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9"/>
  </p:notesMasterIdLst>
  <p:handoutMasterIdLst>
    <p:handoutMasterId r:id="rId20"/>
  </p:handoutMasterIdLst>
  <p:sldIdLst>
    <p:sldId id="260" r:id="rId6"/>
    <p:sldId id="272" r:id="rId7"/>
    <p:sldId id="273" r:id="rId8"/>
    <p:sldId id="275" r:id="rId9"/>
    <p:sldId id="276" r:id="rId10"/>
    <p:sldId id="277" r:id="rId11"/>
    <p:sldId id="264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5ADD4F-FE66-4B5A-95C2-8F505A74EA0C}" type="doc">
      <dgm:prSet loTypeId="urn:microsoft.com/office/officeart/2005/8/layout/hProcess10#1" loCatId="process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F2E2623-10F9-4689-955A-A988AFC08977}">
      <dgm:prSet phldrT="[Text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nb-NO" sz="13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rPr>
            <a:t>Undervisning og læring</a:t>
          </a:r>
        </a:p>
      </dgm:t>
    </dgm:pt>
    <dgm:pt modelId="{AED6055B-8C89-4A0C-93FF-A08727E0D366}" type="parTrans" cxnId="{A006D39D-CC39-4B8C-B9FA-B7EFAE325166}">
      <dgm:prSet/>
      <dgm:spPr/>
      <dgm:t>
        <a:bodyPr/>
        <a:lstStyle/>
        <a:p>
          <a:endParaRPr lang="nb-NO"/>
        </a:p>
      </dgm:t>
    </dgm:pt>
    <dgm:pt modelId="{419BB2BD-9CFC-4458-AFE7-BBBBC7CBE067}" type="sibTrans" cxnId="{A006D39D-CC39-4B8C-B9FA-B7EFAE325166}">
      <dgm:prSet/>
      <dgm:spPr/>
      <dgm:t>
        <a:bodyPr/>
        <a:lstStyle/>
        <a:p>
          <a:endParaRPr lang="nb-NO" dirty="0"/>
        </a:p>
      </dgm:t>
    </dgm:pt>
    <dgm:pt modelId="{22C64D35-048B-48BF-8701-D5C430C31347}">
      <dgm:prSet phldrT="[Text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nb-NO" sz="1300" dirty="0"/>
            <a:t>Vurdering</a:t>
          </a:r>
        </a:p>
      </dgm:t>
    </dgm:pt>
    <dgm:pt modelId="{9E447982-22CD-40EE-BC88-A6F56C7B32E1}" type="parTrans" cxnId="{E340F37A-49D6-43F3-A7AA-3908853C0D11}">
      <dgm:prSet/>
      <dgm:spPr/>
      <dgm:t>
        <a:bodyPr/>
        <a:lstStyle/>
        <a:p>
          <a:endParaRPr lang="nb-NO"/>
        </a:p>
      </dgm:t>
    </dgm:pt>
    <dgm:pt modelId="{C0EDEC1B-B5FB-4335-A439-D44F4D08EBDC}" type="sibTrans" cxnId="{E340F37A-49D6-43F3-A7AA-3908853C0D11}">
      <dgm:prSet/>
      <dgm:spPr/>
      <dgm:t>
        <a:bodyPr/>
        <a:lstStyle/>
        <a:p>
          <a:endParaRPr lang="nb-NO" dirty="0"/>
        </a:p>
      </dgm:t>
    </dgm:pt>
    <dgm:pt modelId="{4660C4E3-2926-4045-9582-10689A6C5EE7}">
      <dgm:prSet phldrT="[Text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nb-NO" sz="13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rPr>
            <a:t>Klasseledelse</a:t>
          </a:r>
          <a:endParaRPr lang="nb-NO" sz="1300" dirty="0"/>
        </a:p>
      </dgm:t>
    </dgm:pt>
    <dgm:pt modelId="{78DAC66F-1164-49DE-A722-9D43F85AE003}" type="sibTrans" cxnId="{B49D6D36-BA88-4319-92D1-62649C32DD8C}">
      <dgm:prSet/>
      <dgm:spPr/>
      <dgm:t>
        <a:bodyPr/>
        <a:lstStyle/>
        <a:p>
          <a:endParaRPr lang="nb-NO" dirty="0"/>
        </a:p>
      </dgm:t>
    </dgm:pt>
    <dgm:pt modelId="{C542C347-D579-418E-8F9C-1F16D869D320}" type="parTrans" cxnId="{B49D6D36-BA88-4319-92D1-62649C32DD8C}">
      <dgm:prSet/>
      <dgm:spPr/>
      <dgm:t>
        <a:bodyPr/>
        <a:lstStyle/>
        <a:p>
          <a:endParaRPr lang="nb-NO"/>
        </a:p>
      </dgm:t>
    </dgm:pt>
    <dgm:pt modelId="{FE3ADF91-DC4C-4C3F-BF45-46006CD77DCB}">
      <dgm:prSet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nb-NO" sz="1300" dirty="0"/>
            <a:t>Tilpasset opplæring</a:t>
          </a:r>
        </a:p>
      </dgm:t>
    </dgm:pt>
    <dgm:pt modelId="{0B99937C-CB49-40D2-9B2E-C84BAAFF411D}" type="sibTrans" cxnId="{13025D3F-B1B0-4072-B4C2-E77D4C361DA7}">
      <dgm:prSet/>
      <dgm:spPr/>
      <dgm:t>
        <a:bodyPr/>
        <a:lstStyle/>
        <a:p>
          <a:endParaRPr lang="nb-NO"/>
        </a:p>
      </dgm:t>
    </dgm:pt>
    <dgm:pt modelId="{BB5F8422-E756-487F-BF07-FBCDEF32BECD}" type="parTrans" cxnId="{13025D3F-B1B0-4072-B4C2-E77D4C361DA7}">
      <dgm:prSet/>
      <dgm:spPr/>
      <dgm:t>
        <a:bodyPr/>
        <a:lstStyle/>
        <a:p>
          <a:endParaRPr lang="nb-NO"/>
        </a:p>
      </dgm:t>
    </dgm:pt>
    <dgm:pt modelId="{9C8CC895-682D-4E8F-9DB4-F21C4EA8A8B3}" type="pres">
      <dgm:prSet presAssocID="{A05ADD4F-FE66-4B5A-95C2-8F505A74EA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E99EEC96-9707-4650-8BD6-0D71AEB3968D}" type="pres">
      <dgm:prSet presAssocID="{4F2E2623-10F9-4689-955A-A988AFC08977}" presName="composite" presStyleCnt="0"/>
      <dgm:spPr/>
    </dgm:pt>
    <dgm:pt modelId="{A5A25F79-F7A2-41BF-8085-5D4C36FA78F2}" type="pres">
      <dgm:prSet presAssocID="{4F2E2623-10F9-4689-955A-A988AFC08977}" presName="imagSh" presStyleLbl="bgImgPlace1" presStyleIdx="0" presStyleCnt="4" custLinFactNeighborX="-387" custLinFactNeighborY="-2565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D42F74E-EDA3-42E4-ADCC-0648D92A08C3}" type="pres">
      <dgm:prSet presAssocID="{4F2E2623-10F9-4689-955A-A988AFC08977}" presName="txNode" presStyleLbl="node1" presStyleIdx="0" presStyleCnt="4" custLinFactNeighborX="6587" custLinFactNeighborY="997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2884CA7-7FF0-450D-B78C-74035854ED50}" type="pres">
      <dgm:prSet presAssocID="{419BB2BD-9CFC-4458-AFE7-BBBBC7CBE067}" presName="sibTrans" presStyleLbl="sibTrans2D1" presStyleIdx="0" presStyleCnt="3"/>
      <dgm:spPr/>
      <dgm:t>
        <a:bodyPr/>
        <a:lstStyle/>
        <a:p>
          <a:endParaRPr lang="nb-NO"/>
        </a:p>
      </dgm:t>
    </dgm:pt>
    <dgm:pt modelId="{4C8C9F51-F5BE-49C0-B9EC-DC4ACA9FFD95}" type="pres">
      <dgm:prSet presAssocID="{419BB2BD-9CFC-4458-AFE7-BBBBC7CBE067}" presName="connTx" presStyleLbl="sibTrans2D1" presStyleIdx="0" presStyleCnt="3"/>
      <dgm:spPr/>
      <dgm:t>
        <a:bodyPr/>
        <a:lstStyle/>
        <a:p>
          <a:endParaRPr lang="nb-NO"/>
        </a:p>
      </dgm:t>
    </dgm:pt>
    <dgm:pt modelId="{D7EC51CE-B8FA-42AF-BCAD-5030F2B674F3}" type="pres">
      <dgm:prSet presAssocID="{4660C4E3-2926-4045-9582-10689A6C5EE7}" presName="composite" presStyleCnt="0"/>
      <dgm:spPr/>
    </dgm:pt>
    <dgm:pt modelId="{DED3B29C-F0F9-46D0-AA2C-664978B57A8C}" type="pres">
      <dgm:prSet presAssocID="{4660C4E3-2926-4045-9582-10689A6C5EE7}" presName="imagSh" presStyleLbl="bgImgPlace1" presStyleIdx="1" presStyleCnt="4" custLinFactNeighborX="-5088" custLinFactNeighborY="-1795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3A9B61F-9092-4101-9D98-042C89068453}" type="pres">
      <dgm:prSet presAssocID="{4660C4E3-2926-4045-9582-10689A6C5EE7}" presName="txNode" presStyleLbl="node1" presStyleIdx="1" presStyleCnt="4" custLinFactNeighborX="-7463" custLinFactNeighborY="612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698ED49-F9F6-4510-922E-0CBFBE32FA53}" type="pres">
      <dgm:prSet presAssocID="{78DAC66F-1164-49DE-A722-9D43F85AE003}" presName="sibTrans" presStyleLbl="sibTrans2D1" presStyleIdx="1" presStyleCnt="3"/>
      <dgm:spPr/>
      <dgm:t>
        <a:bodyPr/>
        <a:lstStyle/>
        <a:p>
          <a:endParaRPr lang="nb-NO"/>
        </a:p>
      </dgm:t>
    </dgm:pt>
    <dgm:pt modelId="{6631D6AD-4924-4E33-B61E-2FD0F3A3D0C4}" type="pres">
      <dgm:prSet presAssocID="{78DAC66F-1164-49DE-A722-9D43F85AE003}" presName="connTx" presStyleLbl="sibTrans2D1" presStyleIdx="1" presStyleCnt="3"/>
      <dgm:spPr/>
      <dgm:t>
        <a:bodyPr/>
        <a:lstStyle/>
        <a:p>
          <a:endParaRPr lang="nb-NO"/>
        </a:p>
      </dgm:t>
    </dgm:pt>
    <dgm:pt modelId="{FDBD0349-A784-4D70-8518-FA375B616716}" type="pres">
      <dgm:prSet presAssocID="{22C64D35-048B-48BF-8701-D5C430C31347}" presName="composite" presStyleCnt="0"/>
      <dgm:spPr/>
    </dgm:pt>
    <dgm:pt modelId="{17445F55-07E7-4A0D-AFA3-D9B1850E9EE0}" type="pres">
      <dgm:prSet presAssocID="{22C64D35-048B-48BF-8701-D5C430C31347}" presName="imagSh" presStyleLbl="bgImgPlace1" presStyleIdx="2" presStyleCnt="4" custLinFactNeighborY="-3307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DEF3389-6607-4276-97C4-581E6A35BFF3}" type="pres">
      <dgm:prSet presAssocID="{22C64D35-048B-48BF-8701-D5C430C31347}" presName="txNode" presStyleLbl="node1" presStyleIdx="2" presStyleCnt="4" custLinFactNeighborX="11940" custLinFactNeighborY="1708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9B9EBF4-C64F-4E79-9746-6AA44636690F}" type="pres">
      <dgm:prSet presAssocID="{C0EDEC1B-B5FB-4335-A439-D44F4D08EBDC}" presName="sibTrans" presStyleLbl="sibTrans2D1" presStyleIdx="2" presStyleCnt="3"/>
      <dgm:spPr/>
      <dgm:t>
        <a:bodyPr/>
        <a:lstStyle/>
        <a:p>
          <a:endParaRPr lang="nb-NO"/>
        </a:p>
      </dgm:t>
    </dgm:pt>
    <dgm:pt modelId="{5409741A-FEB8-4058-AC6B-6F36F0FDAEAB}" type="pres">
      <dgm:prSet presAssocID="{C0EDEC1B-B5FB-4335-A439-D44F4D08EBDC}" presName="connTx" presStyleLbl="sibTrans2D1" presStyleIdx="2" presStyleCnt="3"/>
      <dgm:spPr/>
      <dgm:t>
        <a:bodyPr/>
        <a:lstStyle/>
        <a:p>
          <a:endParaRPr lang="nb-NO"/>
        </a:p>
      </dgm:t>
    </dgm:pt>
    <dgm:pt modelId="{2DB77D49-9E40-4031-80E4-47DD212C55A5}" type="pres">
      <dgm:prSet presAssocID="{FE3ADF91-DC4C-4C3F-BF45-46006CD77DCB}" presName="composite" presStyleCnt="0"/>
      <dgm:spPr/>
    </dgm:pt>
    <dgm:pt modelId="{5BCDAD7A-14AC-4D61-8623-7D346B8185D1}" type="pres">
      <dgm:prSet presAssocID="{FE3ADF91-DC4C-4C3F-BF45-46006CD77DCB}" presName="imagSh" presStyleLbl="bgImgPlace1" presStyleIdx="3" presStyleCnt="4" custLinFactNeighborY="-2797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8788498-6F94-4D02-BB18-7453CEB66243}" type="pres">
      <dgm:prSet presAssocID="{FE3ADF91-DC4C-4C3F-BF45-46006CD77DCB}" presName="txNode" presStyleLbl="node1" presStyleIdx="3" presStyleCnt="4" custLinFactNeighborX="5802" custLinFactNeighborY="1370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485F8D2-2222-484D-9481-00A3A31CBCCB}" type="presOf" srcId="{C0EDEC1B-B5FB-4335-A439-D44F4D08EBDC}" destId="{5409741A-FEB8-4058-AC6B-6F36F0FDAEAB}" srcOrd="1" destOrd="0" presId="urn:microsoft.com/office/officeart/2005/8/layout/hProcess10#1"/>
    <dgm:cxn modelId="{E340F37A-49D6-43F3-A7AA-3908853C0D11}" srcId="{A05ADD4F-FE66-4B5A-95C2-8F505A74EA0C}" destId="{22C64D35-048B-48BF-8701-D5C430C31347}" srcOrd="2" destOrd="0" parTransId="{9E447982-22CD-40EE-BC88-A6F56C7B32E1}" sibTransId="{C0EDEC1B-B5FB-4335-A439-D44F4D08EBDC}"/>
    <dgm:cxn modelId="{37388266-3E8B-4C7F-AF4C-F7AA6D243A28}" type="presOf" srcId="{22C64D35-048B-48BF-8701-D5C430C31347}" destId="{1DEF3389-6607-4276-97C4-581E6A35BFF3}" srcOrd="0" destOrd="0" presId="urn:microsoft.com/office/officeart/2005/8/layout/hProcess10#1"/>
    <dgm:cxn modelId="{B49D6D36-BA88-4319-92D1-62649C32DD8C}" srcId="{A05ADD4F-FE66-4B5A-95C2-8F505A74EA0C}" destId="{4660C4E3-2926-4045-9582-10689A6C5EE7}" srcOrd="1" destOrd="0" parTransId="{C542C347-D579-418E-8F9C-1F16D869D320}" sibTransId="{78DAC66F-1164-49DE-A722-9D43F85AE003}"/>
    <dgm:cxn modelId="{F3255C6A-5399-433E-B5D3-C830B69770CA}" type="presOf" srcId="{4F2E2623-10F9-4689-955A-A988AFC08977}" destId="{0D42F74E-EDA3-42E4-ADCC-0648D92A08C3}" srcOrd="0" destOrd="0" presId="urn:microsoft.com/office/officeart/2005/8/layout/hProcess10#1"/>
    <dgm:cxn modelId="{D0B66220-820C-4E10-A21D-92416354B7C1}" type="presOf" srcId="{78DAC66F-1164-49DE-A722-9D43F85AE003}" destId="{6631D6AD-4924-4E33-B61E-2FD0F3A3D0C4}" srcOrd="1" destOrd="0" presId="urn:microsoft.com/office/officeart/2005/8/layout/hProcess10#1"/>
    <dgm:cxn modelId="{8BBAF134-7F2E-47D0-BB28-58D5AF3FD099}" type="presOf" srcId="{78DAC66F-1164-49DE-A722-9D43F85AE003}" destId="{3698ED49-F9F6-4510-922E-0CBFBE32FA53}" srcOrd="0" destOrd="0" presId="urn:microsoft.com/office/officeart/2005/8/layout/hProcess10#1"/>
    <dgm:cxn modelId="{0F7FDD4C-D814-4A9C-BCA2-9C59DCA954AE}" type="presOf" srcId="{4660C4E3-2926-4045-9582-10689A6C5EE7}" destId="{D3A9B61F-9092-4101-9D98-042C89068453}" srcOrd="0" destOrd="0" presId="urn:microsoft.com/office/officeart/2005/8/layout/hProcess10#1"/>
    <dgm:cxn modelId="{8A27029F-B67F-4EAC-A819-849240DE974F}" type="presOf" srcId="{419BB2BD-9CFC-4458-AFE7-BBBBC7CBE067}" destId="{4C8C9F51-F5BE-49C0-B9EC-DC4ACA9FFD95}" srcOrd="1" destOrd="0" presId="urn:microsoft.com/office/officeart/2005/8/layout/hProcess10#1"/>
    <dgm:cxn modelId="{B4BE530B-5525-4CB3-8E48-53BAF56585B7}" type="presOf" srcId="{419BB2BD-9CFC-4458-AFE7-BBBBC7CBE067}" destId="{52884CA7-7FF0-450D-B78C-74035854ED50}" srcOrd="0" destOrd="0" presId="urn:microsoft.com/office/officeart/2005/8/layout/hProcess10#1"/>
    <dgm:cxn modelId="{54798C15-8BCB-4343-B875-09987F5F0B4E}" type="presOf" srcId="{A05ADD4F-FE66-4B5A-95C2-8F505A74EA0C}" destId="{9C8CC895-682D-4E8F-9DB4-F21C4EA8A8B3}" srcOrd="0" destOrd="0" presId="urn:microsoft.com/office/officeart/2005/8/layout/hProcess10#1"/>
    <dgm:cxn modelId="{A006D39D-CC39-4B8C-B9FA-B7EFAE325166}" srcId="{A05ADD4F-FE66-4B5A-95C2-8F505A74EA0C}" destId="{4F2E2623-10F9-4689-955A-A988AFC08977}" srcOrd="0" destOrd="0" parTransId="{AED6055B-8C89-4A0C-93FF-A08727E0D366}" sibTransId="{419BB2BD-9CFC-4458-AFE7-BBBBC7CBE067}"/>
    <dgm:cxn modelId="{91CF5715-AB82-4689-A3C1-973578F01FFC}" type="presOf" srcId="{C0EDEC1B-B5FB-4335-A439-D44F4D08EBDC}" destId="{49B9EBF4-C64F-4E79-9746-6AA44636690F}" srcOrd="0" destOrd="0" presId="urn:microsoft.com/office/officeart/2005/8/layout/hProcess10#1"/>
    <dgm:cxn modelId="{13025D3F-B1B0-4072-B4C2-E77D4C361DA7}" srcId="{A05ADD4F-FE66-4B5A-95C2-8F505A74EA0C}" destId="{FE3ADF91-DC4C-4C3F-BF45-46006CD77DCB}" srcOrd="3" destOrd="0" parTransId="{BB5F8422-E756-487F-BF07-FBCDEF32BECD}" sibTransId="{0B99937C-CB49-40D2-9B2E-C84BAAFF411D}"/>
    <dgm:cxn modelId="{C6986A45-6A3A-489E-9ADD-FC3123035726}" type="presOf" srcId="{FE3ADF91-DC4C-4C3F-BF45-46006CD77DCB}" destId="{E8788498-6F94-4D02-BB18-7453CEB66243}" srcOrd="0" destOrd="0" presId="urn:microsoft.com/office/officeart/2005/8/layout/hProcess10#1"/>
    <dgm:cxn modelId="{9B169DA5-1B07-4054-BA46-5141807C589E}" type="presParOf" srcId="{9C8CC895-682D-4E8F-9DB4-F21C4EA8A8B3}" destId="{E99EEC96-9707-4650-8BD6-0D71AEB3968D}" srcOrd="0" destOrd="0" presId="urn:microsoft.com/office/officeart/2005/8/layout/hProcess10#1"/>
    <dgm:cxn modelId="{8BBFB10B-EBB2-4CAE-91CD-A54D75EC3F75}" type="presParOf" srcId="{E99EEC96-9707-4650-8BD6-0D71AEB3968D}" destId="{A5A25F79-F7A2-41BF-8085-5D4C36FA78F2}" srcOrd="0" destOrd="0" presId="urn:microsoft.com/office/officeart/2005/8/layout/hProcess10#1"/>
    <dgm:cxn modelId="{9B5FAE75-0DFB-44A2-A313-065CA2C36DAA}" type="presParOf" srcId="{E99EEC96-9707-4650-8BD6-0D71AEB3968D}" destId="{0D42F74E-EDA3-42E4-ADCC-0648D92A08C3}" srcOrd="1" destOrd="0" presId="urn:microsoft.com/office/officeart/2005/8/layout/hProcess10#1"/>
    <dgm:cxn modelId="{FB71E427-20D7-4FAB-9A78-6BF1CE0F38F0}" type="presParOf" srcId="{9C8CC895-682D-4E8F-9DB4-F21C4EA8A8B3}" destId="{52884CA7-7FF0-450D-B78C-74035854ED50}" srcOrd="1" destOrd="0" presId="urn:microsoft.com/office/officeart/2005/8/layout/hProcess10#1"/>
    <dgm:cxn modelId="{5BB6A596-A09E-4652-9477-64C02F5C2D34}" type="presParOf" srcId="{52884CA7-7FF0-450D-B78C-74035854ED50}" destId="{4C8C9F51-F5BE-49C0-B9EC-DC4ACA9FFD95}" srcOrd="0" destOrd="0" presId="urn:microsoft.com/office/officeart/2005/8/layout/hProcess10#1"/>
    <dgm:cxn modelId="{51360F05-5EF5-47D9-9ACD-2B18F2205F6D}" type="presParOf" srcId="{9C8CC895-682D-4E8F-9DB4-F21C4EA8A8B3}" destId="{D7EC51CE-B8FA-42AF-BCAD-5030F2B674F3}" srcOrd="2" destOrd="0" presId="urn:microsoft.com/office/officeart/2005/8/layout/hProcess10#1"/>
    <dgm:cxn modelId="{E30F2062-2102-41FF-82A0-CDD58FB84C28}" type="presParOf" srcId="{D7EC51CE-B8FA-42AF-BCAD-5030F2B674F3}" destId="{DED3B29C-F0F9-46D0-AA2C-664978B57A8C}" srcOrd="0" destOrd="0" presId="urn:microsoft.com/office/officeart/2005/8/layout/hProcess10#1"/>
    <dgm:cxn modelId="{6904D34A-E1F3-49CA-AD24-10CF44EFAF9E}" type="presParOf" srcId="{D7EC51CE-B8FA-42AF-BCAD-5030F2B674F3}" destId="{D3A9B61F-9092-4101-9D98-042C89068453}" srcOrd="1" destOrd="0" presId="urn:microsoft.com/office/officeart/2005/8/layout/hProcess10#1"/>
    <dgm:cxn modelId="{0C97BA95-BE5A-4C27-9D7B-BC35A1E4E62A}" type="presParOf" srcId="{9C8CC895-682D-4E8F-9DB4-F21C4EA8A8B3}" destId="{3698ED49-F9F6-4510-922E-0CBFBE32FA53}" srcOrd="3" destOrd="0" presId="urn:microsoft.com/office/officeart/2005/8/layout/hProcess10#1"/>
    <dgm:cxn modelId="{9A3030BE-6339-48D9-A6E5-E8623002C00A}" type="presParOf" srcId="{3698ED49-F9F6-4510-922E-0CBFBE32FA53}" destId="{6631D6AD-4924-4E33-B61E-2FD0F3A3D0C4}" srcOrd="0" destOrd="0" presId="urn:microsoft.com/office/officeart/2005/8/layout/hProcess10#1"/>
    <dgm:cxn modelId="{8B6112A8-B702-4119-B438-D4C61F003D1C}" type="presParOf" srcId="{9C8CC895-682D-4E8F-9DB4-F21C4EA8A8B3}" destId="{FDBD0349-A784-4D70-8518-FA375B616716}" srcOrd="4" destOrd="0" presId="urn:microsoft.com/office/officeart/2005/8/layout/hProcess10#1"/>
    <dgm:cxn modelId="{4953EA41-B577-4CBE-9A7A-5671A4B0C87B}" type="presParOf" srcId="{FDBD0349-A784-4D70-8518-FA375B616716}" destId="{17445F55-07E7-4A0D-AFA3-D9B1850E9EE0}" srcOrd="0" destOrd="0" presId="urn:microsoft.com/office/officeart/2005/8/layout/hProcess10#1"/>
    <dgm:cxn modelId="{A0FF1BFB-0BF5-42D0-B230-CAB4D4B81B1F}" type="presParOf" srcId="{FDBD0349-A784-4D70-8518-FA375B616716}" destId="{1DEF3389-6607-4276-97C4-581E6A35BFF3}" srcOrd="1" destOrd="0" presId="urn:microsoft.com/office/officeart/2005/8/layout/hProcess10#1"/>
    <dgm:cxn modelId="{B86B72E9-8C8E-4FDC-9FD5-1ED49F50C31B}" type="presParOf" srcId="{9C8CC895-682D-4E8F-9DB4-F21C4EA8A8B3}" destId="{49B9EBF4-C64F-4E79-9746-6AA44636690F}" srcOrd="5" destOrd="0" presId="urn:microsoft.com/office/officeart/2005/8/layout/hProcess10#1"/>
    <dgm:cxn modelId="{1D0CDEE4-6EA2-4DE4-8801-67A3BD630732}" type="presParOf" srcId="{49B9EBF4-C64F-4E79-9746-6AA44636690F}" destId="{5409741A-FEB8-4058-AC6B-6F36F0FDAEAB}" srcOrd="0" destOrd="0" presId="urn:microsoft.com/office/officeart/2005/8/layout/hProcess10#1"/>
    <dgm:cxn modelId="{52F4E2F5-167F-4020-9CC3-090EA240AF00}" type="presParOf" srcId="{9C8CC895-682D-4E8F-9DB4-F21C4EA8A8B3}" destId="{2DB77D49-9E40-4031-80E4-47DD212C55A5}" srcOrd="6" destOrd="0" presId="urn:microsoft.com/office/officeart/2005/8/layout/hProcess10#1"/>
    <dgm:cxn modelId="{1F6DC577-1949-4585-B6F2-6AD0F49E34A6}" type="presParOf" srcId="{2DB77D49-9E40-4031-80E4-47DD212C55A5}" destId="{5BCDAD7A-14AC-4D61-8623-7D346B8185D1}" srcOrd="0" destOrd="0" presId="urn:microsoft.com/office/officeart/2005/8/layout/hProcess10#1"/>
    <dgm:cxn modelId="{97E77CCB-10DE-4A89-BA99-00ECC5D62840}" type="presParOf" srcId="{2DB77D49-9E40-4031-80E4-47DD212C55A5}" destId="{E8788498-6F94-4D02-BB18-7453CEB66243}" srcOrd="1" destOrd="0" presId="urn:microsoft.com/office/officeart/2005/8/layout/hProcess10#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25F79-F7A2-41BF-8085-5D4C36FA78F2}">
      <dsp:nvSpPr>
        <dsp:cNvPr id="0" name=""/>
        <dsp:cNvSpPr/>
      </dsp:nvSpPr>
      <dsp:spPr>
        <a:xfrm>
          <a:off x="0" y="0"/>
          <a:ext cx="1782487" cy="17824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42F74E-EDA3-42E4-ADCC-0648D92A08C3}">
      <dsp:nvSpPr>
        <dsp:cNvPr id="0" name=""/>
        <dsp:cNvSpPr/>
      </dsp:nvSpPr>
      <dsp:spPr>
        <a:xfrm>
          <a:off x="408953" y="1477664"/>
          <a:ext cx="1782487" cy="17824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  <a:sp3d extrusionH="28000" prstMaterial="matte"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b="1" kern="1200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rPr>
            <a:t>Undervisning og læring</a:t>
          </a:r>
        </a:p>
      </dsp:txBody>
      <dsp:txXfrm>
        <a:off x="461160" y="1529871"/>
        <a:ext cx="1678073" cy="1678073"/>
      </dsp:txXfrm>
    </dsp:sp>
    <dsp:sp modelId="{52884CA7-7FF0-450D-B78C-74035854ED50}">
      <dsp:nvSpPr>
        <dsp:cNvPr id="0" name=""/>
        <dsp:cNvSpPr/>
      </dsp:nvSpPr>
      <dsp:spPr>
        <a:xfrm>
          <a:off x="2094570" y="677090"/>
          <a:ext cx="312083" cy="4283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3200" kern="1200" dirty="0"/>
        </a:p>
      </dsp:txBody>
      <dsp:txXfrm>
        <a:off x="2094570" y="762751"/>
        <a:ext cx="218458" cy="256984"/>
      </dsp:txXfrm>
    </dsp:sp>
    <dsp:sp modelId="{DED3B29C-F0F9-46D0-AA2C-664978B57A8C}">
      <dsp:nvSpPr>
        <dsp:cNvPr id="0" name=""/>
        <dsp:cNvSpPr/>
      </dsp:nvSpPr>
      <dsp:spPr>
        <a:xfrm>
          <a:off x="2674153" y="0"/>
          <a:ext cx="1782487" cy="17824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9B61F-9092-4101-9D98-042C89068453}">
      <dsp:nvSpPr>
        <dsp:cNvPr id="0" name=""/>
        <dsp:cNvSpPr/>
      </dsp:nvSpPr>
      <dsp:spPr>
        <a:xfrm>
          <a:off x="2921991" y="1409092"/>
          <a:ext cx="1782487" cy="17824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  <a:sp3d extrusionH="28000" prstMaterial="matte"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b="1" kern="1200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rPr>
            <a:t>Klasseledelse</a:t>
          </a:r>
          <a:endParaRPr lang="nb-NO" sz="1300" kern="1200" dirty="0"/>
        </a:p>
      </dsp:txBody>
      <dsp:txXfrm>
        <a:off x="2974198" y="1461299"/>
        <a:ext cx="1678073" cy="1678073"/>
      </dsp:txXfrm>
    </dsp:sp>
    <dsp:sp modelId="{3698ED49-F9F6-4510-922E-0CBFBE32FA53}">
      <dsp:nvSpPr>
        <dsp:cNvPr id="0" name=""/>
        <dsp:cNvSpPr/>
      </dsp:nvSpPr>
      <dsp:spPr>
        <a:xfrm>
          <a:off x="4831729" y="677090"/>
          <a:ext cx="375088" cy="4283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3200" kern="1200" dirty="0"/>
        </a:p>
      </dsp:txBody>
      <dsp:txXfrm>
        <a:off x="4831729" y="762751"/>
        <a:ext cx="262562" cy="256984"/>
      </dsp:txXfrm>
    </dsp:sp>
    <dsp:sp modelId="{17445F55-07E7-4A0D-AFA3-D9B1850E9EE0}">
      <dsp:nvSpPr>
        <dsp:cNvPr id="0" name=""/>
        <dsp:cNvSpPr/>
      </dsp:nvSpPr>
      <dsp:spPr>
        <a:xfrm>
          <a:off x="5528323" y="0"/>
          <a:ext cx="1782487" cy="17824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EF3389-6607-4276-97C4-581E6A35BFF3}">
      <dsp:nvSpPr>
        <dsp:cNvPr id="0" name=""/>
        <dsp:cNvSpPr/>
      </dsp:nvSpPr>
      <dsp:spPr>
        <a:xfrm>
          <a:off x="6031324" y="1530372"/>
          <a:ext cx="1782487" cy="17824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  <a:sp3d extrusionH="28000" prstMaterial="matte"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/>
            <a:t>Vurdering</a:t>
          </a:r>
        </a:p>
      </dsp:txBody>
      <dsp:txXfrm>
        <a:off x="6083531" y="1582579"/>
        <a:ext cx="1678073" cy="1678073"/>
      </dsp:txXfrm>
    </dsp:sp>
    <dsp:sp modelId="{49B9EBF4-C64F-4E79-9746-6AA44636690F}">
      <dsp:nvSpPr>
        <dsp:cNvPr id="0" name=""/>
        <dsp:cNvSpPr/>
      </dsp:nvSpPr>
      <dsp:spPr>
        <a:xfrm>
          <a:off x="7654156" y="677090"/>
          <a:ext cx="343346" cy="4283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3200" kern="1200" dirty="0"/>
        </a:p>
      </dsp:txBody>
      <dsp:txXfrm>
        <a:off x="7654156" y="762751"/>
        <a:ext cx="240342" cy="256984"/>
      </dsp:txXfrm>
    </dsp:sp>
    <dsp:sp modelId="{5BCDAD7A-14AC-4D61-8623-7D346B8185D1}">
      <dsp:nvSpPr>
        <dsp:cNvPr id="0" name=""/>
        <dsp:cNvSpPr/>
      </dsp:nvSpPr>
      <dsp:spPr>
        <a:xfrm>
          <a:off x="8291800" y="0"/>
          <a:ext cx="1782487" cy="17824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788498-6F94-4D02-BB18-7453CEB66243}">
      <dsp:nvSpPr>
        <dsp:cNvPr id="0" name=""/>
        <dsp:cNvSpPr/>
      </dsp:nvSpPr>
      <dsp:spPr>
        <a:xfrm>
          <a:off x="8583341" y="1530372"/>
          <a:ext cx="1782487" cy="17824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  <a:sp3d extrusionH="28000" prstMaterial="matte"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/>
            <a:t>Tilpasset opplæring</a:t>
          </a:r>
        </a:p>
      </dsp:txBody>
      <dsp:txXfrm>
        <a:off x="8635548" y="1582579"/>
        <a:ext cx="1678073" cy="1678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smtClean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211470" y="0"/>
            <a:ext cx="5980530" cy="6858000"/>
          </a:xfrm>
        </p:spPr>
      </p:sp>
      <p:sp>
        <p:nvSpPr>
          <p:cNvPr id="3" name="Plassholder for tekst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270642" y="1736837"/>
            <a:ext cx="5825358" cy="659522"/>
          </a:xfrm>
        </p:spPr>
        <p:txBody>
          <a:bodyPr/>
          <a:lstStyle/>
          <a:p>
            <a:r>
              <a:rPr lang="nb-NO" sz="2800" dirty="0" smtClean="0"/>
              <a:t>Program for seminaret</a:t>
            </a:r>
            <a:endParaRPr lang="nb-NO" sz="2800" dirty="0"/>
          </a:p>
        </p:txBody>
      </p:sp>
      <p:sp>
        <p:nvSpPr>
          <p:cNvPr id="11" name="Plassholder for tekst 6"/>
          <p:cNvSpPr>
            <a:spLocks noGrp="1"/>
          </p:cNvSpPr>
          <p:nvPr>
            <p:ph type="body" sz="quarter" idx="4294967295"/>
          </p:nvPr>
        </p:nvSpPr>
        <p:spPr>
          <a:xfrm>
            <a:off x="141746" y="2777038"/>
            <a:ext cx="7574665" cy="3844479"/>
          </a:xfrm>
          <a:prstGeom prst="rect">
            <a:avLst/>
          </a:prstGeom>
        </p:spPr>
        <p:txBody>
          <a:bodyPr/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1800" dirty="0" smtClean="0"/>
              <a:t>Maria </a:t>
            </a:r>
            <a:r>
              <a:rPr lang="nb-NO" sz="1800" dirty="0"/>
              <a:t>Bjørdal </a:t>
            </a:r>
            <a:r>
              <a:rPr lang="nb-NO" sz="1800" dirty="0" smtClean="0"/>
              <a:t>Roald, avdelingsleder </a:t>
            </a:r>
            <a:r>
              <a:rPr lang="nb-NO" sz="1800" dirty="0"/>
              <a:t>for 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praktisk-pedagogisk utdanning</a:t>
            </a:r>
            <a:r>
              <a:rPr lang="nb-NO" sz="1800" dirty="0"/>
              <a:t> </a:t>
            </a:r>
            <a:r>
              <a:rPr lang="nb-NO" sz="1800" dirty="0" smtClean="0"/>
              <a:t>ønsker velkommen</a:t>
            </a:r>
            <a:br>
              <a:rPr lang="nb-NO" sz="1800" dirty="0" smtClean="0"/>
            </a:br>
            <a:endParaRPr lang="nb-NO" sz="1800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1800" dirty="0" smtClean="0"/>
              <a:t>Katrine Nesje og Arne Hole forteller om </a:t>
            </a:r>
            <a:br>
              <a:rPr lang="nb-NO" sz="1800" dirty="0" smtClean="0"/>
            </a:br>
            <a:r>
              <a:rPr lang="nb-NO" sz="1800" dirty="0" smtClean="0"/>
              <a:t>studiets innhold og arbeidsmåter</a:t>
            </a:r>
            <a:br>
              <a:rPr lang="nb-NO" sz="1800" dirty="0" smtClean="0"/>
            </a:br>
            <a:endParaRPr lang="nb-NO" sz="1800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1800" dirty="0" smtClean="0"/>
              <a:t>Anneli Jarnvig Jensen og Ragnhild Meland forteller om </a:t>
            </a:r>
            <a:br>
              <a:rPr lang="nb-NO" sz="1800" dirty="0" smtClean="0"/>
            </a:br>
            <a:r>
              <a:rPr lang="nb-NO" sz="1800" dirty="0" smtClean="0"/>
              <a:t>praksis, veiledning og læreryrket</a:t>
            </a:r>
            <a:br>
              <a:rPr lang="nb-NO" sz="1800" dirty="0" smtClean="0"/>
            </a:br>
            <a:endParaRPr lang="nb-NO" sz="18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1800" dirty="0" smtClean="0"/>
              <a:t>Marte, PPU-student forteller om </a:t>
            </a:r>
            <a:br>
              <a:rPr lang="nb-NO" sz="1800" dirty="0" smtClean="0"/>
            </a:br>
            <a:r>
              <a:rPr lang="nb-NO" sz="1800" dirty="0" smtClean="0"/>
              <a:t>hvordan </a:t>
            </a:r>
            <a:r>
              <a:rPr lang="nb-NO" sz="1800" dirty="0"/>
              <a:t>det er å være student på PPU </a:t>
            </a:r>
            <a:r>
              <a:rPr lang="nb-NO" sz="1800" dirty="0" smtClean="0"/>
              <a:t>heltid</a:t>
            </a:r>
            <a:endParaRPr 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301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 dirty="0" smtClean="0"/>
              <a:t>Studiets innhold og arbeidsmåter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9"/>
          </p:nvPr>
        </p:nvSpPr>
        <p:spPr>
          <a:xfrm>
            <a:off x="210273" y="1137358"/>
            <a:ext cx="10005783" cy="75710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PPU </a:t>
            </a:r>
            <a:r>
              <a:rPr lang="nb-NO" dirty="0"/>
              <a:t>– 60 </a:t>
            </a:r>
            <a:r>
              <a:rPr lang="nb-NO" dirty="0" smtClean="0"/>
              <a:t>studiepoeng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Campusbasert </a:t>
            </a:r>
            <a:r>
              <a:rPr lang="nb-NO" dirty="0"/>
              <a:t>undervisning i </a:t>
            </a:r>
            <a:r>
              <a:rPr lang="nb-NO" b="1" dirty="0"/>
              <a:t>pedagogikk</a:t>
            </a:r>
            <a:r>
              <a:rPr lang="nb-NO" dirty="0"/>
              <a:t> og </a:t>
            </a:r>
            <a:r>
              <a:rPr lang="nb-NO" b="1" dirty="0" smtClean="0"/>
              <a:t>fagdidaktikk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9" name="Plassholder for innhold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76727483"/>
              </p:ext>
            </p:extLst>
          </p:nvPr>
        </p:nvGraphicFramePr>
        <p:xfrm>
          <a:off x="913084" y="1810555"/>
          <a:ext cx="10365829" cy="3312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Venstre klammeparentes 4"/>
          <p:cNvSpPr/>
          <p:nvPr/>
        </p:nvSpPr>
        <p:spPr bwMode="auto">
          <a:xfrm rot="5400000" flipH="1">
            <a:off x="3771587" y="4287374"/>
            <a:ext cx="389505" cy="3407977"/>
          </a:xfrm>
          <a:prstGeom prst="leftBrace">
            <a:avLst>
              <a:gd name="adj1" fmla="val 0"/>
              <a:gd name="adj2" fmla="val 5054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500" dirty="0"/>
          </a:p>
        </p:txBody>
      </p:sp>
      <p:sp>
        <p:nvSpPr>
          <p:cNvPr id="11" name="Venstre klammeparentes 4"/>
          <p:cNvSpPr/>
          <p:nvPr/>
        </p:nvSpPr>
        <p:spPr bwMode="auto">
          <a:xfrm rot="5400000" flipH="1">
            <a:off x="9353403" y="4160429"/>
            <a:ext cx="389505" cy="3661870"/>
          </a:xfrm>
          <a:prstGeom prst="leftBrace">
            <a:avLst>
              <a:gd name="adj1" fmla="val 0"/>
              <a:gd name="adj2" fmla="val 5054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500" dirty="0"/>
          </a:p>
        </p:txBody>
      </p:sp>
      <p:sp>
        <p:nvSpPr>
          <p:cNvPr id="13" name="Rectangle 11"/>
          <p:cNvSpPr/>
          <p:nvPr/>
        </p:nvSpPr>
        <p:spPr>
          <a:xfrm>
            <a:off x="8375485" y="6266100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800" dirty="0"/>
              <a:t>PPU3220 (2. semester)</a:t>
            </a:r>
          </a:p>
        </p:txBody>
      </p:sp>
      <p:sp>
        <p:nvSpPr>
          <p:cNvPr id="14" name="Rectangle 10"/>
          <p:cNvSpPr/>
          <p:nvPr/>
        </p:nvSpPr>
        <p:spPr>
          <a:xfrm>
            <a:off x="2737138" y="6260068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800" dirty="0"/>
              <a:t>PPU3210 (1. semester )</a:t>
            </a:r>
          </a:p>
        </p:txBody>
      </p:sp>
    </p:spTree>
    <p:extLst>
      <p:ext uri="{BB962C8B-B14F-4D97-AF65-F5344CB8AC3E}">
        <p14:creationId xmlns:p14="http://schemas.microsoft.com/office/powerpoint/2010/main" val="339623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025527" y="785714"/>
            <a:ext cx="4385377" cy="542658"/>
          </a:xfrm>
        </p:spPr>
        <p:txBody>
          <a:bodyPr/>
          <a:lstStyle/>
          <a:p>
            <a:r>
              <a:rPr lang="nb-NO" dirty="0" smtClean="0"/>
              <a:t>Faglig integrasjon</a:t>
            </a:r>
            <a:endParaRPr lang="nb-NO" dirty="0"/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666305"/>
              </p:ext>
            </p:extLst>
          </p:nvPr>
        </p:nvGraphicFramePr>
        <p:xfrm>
          <a:off x="1771869" y="2304099"/>
          <a:ext cx="8127999" cy="2535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1712949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20281067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11508392"/>
                    </a:ext>
                  </a:extLst>
                </a:gridCol>
              </a:tblGrid>
              <a:tr h="1267957">
                <a:tc gridSpan="3"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/>
                      </a:r>
                      <a:br>
                        <a:rPr lang="nb-NO" dirty="0" smtClean="0"/>
                      </a:br>
                      <a:r>
                        <a:rPr lang="nb-NO" sz="4400" dirty="0" smtClean="0"/>
                        <a:t>PPU</a:t>
                      </a:r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551230"/>
                  </a:ext>
                </a:extLst>
              </a:tr>
              <a:tr h="1267957"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/>
                      </a:r>
                      <a:br>
                        <a:rPr lang="nb-NO" sz="2400" dirty="0" smtClean="0"/>
                      </a:br>
                      <a:r>
                        <a:rPr lang="nb-NO" sz="2400" dirty="0" smtClean="0"/>
                        <a:t>Pedagogikk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/>
                      </a:r>
                      <a:br>
                        <a:rPr lang="nb-NO" sz="2400" dirty="0" smtClean="0"/>
                      </a:br>
                      <a:r>
                        <a:rPr lang="nb-NO" sz="2400" dirty="0" smtClean="0"/>
                        <a:t>Fagdidaktikk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/>
                      </a:r>
                      <a:br>
                        <a:rPr lang="nb-NO" sz="2400" dirty="0" smtClean="0"/>
                      </a:br>
                      <a:r>
                        <a:rPr lang="nb-NO" sz="2400" dirty="0" smtClean="0"/>
                        <a:t>Praksis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69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70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>
          <a:xfrm>
            <a:off x="1" y="3184634"/>
            <a:ext cx="12188596" cy="3673366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1"/>
          </p:nvPr>
        </p:nvSpPr>
        <p:spPr>
          <a:xfrm>
            <a:off x="434218" y="395553"/>
            <a:ext cx="6691796" cy="653591"/>
          </a:xfrm>
        </p:spPr>
        <p:txBody>
          <a:bodyPr/>
          <a:lstStyle/>
          <a:p>
            <a:r>
              <a:rPr lang="nb-NO" sz="3200" dirty="0" smtClean="0"/>
              <a:t>Læringsutbyttebeskrivelser</a:t>
            </a:r>
            <a:endParaRPr lang="nb-NO" sz="3200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9"/>
          </p:nvPr>
        </p:nvSpPr>
        <p:spPr>
          <a:xfrm>
            <a:off x="308093" y="1194625"/>
            <a:ext cx="11342623" cy="14303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Læringsutbyttet </a:t>
            </a:r>
            <a:r>
              <a:rPr lang="nb-NO" sz="2000" dirty="0"/>
              <a:t>for emnet PPU3210 står i </a:t>
            </a:r>
            <a:r>
              <a:rPr lang="nb-NO" sz="2000" dirty="0" smtClean="0"/>
              <a:t>emnebeskrivelsen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Kunnskaper</a:t>
            </a:r>
            <a:r>
              <a:rPr lang="nb-NO" sz="2000" dirty="0"/>
              <a:t>, ferdigheter og generell kompetanse som du skal utvikle gjennom både pedagogikk, fagdidaktikk og praksis</a:t>
            </a:r>
          </a:p>
          <a:p>
            <a:endParaRPr lang="nb-NO" dirty="0"/>
          </a:p>
        </p:txBody>
      </p:sp>
      <p:sp>
        <p:nvSpPr>
          <p:cNvPr id="10" name="Plassholder for dato 9"/>
          <p:cNvSpPr>
            <a:spLocks noGrp="1"/>
          </p:cNvSpPr>
          <p:nvPr>
            <p:ph type="dt" sz="half" idx="10"/>
          </p:nvPr>
        </p:nvSpPr>
        <p:spPr>
          <a:xfrm>
            <a:off x="308093" y="3042520"/>
            <a:ext cx="11405686" cy="3882609"/>
          </a:xfrm>
        </p:spPr>
        <p:txBody>
          <a:bodyPr/>
          <a:lstStyle/>
          <a:p>
            <a:r>
              <a:rPr lang="nb-NO" sz="2000" dirty="0"/>
              <a:t>Etter gjennomført emne skal du ha tilegnet deg: </a:t>
            </a:r>
          </a:p>
          <a:p>
            <a:endParaRPr lang="en-US" sz="1800" dirty="0"/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b-NO" sz="1800" dirty="0"/>
              <a:t>Kunnskaper om</a:t>
            </a:r>
            <a:r>
              <a:rPr lang="nb-NO" sz="2000" dirty="0"/>
              <a:t> </a:t>
            </a:r>
          </a:p>
          <a:p>
            <a:pPr marL="28575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600" dirty="0" smtClean="0"/>
              <a:t>Ulike </a:t>
            </a:r>
            <a:r>
              <a:rPr lang="nb-NO" sz="1600" dirty="0"/>
              <a:t>strategier for klasse- og læringsledelse, og tilrettelegging for læring i det enkelte </a:t>
            </a:r>
            <a:r>
              <a:rPr lang="nb-NO" sz="1600" dirty="0" smtClean="0"/>
              <a:t>fag</a:t>
            </a:r>
          </a:p>
          <a:p>
            <a:pPr marL="28575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600" dirty="0" smtClean="0"/>
              <a:t>Undervisning </a:t>
            </a:r>
            <a:r>
              <a:rPr lang="nb-NO" sz="1600" dirty="0"/>
              <a:t>og læring med bruk av digitale verktøy og ressurser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600" dirty="0"/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b-NO" sz="1800" dirty="0" smtClean="0"/>
              <a:t>Ferdigheter til å</a:t>
            </a:r>
          </a:p>
          <a:p>
            <a:pPr marL="28575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400" dirty="0" smtClean="0"/>
              <a:t>Planlegge og gjennomføre undervisning på ulike læringsarenaer og observere elevenes faglige og sosiale læringsprosesser</a:t>
            </a:r>
          </a:p>
          <a:p>
            <a:pPr marL="28575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400" dirty="0" smtClean="0"/>
              <a:t>Skape et motiverende og inkluderende læringsmiljø og i samarbeid med aktuelle instanser iverksette tiltak mot mobbing</a:t>
            </a:r>
            <a:endParaRPr lang="en-US" sz="1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639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702676" y="898634"/>
            <a:ext cx="7031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Eksamensoppgaver på PPU3210</a:t>
            </a:r>
            <a:endParaRPr lang="nb-NO" sz="32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646386" y="1876096"/>
            <a:ext cx="97588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Semesteroppgave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 smtClean="0"/>
              <a:t>Pedagogikk + fagdidaktikk 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 smtClean="0"/>
              <a:t>Analyse av og kritisk refleksjon over et undervisningsopplegg fra praksisperioden</a:t>
            </a:r>
          </a:p>
          <a:p>
            <a:endParaRPr lang="nb-NO" sz="2400" dirty="0"/>
          </a:p>
          <a:p>
            <a:endParaRPr lang="nb-NO" sz="2800" dirty="0"/>
          </a:p>
          <a:p>
            <a:r>
              <a:rPr lang="nb-NO" sz="2800" dirty="0" smtClean="0"/>
              <a:t>Videocaseeksamen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 smtClean="0"/>
              <a:t>Pedagogikk + fagdidaktikk 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 smtClean="0"/>
              <a:t>5-timers hjemmeeksamen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 smtClean="0"/>
              <a:t>Analysere og drøfte et videoklipp fra en skole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080029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752193" y="403241"/>
            <a:ext cx="4146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Pensum</a:t>
            </a:r>
            <a:endParaRPr lang="nb-NO" sz="3200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095" y="2536178"/>
            <a:ext cx="3420353" cy="4057279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988016"/>
            <a:ext cx="5092242" cy="5640637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583324" y="1090296"/>
            <a:ext cx="3854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Pensumlister i </a:t>
            </a:r>
            <a:r>
              <a:rPr lang="nb-NO" sz="1600" dirty="0" err="1" smtClean="0"/>
              <a:t>Leganto</a:t>
            </a:r>
            <a:endParaRPr lang="nb-NO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600" dirty="0" smtClean="0"/>
              <a:t>Pedagogikk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600" dirty="0" smtClean="0"/>
              <a:t>To fagdidaktiske fag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600" dirty="0" smtClean="0"/>
              <a:t>Forskningsmetode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dirty="0" smtClean="0"/>
          </a:p>
          <a:p>
            <a:r>
              <a:rPr lang="nb-NO" sz="1600" dirty="0" smtClean="0"/>
              <a:t>Bøker og kompendier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24954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>
          <a:xfrm>
            <a:off x="7772400" y="0"/>
            <a:ext cx="4416196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2"/>
          </p:nvPr>
        </p:nvSpPr>
        <p:spPr>
          <a:xfrm>
            <a:off x="7669924" y="0"/>
            <a:ext cx="4522075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23859" y="580499"/>
            <a:ext cx="5716962" cy="1796624"/>
          </a:xfrm>
        </p:spPr>
        <p:txBody>
          <a:bodyPr/>
          <a:lstStyle/>
          <a:p>
            <a:r>
              <a:rPr lang="nb-NO" dirty="0" smtClean="0"/>
              <a:t>Praksis på PPU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323859" y="2168432"/>
            <a:ext cx="6352838" cy="3751519"/>
          </a:xfrm>
        </p:spPr>
        <p:txBody>
          <a:bodyPr/>
          <a:lstStyle/>
          <a:p>
            <a:r>
              <a:rPr lang="nb-NO" sz="2000" dirty="0" smtClean="0"/>
              <a:t>12 uker praksis i løpet av studiet, fordelt på to perioder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4-ukers praksis første semester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8-ukers praksis andre semester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En periode i den videregående skolen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En periode i grunnskolen, 5. til 10. trinn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dirty="0" smtClean="0"/>
              <a:t>Tre alternativer for utplassering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En av våre partnerskoler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Egen praksisavtale ved en annen skole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Utplassering ved </a:t>
            </a:r>
            <a:r>
              <a:rPr lang="nb-NO" sz="2000" dirty="0" smtClean="0"/>
              <a:t>egen arbeidsplass</a:t>
            </a:r>
            <a:endParaRPr lang="nb-NO" sz="2000" dirty="0" smtClean="0"/>
          </a:p>
          <a:p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129910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>
          <a:xfrm>
            <a:off x="4824249" y="0"/>
            <a:ext cx="7364348" cy="6858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9"/>
          </p:nvPr>
        </p:nvSpPr>
        <p:spPr>
          <a:xfrm>
            <a:off x="379038" y="2523308"/>
            <a:ext cx="5080128" cy="1702414"/>
          </a:xfrm>
        </p:spPr>
        <p:txBody>
          <a:bodyPr/>
          <a:lstStyle/>
          <a:p>
            <a:r>
              <a:rPr lang="nb-NO" dirty="0" smtClean="0"/>
              <a:t>Hvorfor praksis?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5365143" y="480848"/>
            <a:ext cx="6282559" cy="5620408"/>
          </a:xfrm>
        </p:spPr>
        <p:txBody>
          <a:bodyPr/>
          <a:lstStyle/>
          <a:p>
            <a:r>
              <a:rPr lang="nb-NO" sz="4000" dirty="0"/>
              <a:t>Bli kjent med skolen som system og arbeidsplass – innføring i profesjonen</a:t>
            </a:r>
          </a:p>
          <a:p>
            <a:endParaRPr lang="nb-NO" sz="4000" dirty="0"/>
          </a:p>
          <a:p>
            <a:endParaRPr lang="nb-NO" sz="4000" dirty="0"/>
          </a:p>
          <a:p>
            <a:r>
              <a:rPr lang="nb-NO" sz="4000" dirty="0"/>
              <a:t>Få utvikle deg som didaktiker og pedagog - </a:t>
            </a:r>
            <a:r>
              <a:rPr lang="nb-NO" sz="4000" dirty="0" err="1" smtClean="0"/>
              <a:t>klasseromserfaring</a:t>
            </a:r>
            <a:endParaRPr lang="en-US" sz="4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547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2045808" y="321107"/>
            <a:ext cx="7129723" cy="1797779"/>
          </a:xfrm>
        </p:spPr>
        <p:txBody>
          <a:bodyPr/>
          <a:lstStyle/>
          <a:p>
            <a:r>
              <a:rPr lang="nb-NO" dirty="0" smtClean="0"/>
              <a:t>Hva gjør man i praksis?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622737" y="1584434"/>
            <a:ext cx="11188311" cy="474208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Litt ulikt innhold i de ulike praksisperiodene – praksiskort med «oppdrag» og oppgaver som skal skrives og </a:t>
            </a:r>
            <a:r>
              <a:rPr lang="nb-NO" dirty="0" smtClean="0"/>
              <a:t>leveres</a:t>
            </a:r>
            <a:br>
              <a:rPr lang="nb-NO" dirty="0" smtClean="0"/>
            </a:b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Myk og trinnvis innføring. Individuell tilpassing etter erfaring og studentens </a:t>
            </a:r>
            <a:r>
              <a:rPr lang="nb-NO" dirty="0" smtClean="0"/>
              <a:t>ønske</a:t>
            </a:r>
            <a:br>
              <a:rPr lang="nb-NO" dirty="0" smtClean="0"/>
            </a:b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Fulle arbeidsdager – målet er å få mest mulig innsikt i flest mulig sider ved </a:t>
            </a:r>
            <a:r>
              <a:rPr lang="nb-NO" dirty="0" smtClean="0"/>
              <a:t>læreryrket:</a:t>
            </a:r>
            <a:r>
              <a:rPr lang="nb-NO" dirty="0"/>
              <a:t> </a:t>
            </a:r>
            <a:r>
              <a:rPr lang="nb-NO" dirty="0" smtClean="0"/>
              <a:t>elevsamtaler</a:t>
            </a:r>
            <a:r>
              <a:rPr lang="nb-NO" dirty="0"/>
              <a:t>, fellesmøter, fagteammøter, skidag, utflukter, temadager, lunsj på personalrommet m.m. 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Informasjonsøkter </a:t>
            </a:r>
            <a:r>
              <a:rPr lang="nb-NO" dirty="0"/>
              <a:t>med ledelsen og med elevtjenesten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593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1825090" y="398868"/>
            <a:ext cx="8422496" cy="1753126"/>
          </a:xfrm>
        </p:spPr>
        <p:txBody>
          <a:bodyPr/>
          <a:lstStyle/>
          <a:p>
            <a:r>
              <a:rPr lang="nb-NO" dirty="0" smtClean="0"/>
              <a:t>Hva gjør man i praksis?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697855" y="1725806"/>
            <a:ext cx="10330124" cy="491147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Planlegging og gjennomføring av undervisning (alene og i par/grupper)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Vurderingsarbeid 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Veiledning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Bruke </a:t>
            </a:r>
            <a:r>
              <a:rPr lang="nb-NO" dirty="0"/>
              <a:t>digitale </a:t>
            </a:r>
            <a:r>
              <a:rPr lang="nb-NO" dirty="0" smtClean="0"/>
              <a:t>læringsplattformer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Innsikt </a:t>
            </a:r>
            <a:r>
              <a:rPr lang="nb-NO" dirty="0"/>
              <a:t>i hva det vil si å være </a:t>
            </a:r>
            <a:r>
              <a:rPr lang="nb-NO" dirty="0" smtClean="0"/>
              <a:t>kontaktlærer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Midtveissamtale </a:t>
            </a:r>
            <a:r>
              <a:rPr lang="nb-NO" dirty="0"/>
              <a:t>med skolens </a:t>
            </a:r>
            <a:r>
              <a:rPr lang="nb-NO" dirty="0" smtClean="0"/>
              <a:t>koordinator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Praksisvurdering/vurderingsbesøk</a:t>
            </a:r>
            <a:r>
              <a:rPr lang="nb-NO" dirty="0" smtClean="0"/>
              <a:t> </a:t>
            </a:r>
            <a:r>
              <a:rPr lang="nb-NO" dirty="0"/>
              <a:t>(siste praksis)</a:t>
            </a:r>
          </a:p>
          <a:p>
            <a:endParaRPr lang="nb-NO" dirty="0"/>
          </a:p>
          <a:p>
            <a:r>
              <a:rPr lang="nb-NO" dirty="0">
                <a:sym typeface="Wingdings" panose="05000000000000000000" pitchFamily="2" charset="2"/>
              </a:rPr>
              <a:t> Ta initiativ og få mest mulig ut av praksis!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925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04490" y="786110"/>
            <a:ext cx="11646543" cy="1735050"/>
          </a:xfrm>
        </p:spPr>
        <p:txBody>
          <a:bodyPr/>
          <a:lstStyle/>
          <a:p>
            <a:r>
              <a:rPr lang="nb-NO" sz="4000" dirty="0" smtClean="0"/>
              <a:t>Praksis er en viktig rekrutteringsarena for skolen</a:t>
            </a:r>
            <a:endParaRPr lang="nb-NO" sz="4000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444882" y="1890539"/>
            <a:ext cx="11366167" cy="4399901"/>
          </a:xfrm>
        </p:spPr>
        <p:txBody>
          <a:bodyPr/>
          <a:lstStyle/>
          <a:p>
            <a:r>
              <a:rPr lang="nb-NO" dirty="0" smtClean="0"/>
              <a:t>Vi ser etter: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Samarbeidsevne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Faglig kompetanse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Relasjon til elever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Interesse og vilje til å lære og utvikle deg (ikke at du er ferdig utlært og har kontroll på alt)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 smtClean="0"/>
              <a:t>Det er mange forskjellige måter å være en god lærer på. Elevene trenger variasjon.</a:t>
            </a:r>
          </a:p>
          <a:p>
            <a:endParaRPr lang="nb-NO" dirty="0"/>
          </a:p>
          <a:p>
            <a:r>
              <a:rPr lang="nb-NO" dirty="0" smtClean="0"/>
              <a:t>Bonus: Som lærer har du et av verdens viktigste og mest meningsfulle yrker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9303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Plassholder for tekst 4"/>
          <p:cNvSpPr>
            <a:spLocks noGrp="1"/>
          </p:cNvSpPr>
          <p:nvPr>
            <p:ph type="body" sz="quarter" idx="20"/>
          </p:nvPr>
        </p:nvSpPr>
        <p:spPr>
          <a:xfrm>
            <a:off x="260796" y="2442188"/>
            <a:ext cx="5406907" cy="1973624"/>
          </a:xfrm>
        </p:spPr>
        <p:txBody>
          <a:bodyPr/>
          <a:lstStyle/>
          <a:p>
            <a:r>
              <a:rPr lang="nb-NO" sz="4000" dirty="0" smtClean="0"/>
              <a:t>Hvordan det er å være student på PPU heltid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4166504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1"/>
          </p:nvPr>
        </p:nvSpPr>
        <p:spPr>
          <a:xfrm>
            <a:off x="399282" y="4476281"/>
            <a:ext cx="5602242" cy="1204686"/>
          </a:xfrm>
        </p:spPr>
        <p:txBody>
          <a:bodyPr/>
          <a:lstStyle/>
          <a:p>
            <a:r>
              <a:rPr lang="nb-NO" dirty="0" smtClean="0"/>
              <a:t>PS: Gi oss gjerne tilbakemelding via QR-koden som henger ved døren (Ca. 1 minutt)</a:t>
            </a:r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9"/>
          </p:nvPr>
        </p:nvSpPr>
        <p:spPr>
          <a:xfrm>
            <a:off x="536695" y="1285973"/>
            <a:ext cx="5080128" cy="1702414"/>
          </a:xfrm>
        </p:spPr>
        <p:txBody>
          <a:bodyPr/>
          <a:lstStyle/>
          <a:p>
            <a:r>
              <a:rPr lang="nb-NO" dirty="0" smtClean="0"/>
              <a:t>Spørsmål til oss?</a:t>
            </a:r>
            <a:endParaRPr lang="nb-NO" dirty="0"/>
          </a:p>
        </p:txBody>
      </p:sp>
      <p:pic>
        <p:nvPicPr>
          <p:cNvPr id="16" name="Plassholder for bilde 15"/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r="6389"/>
          <a:stretch>
            <a:fillRect/>
          </a:stretch>
        </p:blipFill>
        <p:spPr>
          <a:xfrm>
            <a:off x="6751393" y="631162"/>
            <a:ext cx="5033331" cy="5770292"/>
          </a:xfrm>
        </p:spPr>
      </p:pic>
    </p:spTree>
    <p:extLst>
      <p:ext uri="{BB962C8B-B14F-4D97-AF65-F5344CB8AC3E}">
        <p14:creationId xmlns:p14="http://schemas.microsoft.com/office/powerpoint/2010/main" val="387620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e5e35b8c-bb2a-40e7-acd7-beed1d1f14b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530</TotalTime>
  <Words>563</Words>
  <Application>Microsoft Office PowerPoint</Application>
  <PresentationFormat>Widescreen</PresentationFormat>
  <Paragraphs>99</Paragraphs>
  <Slides>13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Arial</vt:lpstr>
      <vt:lpstr>Arial, sans-serif</vt:lpstr>
      <vt:lpstr>Calibri</vt:lpstr>
      <vt:lpstr>Wingdings</vt:lpstr>
      <vt:lpstr>Office-tema</vt:lpstr>
      <vt:lpstr>think-cell Slide</vt:lpstr>
      <vt:lpstr>Program for seminaret</vt:lpstr>
      <vt:lpstr>Studiets innhold og arbeidsmåter</vt:lpstr>
      <vt:lpstr>Faglig integrasjon</vt:lpstr>
      <vt:lpstr>PowerPoint-presentasjon</vt:lpstr>
      <vt:lpstr>PowerPoint-presentasjon</vt:lpstr>
      <vt:lpstr>PowerPoint-presentasjon</vt:lpstr>
      <vt:lpstr>Praksis på PPU</vt:lpstr>
      <vt:lpstr>PowerPoint-presentasjon</vt:lpstr>
      <vt:lpstr>Hva gjør man i praksis?</vt:lpstr>
      <vt:lpstr>Hva gjør man i praksis?</vt:lpstr>
      <vt:lpstr>Praksis er en viktig rekrutteringsarena for skolen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seminar om Praktisk-pedagogisk utdanning (PPU)</dc:title>
  <dc:creator>Carina Marlen Granli</dc:creator>
  <cp:lastModifiedBy>Carina Marlen Granli</cp:lastModifiedBy>
  <cp:revision>25</cp:revision>
  <dcterms:created xsi:type="dcterms:W3CDTF">2023-03-27T09:11:49Z</dcterms:created>
  <dcterms:modified xsi:type="dcterms:W3CDTF">2023-03-29T12:12:17Z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