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8" r:id="rId3"/>
    <p:sldId id="279" r:id="rId4"/>
    <p:sldId id="265" r:id="rId5"/>
    <p:sldId id="266" r:id="rId6"/>
    <p:sldId id="258" r:id="rId7"/>
    <p:sldId id="277" r:id="rId8"/>
    <p:sldId id="267" r:id="rId9"/>
    <p:sldId id="260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1525" autoAdjust="0"/>
  </p:normalViewPr>
  <p:slideViewPr>
    <p:cSldViewPr>
      <p:cViewPr>
        <p:scale>
          <a:sx n="63" d="100"/>
          <a:sy n="63" d="100"/>
        </p:scale>
        <p:origin x="180" y="3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19.03.2024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Comments to exercise 9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age of a book with text&#10;&#10;Description automatically generated">
            <a:extLst>
              <a:ext uri="{FF2B5EF4-FFF2-40B4-BE49-F238E27FC236}">
                <a16:creationId xmlns:a16="http://schemas.microsoft.com/office/drawing/2014/main" id="{C0ADC2FD-0024-6EF1-F497-BF73A312F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442" t="26645" b="41855"/>
          <a:stretch/>
        </p:blipFill>
        <p:spPr>
          <a:xfrm>
            <a:off x="467544" y="836712"/>
            <a:ext cx="8380972" cy="388694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B09D8-AE69-C39A-FF79-8A5087C6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8EF7B3-0B47-2182-4B05-F64D55D7EE86}"/>
              </a:ext>
            </a:extLst>
          </p:cNvPr>
          <p:cNvSpPr/>
          <p:nvPr/>
        </p:nvSpPr>
        <p:spPr bwMode="auto">
          <a:xfrm>
            <a:off x="455792" y="2777024"/>
            <a:ext cx="8380972" cy="1944216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7F23D6-E8CA-B370-43FE-25EBC99C5F5C}"/>
                  </a:ext>
                </a:extLst>
              </p:cNvPr>
              <p:cNvSpPr txBox="1"/>
              <p:nvPr/>
            </p:nvSpPr>
            <p:spPr>
              <a:xfrm>
                <a:off x="1115616" y="4854938"/>
                <a:ext cx="4680520" cy="9665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:  </m:t>
                    </m:r>
                  </m:oMath>
                </a14:m>
                <a:r>
                  <a:rPr lang="nb-NO" b="0" i="1" dirty="0">
                    <a:latin typeface="Cambria Math" panose="02040503050406030204" pitchFamily="18" charset="0"/>
                  </a:rPr>
                  <a:t>E(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nb-NO" b="0" i="1" dirty="0">
                    <a:latin typeface="Cambria Math" panose="02040503050406030204" pitchFamily="18" charset="0"/>
                  </a:rPr>
                  <a:t>, </a:t>
                </a:r>
                <a:r>
                  <a:rPr lang="nb-NO" i="1" dirty="0">
                    <a:latin typeface="Cambria Math" panose="02040503050406030204" pitchFamily="18" charset="0"/>
                  </a:rPr>
                  <a:t>Var(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)=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, </a:t>
                </a:r>
                <a:r>
                  <a:rPr lang="nb-NO" i="1" dirty="0">
                    <a:latin typeface="Cambria Math" panose="02040503050406030204" pitchFamily="18" charset="0"/>
                  </a:rPr>
                  <a:t>Var(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)=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7F23D6-E8CA-B370-43FE-25EBC99C5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854938"/>
                <a:ext cx="4680520" cy="966547"/>
              </a:xfrm>
              <a:prstGeom prst="rect">
                <a:avLst/>
              </a:prstGeom>
              <a:blipFill>
                <a:blip r:embed="rId3"/>
                <a:stretch>
                  <a:fillRect l="-1823" t="-8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7055F8-1CBA-CB79-90EE-08DBA1093C61}"/>
                  </a:ext>
                </a:extLst>
              </p:cNvPr>
              <p:cNvSpPr txBox="1"/>
              <p:nvPr/>
            </p:nvSpPr>
            <p:spPr>
              <a:xfrm>
                <a:off x="759188" y="5811130"/>
                <a:ext cx="756084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b-NO" i="1" dirty="0">
                    <a:latin typeface="Cambria Math" panose="02040503050406030204" pitchFamily="18" charset="0"/>
                  </a:rPr>
                  <a:t>e.g. </a:t>
                </a:r>
                <a:r>
                  <a:rPr lang="nb-NO" i="1" dirty="0" err="1">
                    <a:latin typeface="Cambria Math" panose="02040503050406030204" pitchFamily="18" charset="0"/>
                  </a:rPr>
                  <a:t>X</a:t>
                </a:r>
                <a:r>
                  <a:rPr lang="nb-NO" i="1" dirty="0">
                    <a:latin typeface="Cambria Math" panose="02040503050406030204" pitchFamily="18" charset="0"/>
                  </a:rPr>
                  <a:t>-Normal  and  </a:t>
                </a:r>
                <a14:m>
                  <m:oMath xmlns:m="http://schemas.openxmlformats.org/officeDocument/2006/math"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𝒀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nb-NO" b="1" i="1" dirty="0" err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</m:t>
                    </m:r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  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then: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7055F8-1CBA-CB79-90EE-08DBA1093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88" y="5811130"/>
                <a:ext cx="7560840" cy="707886"/>
              </a:xfrm>
              <a:prstGeom prst="rect">
                <a:avLst/>
              </a:prstGeom>
              <a:blipFill>
                <a:blip r:embed="rId4"/>
                <a:stretch>
                  <a:fillRect l="-887" t="-4310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FA098E2-6FA9-BB17-5F00-AD90BDA746E1}"/>
                  </a:ext>
                </a:extLst>
              </p:cNvPr>
              <p:cNvSpPr txBox="1"/>
              <p:nvPr/>
            </p:nvSpPr>
            <p:spPr>
              <a:xfrm>
                <a:off x="6094307" y="5729379"/>
                <a:ext cx="222099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𝒀</m:t>
                          </m:r>
                        </m:e>
                      </m:d>
                    </m:oMath>
                  </m:oMathPara>
                </a14:m>
                <a:endParaRPr lang="nb-NO" b="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FA098E2-6FA9-BB17-5F00-AD90BDA74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307" y="5729379"/>
                <a:ext cx="2220993" cy="615553"/>
              </a:xfrm>
              <a:prstGeom prst="rect">
                <a:avLst/>
              </a:prstGeom>
              <a:blipFill>
                <a:blip r:embed="rId5"/>
                <a:stretch>
                  <a:fillRect l="-549" b="-3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4E15B1-C6A7-672E-1F4C-948F4DA216C8}"/>
                  </a:ext>
                </a:extLst>
              </p:cNvPr>
              <p:cNvSpPr txBox="1"/>
              <p:nvPr/>
            </p:nvSpPr>
            <p:spPr>
              <a:xfrm>
                <a:off x="5940152" y="5024362"/>
                <a:ext cx="231197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4E15B1-C6A7-672E-1F4C-948F4DA21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5024362"/>
                <a:ext cx="2311979" cy="307777"/>
              </a:xfrm>
              <a:prstGeom prst="rect">
                <a:avLst/>
              </a:prstGeom>
              <a:blipFill>
                <a:blip r:embed="rId6"/>
                <a:stretch>
                  <a:fillRect l="-1579" r="-1842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118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DB328-E590-3B8C-BF93-C11CAE853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283C1F-0D2E-15FB-51E1-085632EBC1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4664" y="980728"/>
                <a:ext cx="8229600" cy="4114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nb-NO" b="0" dirty="0"/>
                  <a:t>   (</a:t>
                </a:r>
                <a:r>
                  <a:rPr lang="nb-NO" b="0" dirty="0" err="1"/>
                  <a:t>assume</a:t>
                </a:r>
                <a:r>
                  <a:rPr lang="nb-NO" b="0" dirty="0"/>
                  <a:t>)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1">
                        <a:latin typeface="Cambria Math" panose="02040503050406030204" pitchFamily="18" charset="0"/>
                      </a:rPr>
                      <m:t>V</m:t>
                    </m:r>
                    <m:r>
                      <m:rPr>
                        <m:sty m:val="p"/>
                      </m:rPr>
                      <a:rPr lang="nb-NO" b="0" i="1" smtClean="0">
                        <a:latin typeface="Cambria Math" panose="02040503050406030204" pitchFamily="18" charset="0"/>
                      </a:rPr>
                      <m:t>ar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</m:oMath>
                </a14:m>
                <a:endParaRPr lang="nb-NO" b="0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b="0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(1−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(1−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</m: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283C1F-0D2E-15FB-51E1-085632EBC1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4664" y="980728"/>
                <a:ext cx="8229600" cy="4114800"/>
              </a:xfrm>
              <a:blipFill>
                <a:blip r:embed="rId2"/>
                <a:stretch>
                  <a:fillRect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1F97B-11CC-6F42-A9E9-7DFB6E0B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23B43E-EAD7-F198-6D3A-C39350C184E8}"/>
                  </a:ext>
                </a:extLst>
              </p:cNvPr>
              <p:cNvSpPr txBox="1"/>
              <p:nvPr/>
            </p:nvSpPr>
            <p:spPr>
              <a:xfrm>
                <a:off x="1547664" y="5448285"/>
                <a:ext cx="6192688" cy="7007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⇒ 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800" b="0" dirty="0"/>
                  <a:t> </a:t>
                </a:r>
                <a:endParaRPr lang="en-US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23B43E-EAD7-F198-6D3A-C39350C18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448285"/>
                <a:ext cx="6192688" cy="7007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23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44202-22A7-467F-9049-EBB132AB6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341E8A-028C-4DC9-9014-F676EE42A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20688"/>
            <a:ext cx="7914672" cy="5400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537483-ADDB-4F66-B434-A511615E7506}"/>
              </a:ext>
            </a:extLst>
          </p:cNvPr>
          <p:cNvSpPr txBox="1"/>
          <p:nvPr/>
        </p:nvSpPr>
        <p:spPr>
          <a:xfrm>
            <a:off x="4572000" y="2852936"/>
            <a:ext cx="42162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M = total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samples from g</a:t>
            </a:r>
          </a:p>
          <a:p>
            <a:r>
              <a:rPr lang="nb-NO" dirty="0"/>
              <a:t>m =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resampled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1726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C65030-0A22-42D5-B6FE-0539DBED7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08720"/>
            <a:ext cx="8136904" cy="148058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5D1DB-73E6-4DEC-879E-7351695E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CF6205-7109-459D-B0DC-948FC76AEA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56"/>
          <a:stretch/>
        </p:blipFill>
        <p:spPr>
          <a:xfrm>
            <a:off x="787185" y="2518316"/>
            <a:ext cx="3457575" cy="6233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55472D-3DA6-480C-AAE4-812630981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2517547"/>
            <a:ext cx="2304256" cy="6954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12DAF4-11E7-43E6-9D9C-0ED6672A0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856" y="3806403"/>
            <a:ext cx="6804248" cy="156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94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96200" cy="1143000"/>
          </a:xfrm>
        </p:spPr>
        <p:txBody>
          <a:bodyPr/>
          <a:lstStyle/>
          <a:p>
            <a:r>
              <a:rPr lang="nb-NO" dirty="0"/>
              <a:t>Ex 33 </a:t>
            </a:r>
            <a:r>
              <a:rPr lang="nb-NO" dirty="0" err="1"/>
              <a:t>importance</a:t>
            </a:r>
            <a:r>
              <a:rPr lang="nb-NO" dirty="0"/>
              <a:t> sampling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06" y="1202148"/>
            <a:ext cx="2914086" cy="2226852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992" y="1273672"/>
            <a:ext cx="2950176" cy="21690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078" y="1219800"/>
            <a:ext cx="2940481" cy="2245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06" y="3573017"/>
            <a:ext cx="3002682" cy="23042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98217" y="3933056"/>
            <a:ext cx="55903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c) As a </a:t>
            </a:r>
            <a:r>
              <a:rPr lang="nb-NO" dirty="0" err="1"/>
              <a:t>increase</a:t>
            </a:r>
            <a:r>
              <a:rPr lang="nb-NO" dirty="0"/>
              <a:t> (1 to 4):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The </a:t>
            </a:r>
            <a:r>
              <a:rPr lang="nb-NO" dirty="0" err="1"/>
              <a:t>effective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samples </a:t>
            </a:r>
            <a:r>
              <a:rPr lang="nb-NO" dirty="0" err="1"/>
              <a:t>goes</a:t>
            </a:r>
            <a:r>
              <a:rPr lang="nb-NO" dirty="0"/>
              <a:t> </a:t>
            </a:r>
            <a:r>
              <a:rPr lang="nb-NO" dirty="0" err="1"/>
              <a:t>down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The </a:t>
            </a:r>
            <a:r>
              <a:rPr lang="nb-NO" dirty="0" err="1"/>
              <a:t>qq</a:t>
            </a:r>
            <a:r>
              <a:rPr lang="nb-NO" dirty="0"/>
              <a:t> plot </a:t>
            </a:r>
            <a:r>
              <a:rPr lang="nb-NO" dirty="0" err="1"/>
              <a:t>does</a:t>
            </a:r>
            <a:r>
              <a:rPr lang="nb-NO" dirty="0"/>
              <a:t> not match </a:t>
            </a:r>
            <a:r>
              <a:rPr lang="nb-NO" dirty="0" err="1"/>
              <a:t>the</a:t>
            </a:r>
            <a:r>
              <a:rPr lang="nb-NO" dirty="0"/>
              <a:t> 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The </a:t>
            </a:r>
            <a:r>
              <a:rPr lang="nb-NO" dirty="0" err="1"/>
              <a:t>mean</a:t>
            </a:r>
            <a:r>
              <a:rPr lang="nb-NO" dirty="0"/>
              <a:t> is </a:t>
            </a:r>
            <a:r>
              <a:rPr lang="nb-NO" dirty="0" err="1"/>
              <a:t>too</a:t>
            </a:r>
            <a:r>
              <a:rPr lang="nb-NO" dirty="0"/>
              <a:t> </a:t>
            </a:r>
            <a:r>
              <a:rPr lang="nb-NO" dirty="0" err="1"/>
              <a:t>low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The </a:t>
            </a:r>
            <a:r>
              <a:rPr lang="nb-NO" dirty="0" err="1"/>
              <a:t>std</a:t>
            </a:r>
            <a:r>
              <a:rPr lang="nb-NO" dirty="0"/>
              <a:t> is </a:t>
            </a:r>
            <a:r>
              <a:rPr lang="nb-NO" dirty="0" err="1"/>
              <a:t>too</a:t>
            </a:r>
            <a:r>
              <a:rPr lang="nb-NO" dirty="0"/>
              <a:t> </a:t>
            </a:r>
            <a:r>
              <a:rPr lang="nb-NO" dirty="0" err="1"/>
              <a:t>low</a:t>
            </a:r>
            <a:endParaRPr lang="nb-NO" dirty="0"/>
          </a:p>
          <a:p>
            <a:r>
              <a:rPr lang="nb-NO" dirty="0"/>
              <a:t>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The </a:t>
            </a:r>
            <a:r>
              <a:rPr lang="nb-NO" dirty="0" err="1"/>
              <a:t>weigths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normalized</a:t>
            </a:r>
            <a:r>
              <a:rPr lang="nb-NO" dirty="0"/>
              <a:t> prior to re-sampling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5536" y="1347610"/>
            <a:ext cx="689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a=1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80447" y="1375629"/>
            <a:ext cx="689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a=2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65358" y="1403648"/>
            <a:ext cx="689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a=3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5536" y="3692814"/>
            <a:ext cx="689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a=4 </a:t>
            </a:r>
          </a:p>
        </p:txBody>
      </p:sp>
    </p:spTree>
    <p:extLst>
      <p:ext uri="{BB962C8B-B14F-4D97-AF65-F5344CB8AC3E}">
        <p14:creationId xmlns:p14="http://schemas.microsoft.com/office/powerpoint/2010/main" val="330793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A7D8-BA19-489A-A704-F51D61BF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92" y="257758"/>
            <a:ext cx="7696200" cy="1143000"/>
          </a:xfrm>
        </p:spPr>
        <p:txBody>
          <a:bodyPr/>
          <a:lstStyle/>
          <a:p>
            <a:r>
              <a:rPr lang="en-US" dirty="0"/>
              <a:t>Dependency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9B2F0-55F1-46C8-AF3F-4DC9C257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3068960"/>
            <a:ext cx="7696200" cy="1872208"/>
          </a:xfrm>
        </p:spPr>
        <p:txBody>
          <a:bodyPr/>
          <a:lstStyle/>
          <a:p>
            <a:r>
              <a:rPr lang="en-US" sz="2000" dirty="0"/>
              <a:t>How would you know that the samples are not directly from f?</a:t>
            </a:r>
          </a:p>
          <a:p>
            <a:pPr lvl="1"/>
            <a:r>
              <a:rPr lang="en-US" sz="1800" dirty="0"/>
              <a:t>Repeated values </a:t>
            </a:r>
          </a:p>
          <a:p>
            <a:r>
              <a:rPr lang="en-US" sz="2000" dirty="0"/>
              <a:t>Number of repeats in a sample of size m:  multinomial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Number of repeats of sample k (among m samples): binomial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B53E5-A8B1-4429-A0A4-56594BA15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538DE0-0D4A-48C9-AE26-EA04F303EB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333" b="13503"/>
          <a:stretch/>
        </p:blipFill>
        <p:spPr>
          <a:xfrm>
            <a:off x="614664" y="1065659"/>
            <a:ext cx="7914672" cy="1143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111F5B-25FB-42DF-B2AB-7E1C9E139ACF}"/>
                  </a:ext>
                </a:extLst>
              </p:cNvPr>
              <p:cNvSpPr txBox="1"/>
              <p:nvPr/>
            </p:nvSpPr>
            <p:spPr>
              <a:xfrm>
                <a:off x="2267744" y="4242383"/>
                <a:ext cx="3791807" cy="4798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!⋯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111F5B-25FB-42DF-B2AB-7E1C9E139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4242383"/>
                <a:ext cx="3791807" cy="479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FA8E98A-3524-4486-8118-B4E232396985}"/>
                  </a:ext>
                </a:extLst>
              </p:cNvPr>
              <p:cNvSpPr/>
              <p:nvPr/>
            </p:nvSpPr>
            <p:spPr>
              <a:xfrm>
                <a:off x="1835696" y="5302178"/>
                <a:ext cx="4301690" cy="575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FA8E98A-3524-4486-8118-B4E2323969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5302178"/>
                <a:ext cx="4301690" cy="5750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1A13B2CC-7651-41B2-8377-822537D8AD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3154" b="12458"/>
          <a:stretch/>
        </p:blipFill>
        <p:spPr>
          <a:xfrm>
            <a:off x="400050" y="2297224"/>
            <a:ext cx="8136904" cy="657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5EC5BE-038A-4FAF-9608-018960F4F7E2}"/>
              </a:ext>
            </a:extLst>
          </p:cNvPr>
          <p:cNvSpPr/>
          <p:nvPr/>
        </p:nvSpPr>
        <p:spPr bwMode="auto">
          <a:xfrm>
            <a:off x="179512" y="2259124"/>
            <a:ext cx="4392488" cy="22618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279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4C70B-C2E3-4E0C-9AB9-BEC71162F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6F0830-9F83-4323-B495-F61DC6C4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5760"/>
            <a:ext cx="9144000" cy="568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68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32656"/>
            <a:ext cx="7696200" cy="1143000"/>
          </a:xfrm>
        </p:spPr>
        <p:txBody>
          <a:bodyPr/>
          <a:lstStyle/>
          <a:p>
            <a:r>
              <a:rPr lang="nb-NO" dirty="0"/>
              <a:t>Ex 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377" y="1124744"/>
            <a:ext cx="7696200" cy="4114800"/>
          </a:xfrm>
        </p:spPr>
        <p:txBody>
          <a:bodyPr/>
          <a:lstStyle/>
          <a:p>
            <a:r>
              <a:rPr lang="nb-NO" dirty="0"/>
              <a:t>Random </a:t>
            </a:r>
            <a:r>
              <a:rPr lang="nb-NO" dirty="0" err="1"/>
              <a:t>Walk</a:t>
            </a:r>
            <a:endParaRPr lang="nb-NO" dirty="0"/>
          </a:p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library</a:t>
            </a:r>
            <a:r>
              <a:rPr lang="nb-NO" dirty="0"/>
              <a:t> </a:t>
            </a:r>
            <a:r>
              <a:rPr lang="nb-NO" dirty="0" err="1"/>
              <a:t>mvtnorm</a:t>
            </a:r>
            <a:endParaRPr lang="nb-NO" dirty="0"/>
          </a:p>
          <a:p>
            <a:r>
              <a:rPr lang="nb-NO" sz="2000" dirty="0"/>
              <a:t>B)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need</a:t>
            </a:r>
            <a:r>
              <a:rPr lang="nb-NO" sz="2000" dirty="0"/>
              <a:t> more </a:t>
            </a:r>
            <a:r>
              <a:rPr lang="nb-NO" sz="2000" dirty="0" err="1"/>
              <a:t>than</a:t>
            </a:r>
            <a:r>
              <a:rPr lang="nb-NO" sz="2000" dirty="0"/>
              <a:t> 1000</a:t>
            </a:r>
            <a:br>
              <a:rPr lang="nb-NO" sz="2000" dirty="0"/>
            </a:br>
            <a:r>
              <a:rPr lang="nb-NO" sz="2000" dirty="0"/>
              <a:t>samples to </a:t>
            </a:r>
            <a:r>
              <a:rPr lang="nb-NO" sz="2000" dirty="0" err="1"/>
              <a:t>get</a:t>
            </a:r>
            <a:r>
              <a:rPr lang="nb-NO" sz="2000" dirty="0"/>
              <a:t> </a:t>
            </a:r>
            <a:r>
              <a:rPr lang="nb-NO" sz="2000" dirty="0" err="1"/>
              <a:t>good</a:t>
            </a:r>
            <a:r>
              <a:rPr lang="nb-NO" sz="2000" dirty="0"/>
              <a:t> </a:t>
            </a:r>
            <a:r>
              <a:rPr lang="nb-NO" sz="2000" dirty="0" err="1"/>
              <a:t>estimates</a:t>
            </a:r>
            <a:r>
              <a:rPr lang="nb-NO" sz="2000" dirty="0"/>
              <a:t>, </a:t>
            </a:r>
            <a:br>
              <a:rPr lang="nb-NO" sz="2000" dirty="0"/>
            </a:br>
            <a:r>
              <a:rPr lang="nb-NO" sz="2000" dirty="0" err="1"/>
              <a:t>but</a:t>
            </a:r>
            <a:r>
              <a:rPr lang="nb-NO" sz="2000" dirty="0"/>
              <a:t>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in </a:t>
            </a:r>
            <a:r>
              <a:rPr lang="nb-NO" sz="2000" dirty="0" err="1"/>
              <a:t>the</a:t>
            </a:r>
            <a:r>
              <a:rPr lang="nb-NO" sz="2000" dirty="0"/>
              <a:t> ball park </a:t>
            </a:r>
          </a:p>
          <a:p>
            <a:r>
              <a:rPr lang="nb-NO" sz="2000" dirty="0"/>
              <a:t>C) 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not </a:t>
            </a:r>
            <a:r>
              <a:rPr lang="nb-NO" sz="2000" dirty="0" err="1"/>
              <a:t>even</a:t>
            </a:r>
            <a:r>
              <a:rPr lang="nb-NO" sz="2000" dirty="0"/>
              <a:t> </a:t>
            </a:r>
            <a:r>
              <a:rPr lang="nb-NO" sz="2000" dirty="0" err="1"/>
              <a:t>close</a:t>
            </a:r>
            <a:r>
              <a:rPr lang="nb-NO" sz="2000" dirty="0"/>
              <a:t> </a:t>
            </a:r>
            <a:br>
              <a:rPr lang="nb-NO" sz="2000" dirty="0"/>
            </a:b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1000 samples.</a:t>
            </a:r>
            <a:br>
              <a:rPr lang="nb-NO" sz="2000" dirty="0"/>
            </a:b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trapped</a:t>
            </a:r>
            <a:r>
              <a:rPr lang="nb-NO" sz="2000" dirty="0"/>
              <a:t> 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valley</a:t>
            </a:r>
            <a:r>
              <a:rPr lang="nb-NO" sz="2000" dirty="0"/>
              <a:t>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5263" b="15880"/>
          <a:stretch/>
        </p:blipFill>
        <p:spPr>
          <a:xfrm>
            <a:off x="4009049" y="1069213"/>
            <a:ext cx="4000500" cy="6166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232" y="2426644"/>
            <a:ext cx="4086225" cy="223837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  <p:cxnSp>
        <p:nvCxnSpPr>
          <p:cNvPr id="8" name="Straight Arrow Connector 7"/>
          <p:cNvCxnSpPr/>
          <p:nvPr/>
        </p:nvCxnSpPr>
        <p:spPr bwMode="auto">
          <a:xfrm>
            <a:off x="4572000" y="1529097"/>
            <a:ext cx="360040" cy="18999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1736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9D188-5E05-4B31-AD4E-6EE976592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86891"/>
            <a:ext cx="7696200" cy="1143000"/>
          </a:xfrm>
        </p:spPr>
        <p:txBody>
          <a:bodyPr/>
          <a:lstStyle/>
          <a:p>
            <a:r>
              <a:rPr lang="nb-NO" dirty="0" err="1"/>
              <a:t>Correlation</a:t>
            </a:r>
            <a:r>
              <a:rPr lang="nb-NO" dirty="0"/>
              <a:t> = 0 in target </a:t>
            </a:r>
            <a:r>
              <a:rPr lang="nb-NO" dirty="0" err="1"/>
              <a:t>distribution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A8361-41BA-4C3E-953F-9BA235DA2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EC04B-17EF-40CF-BF4C-F568F36A1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669208"/>
            <a:ext cx="3861048" cy="4188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6BD090-AFD4-4F62-AC72-A94F1B1087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48" b="4467"/>
          <a:stretch/>
        </p:blipFill>
        <p:spPr>
          <a:xfrm>
            <a:off x="285750" y="1340768"/>
            <a:ext cx="6374482" cy="23138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E6B85D-D7C1-4370-876A-7FD526A32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96" y="3967298"/>
            <a:ext cx="2586932" cy="108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23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9D188-5E05-4B31-AD4E-6EE976592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807" y="404664"/>
            <a:ext cx="7696200" cy="1143000"/>
          </a:xfrm>
        </p:spPr>
        <p:txBody>
          <a:bodyPr/>
          <a:lstStyle/>
          <a:p>
            <a:r>
              <a:rPr lang="nb-NO" dirty="0" err="1"/>
              <a:t>Correlation</a:t>
            </a:r>
            <a:r>
              <a:rPr lang="nb-NO" dirty="0"/>
              <a:t> = 0.99 in target </a:t>
            </a:r>
            <a:r>
              <a:rPr lang="nb-NO" dirty="0" err="1"/>
              <a:t>distribution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A8361-41BA-4C3E-953F-9BA235DA2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A1FF5B-975E-4D47-ACB8-3627FD193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458" y="3725416"/>
            <a:ext cx="3309982" cy="3132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3969DB-F508-4EE0-A4FC-3C63B60572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59" b="11478"/>
          <a:stretch/>
        </p:blipFill>
        <p:spPr>
          <a:xfrm>
            <a:off x="0" y="1169767"/>
            <a:ext cx="9144000" cy="2522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BE36AA-38EE-4D8B-B9AF-65CE5449F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093" y="4653136"/>
            <a:ext cx="363855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78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9D188-5E05-4B31-AD4E-6EE976592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807" y="404664"/>
            <a:ext cx="7696200" cy="1143000"/>
          </a:xfrm>
        </p:spPr>
        <p:txBody>
          <a:bodyPr/>
          <a:lstStyle/>
          <a:p>
            <a:r>
              <a:rPr lang="nb-NO" dirty="0" err="1"/>
              <a:t>Correlation</a:t>
            </a:r>
            <a:r>
              <a:rPr lang="nb-NO" dirty="0"/>
              <a:t> = 0.99 in target </a:t>
            </a:r>
            <a:r>
              <a:rPr lang="nb-NO" dirty="0" err="1"/>
              <a:t>distribution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A8361-41BA-4C3E-953F-9BA235DA2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BE36AA-38EE-4D8B-B9AF-65CE5449F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005064"/>
            <a:ext cx="3638550" cy="1466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4BEEC9-174D-430D-BE9E-DFBC58B31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247" y="3573016"/>
            <a:ext cx="2411760" cy="30369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253424-8EF1-4043-BCA4-C61C9993F1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316"/>
          <a:stretch/>
        </p:blipFill>
        <p:spPr>
          <a:xfrm>
            <a:off x="-12824" y="1176314"/>
            <a:ext cx="9144000" cy="26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58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138D0-036E-4E9D-B5FE-C7E83F24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BD40E6-A1D2-47F7-BF7B-A7EDF8E9F0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969" y="855092"/>
            <a:ext cx="8319462" cy="42484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1C017-86EA-4776-A705-92E1AAEAC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96BCCC-402D-4F04-9990-BACF1EBB4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09" y="5120456"/>
            <a:ext cx="8085381" cy="97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0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615DD-022A-450A-A084-98D31B651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3D9D77-1FEB-4E35-A84B-4A1C95E26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8165" y="1700808"/>
            <a:ext cx="7882813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A4C0FD-A8D1-491A-A963-E64636B0D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97" y="692696"/>
            <a:ext cx="843102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92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28333-6522-49F2-8299-714E2EFB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CF0C2F-DF46-4824-9EE3-4F5D0616F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792088"/>
            <a:ext cx="7510674" cy="13407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BB92BA-62B2-4D7B-A5D7-13939C179E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326"/>
          <a:stretch/>
        </p:blipFill>
        <p:spPr>
          <a:xfrm>
            <a:off x="395536" y="3145408"/>
            <a:ext cx="853051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244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2C3D8-F5EF-4AED-BF49-55B9A5422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4AD70-E40A-45CD-AA07-893733A38C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954"/>
          <a:stretch/>
        </p:blipFill>
        <p:spPr>
          <a:xfrm>
            <a:off x="611560" y="692696"/>
            <a:ext cx="7239000" cy="2088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F348A2-98A3-4386-BF87-3849908CE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91" y="3441328"/>
            <a:ext cx="3343275" cy="14287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F9277B-40F3-42FB-A15B-DB544A2CA308}"/>
              </a:ext>
            </a:extLst>
          </p:cNvPr>
          <p:cNvSpPr txBox="1"/>
          <p:nvPr/>
        </p:nvSpPr>
        <p:spPr>
          <a:xfrm>
            <a:off x="507198" y="5152816"/>
            <a:ext cx="1465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Just do it…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6895A6-C2C0-4A4B-9F08-9DE860098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2946845"/>
            <a:ext cx="5278584" cy="241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16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2C3D8-F5EF-4AED-BF49-55B9A5422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4AD70-E40A-45CD-AA07-893733A38C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424" b="42775"/>
          <a:stretch/>
        </p:blipFill>
        <p:spPr>
          <a:xfrm>
            <a:off x="539552" y="836712"/>
            <a:ext cx="7239000" cy="5238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D7A45D-DFE1-464F-8CB8-A5471BBC4AE8}"/>
              </a:ext>
            </a:extLst>
          </p:cNvPr>
          <p:cNvSpPr/>
          <p:nvPr/>
        </p:nvSpPr>
        <p:spPr>
          <a:xfrm>
            <a:off x="560140" y="365838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g,h</a:t>
            </a:r>
            <a:r>
              <a:rPr lang="en-US" dirty="0"/>
              <a:t>) Do it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82EC41-F3A9-498D-8960-7F5EF6309728}"/>
              </a:ext>
            </a:extLst>
          </p:cNvPr>
          <p:cNvSpPr/>
          <p:nvPr/>
        </p:nvSpPr>
        <p:spPr>
          <a:xfrm>
            <a:off x="683568" y="1468487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f) use multiple start points, (extreme values or random)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E298DE-98FC-4A1B-B32C-0E48BB22E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257" b="11096"/>
          <a:stretch/>
        </p:blipFill>
        <p:spPr>
          <a:xfrm>
            <a:off x="539552" y="2105545"/>
            <a:ext cx="7239000" cy="1315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749C6F-224A-4934-8515-EFB0EC1C1A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699"/>
          <a:stretch/>
        </p:blipFill>
        <p:spPr>
          <a:xfrm>
            <a:off x="467544" y="4208857"/>
            <a:ext cx="7239000" cy="457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85FD50-3018-40F7-8BA2-AD50808B938D}"/>
              </a:ext>
            </a:extLst>
          </p:cNvPr>
          <p:cNvSpPr/>
          <p:nvPr/>
        </p:nvSpPr>
        <p:spPr>
          <a:xfrm>
            <a:off x="476424" y="4846529"/>
            <a:ext cx="79857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romanLcParenR"/>
            </a:pPr>
            <a:r>
              <a:rPr lang="en-US" dirty="0"/>
              <a:t>Changing </a:t>
            </a:r>
            <a:r>
              <a:rPr lang="en-US" i="1" dirty="0"/>
              <a:t>a</a:t>
            </a:r>
            <a:r>
              <a:rPr lang="en-US" dirty="0"/>
              <a:t> you do not have detailed balance,  since the reverse probability is different This must be accounted for</a:t>
            </a:r>
          </a:p>
        </p:txBody>
      </p:sp>
    </p:spTree>
    <p:extLst>
      <p:ext uri="{BB962C8B-B14F-4D97-AF65-F5344CB8AC3E}">
        <p14:creationId xmlns:p14="http://schemas.microsoft.com/office/powerpoint/2010/main" val="295696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34531</TotalTime>
  <Words>432</Words>
  <Application>Microsoft Office PowerPoint</Application>
  <PresentationFormat>On-screen Show (4:3)</PresentationFormat>
  <Paragraphs>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Cambria Math</vt:lpstr>
      <vt:lpstr>Blank Presentation</vt:lpstr>
      <vt:lpstr>STK-4051/9051  Computational Statistics  Spring 2024 Comments to exercise 9 </vt:lpstr>
      <vt:lpstr>PowerPoint Presentation</vt:lpstr>
      <vt:lpstr>  </vt:lpstr>
      <vt:lpstr>PowerPoint Presentation</vt:lpstr>
      <vt:lpstr>PowerPoint Presentation</vt:lpstr>
      <vt:lpstr>Ex 33 importance sampling</vt:lpstr>
      <vt:lpstr>Dependency</vt:lpstr>
      <vt:lpstr>PowerPoint Presentation</vt:lpstr>
      <vt:lpstr>Ex 35</vt:lpstr>
      <vt:lpstr>Correlation = 0 in target distribution</vt:lpstr>
      <vt:lpstr>Correlation = 0.99 in target distribution</vt:lpstr>
      <vt:lpstr>Correlation = 0.99 in target distribution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 9</dc:title>
  <dc:subject/>
  <dc:creator>Odd Kolbjørnsen</dc:creator>
  <cp:keywords/>
  <dc:description/>
  <cp:lastModifiedBy>Odd Kolbjørnsen</cp:lastModifiedBy>
  <cp:revision>721</cp:revision>
  <dcterms:created xsi:type="dcterms:W3CDTF">2018-08-23T16:15:48Z</dcterms:created>
  <dcterms:modified xsi:type="dcterms:W3CDTF">2024-03-19T18:47:02Z</dcterms:modified>
  <cp:category/>
</cp:coreProperties>
</file>