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357" r:id="rId2"/>
    <p:sldId id="514" r:id="rId3"/>
    <p:sldId id="536" r:id="rId4"/>
    <p:sldId id="534" r:id="rId5"/>
    <p:sldId id="535" r:id="rId6"/>
    <p:sldId id="522" r:id="rId7"/>
    <p:sldId id="527" r:id="rId8"/>
    <p:sldId id="537" r:id="rId9"/>
    <p:sldId id="518" r:id="rId10"/>
    <p:sldId id="498" r:id="rId11"/>
    <p:sldId id="529" r:id="rId12"/>
    <p:sldId id="528" r:id="rId13"/>
    <p:sldId id="517" r:id="rId14"/>
    <p:sldId id="530" r:id="rId15"/>
    <p:sldId id="531" r:id="rId16"/>
    <p:sldId id="532" r:id="rId17"/>
    <p:sldId id="533" r:id="rId18"/>
  </p:sldIdLst>
  <p:sldSz cx="9144000" cy="6858000" type="screen4x3"/>
  <p:notesSz cx="7099300" cy="10234613"/>
  <p:defaultTextStyle>
    <a:defPPr>
      <a:defRPr lang="en-US"/>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201" userDrawn="1">
          <p15:clr>
            <a:srgbClr val="A4A3A4"/>
          </p15:clr>
        </p15:guide>
        <p15:guide id="2" pos="18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003300"/>
    <a:srgbClr val="33CC33"/>
    <a:srgbClr val="000099"/>
    <a:srgbClr val="008000"/>
    <a:srgbClr val="CC0000"/>
    <a:srgbClr val="333333"/>
    <a:srgbClr val="800000"/>
    <a:srgbClr val="9900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53" autoAdjust="0"/>
    <p:restoredTop sz="94643" autoAdjust="0"/>
  </p:normalViewPr>
  <p:slideViewPr>
    <p:cSldViewPr snapToGrid="0" showGuides="1">
      <p:cViewPr varScale="1">
        <p:scale>
          <a:sx n="90" d="100"/>
          <a:sy n="90" d="100"/>
        </p:scale>
        <p:origin x="1904" y="200"/>
      </p:cViewPr>
      <p:guideLst>
        <p:guide orient="horz" pos="4201"/>
        <p:guide pos="1837"/>
      </p:guideLst>
    </p:cSldViewPr>
  </p:slideViewPr>
  <p:notesTextViewPr>
    <p:cViewPr>
      <p:scale>
        <a:sx n="100" d="100"/>
        <a:sy n="100" d="100"/>
      </p:scale>
      <p:origin x="0" y="0"/>
    </p:cViewPr>
  </p:notesTextViewPr>
  <p:sorterViewPr>
    <p:cViewPr>
      <p:scale>
        <a:sx n="66" d="100"/>
        <a:sy n="66" d="100"/>
      </p:scale>
      <p:origin x="0" y="38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ltLang="nb-NO"/>
          </a:p>
        </p:txBody>
      </p:sp>
      <p:sp>
        <p:nvSpPr>
          <p:cNvPr id="243715"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ltLang="nb-NO"/>
          </a:p>
        </p:txBody>
      </p:sp>
      <p:sp>
        <p:nvSpPr>
          <p:cNvPr id="243716"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ltLang="nb-NO"/>
          </a:p>
        </p:txBody>
      </p:sp>
      <p:sp>
        <p:nvSpPr>
          <p:cNvPr id="243717"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2E3DD7B7-4FF1-48C1-A663-B5087298C4ED}" type="slidenum">
              <a:rPr lang="en-US" altLang="nb-NO"/>
              <a:pPr>
                <a:defRPr/>
              </a:pPr>
              <a:t>‹#›</a:t>
            </a:fld>
            <a:endParaRPr lang="en-US" altLang="nb-NO"/>
          </a:p>
        </p:txBody>
      </p:sp>
    </p:spTree>
    <p:extLst>
      <p:ext uri="{BB962C8B-B14F-4D97-AF65-F5344CB8AC3E}">
        <p14:creationId xmlns:p14="http://schemas.microsoft.com/office/powerpoint/2010/main" val="2420597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ltLang="nb-NO"/>
          </a:p>
        </p:txBody>
      </p:sp>
      <p:sp>
        <p:nvSpPr>
          <p:cNvPr id="1638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ltLang="nb-NO"/>
          </a:p>
        </p:txBody>
      </p:sp>
      <p:sp>
        <p:nvSpPr>
          <p:cNvPr id="12292" name="Rectangle 4"/>
          <p:cNvSpPr>
            <a:spLocks noGrp="1" noRot="1" noChangeAspect="1" noChangeArrowheads="1" noTextEdit="1"/>
          </p:cNvSpPr>
          <p:nvPr>
            <p:ph type="sldImg" idx="2"/>
          </p:nvPr>
        </p:nvSpPr>
        <p:spPr bwMode="auto">
          <a:xfrm>
            <a:off x="990600" y="768350"/>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709613" y="4862513"/>
            <a:ext cx="5680075" cy="460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ltLang="nb-NO" noProof="0"/>
              <a:t>Click to edit Master text styles</a:t>
            </a:r>
          </a:p>
          <a:p>
            <a:pPr lvl="1"/>
            <a:r>
              <a:rPr lang="en-US" altLang="nb-NO" noProof="0"/>
              <a:t>Second level</a:t>
            </a:r>
          </a:p>
          <a:p>
            <a:pPr lvl="2"/>
            <a:r>
              <a:rPr lang="en-US" altLang="nb-NO" noProof="0"/>
              <a:t>Third level</a:t>
            </a:r>
          </a:p>
          <a:p>
            <a:pPr lvl="3"/>
            <a:r>
              <a:rPr lang="en-US" altLang="nb-NO" noProof="0"/>
              <a:t>Fourth level</a:t>
            </a:r>
          </a:p>
          <a:p>
            <a:pPr lvl="4"/>
            <a:r>
              <a:rPr lang="en-US" altLang="nb-NO" noProof="0"/>
              <a:t>Fifth level</a:t>
            </a:r>
          </a:p>
        </p:txBody>
      </p:sp>
      <p:sp>
        <p:nvSpPr>
          <p:cNvPr id="1639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ltLang="nb-NO"/>
          </a:p>
        </p:txBody>
      </p:sp>
      <p:sp>
        <p:nvSpPr>
          <p:cNvPr id="1639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7D8FE92F-B087-48E7-A001-F333C185C1A4}" type="slidenum">
              <a:rPr lang="en-US" altLang="nb-NO"/>
              <a:pPr>
                <a:defRPr/>
              </a:pPr>
              <a:t>‹#›</a:t>
            </a:fld>
            <a:endParaRPr lang="en-US" altLang="nb-NO"/>
          </a:p>
        </p:txBody>
      </p:sp>
    </p:spTree>
    <p:extLst>
      <p:ext uri="{BB962C8B-B14F-4D97-AF65-F5344CB8AC3E}">
        <p14:creationId xmlns:p14="http://schemas.microsoft.com/office/powerpoint/2010/main" val="17781109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a:defRPr/>
            </a:pPr>
            <a:fld id="{7D8FE92F-B087-48E7-A001-F333C185C1A4}" type="slidenum">
              <a:rPr lang="en-US" altLang="nb-NO" smtClean="0"/>
              <a:pPr>
                <a:defRPr/>
              </a:pPr>
              <a:t>1</a:t>
            </a:fld>
            <a:endParaRPr lang="en-US" altLang="nb-NO"/>
          </a:p>
        </p:txBody>
      </p:sp>
    </p:spTree>
    <p:extLst>
      <p:ext uri="{BB962C8B-B14F-4D97-AF65-F5344CB8AC3E}">
        <p14:creationId xmlns:p14="http://schemas.microsoft.com/office/powerpoint/2010/main" val="829976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10</a:t>
            </a:fld>
            <a:endParaRPr lang="en-US">
              <a:latin typeface="Arial" pitchFamily="34" charset="0"/>
            </a:endParaRPr>
          </a:p>
        </p:txBody>
      </p:sp>
    </p:spTree>
    <p:extLst>
      <p:ext uri="{BB962C8B-B14F-4D97-AF65-F5344CB8AC3E}">
        <p14:creationId xmlns:p14="http://schemas.microsoft.com/office/powerpoint/2010/main" val="174905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12</a:t>
            </a:fld>
            <a:endParaRPr lang="en-US">
              <a:latin typeface="Arial" pitchFamily="34" charset="0"/>
            </a:endParaRPr>
          </a:p>
        </p:txBody>
      </p:sp>
    </p:spTree>
    <p:extLst>
      <p:ext uri="{BB962C8B-B14F-4D97-AF65-F5344CB8AC3E}">
        <p14:creationId xmlns:p14="http://schemas.microsoft.com/office/powerpoint/2010/main" val="1533598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13</a:t>
            </a:fld>
            <a:endParaRPr lang="en-US">
              <a:latin typeface="Arial" pitchFamily="34" charset="0"/>
            </a:endParaRPr>
          </a:p>
        </p:txBody>
      </p:sp>
    </p:spTree>
    <p:extLst>
      <p:ext uri="{BB962C8B-B14F-4D97-AF65-F5344CB8AC3E}">
        <p14:creationId xmlns:p14="http://schemas.microsoft.com/office/powerpoint/2010/main" val="2851759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14</a:t>
            </a:fld>
            <a:endParaRPr lang="en-US">
              <a:latin typeface="Arial" pitchFamily="34" charset="0"/>
            </a:endParaRPr>
          </a:p>
        </p:txBody>
      </p:sp>
    </p:spTree>
    <p:extLst>
      <p:ext uri="{BB962C8B-B14F-4D97-AF65-F5344CB8AC3E}">
        <p14:creationId xmlns:p14="http://schemas.microsoft.com/office/powerpoint/2010/main" val="629430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4BD66029-75B7-4C52-8CCB-14D2A6B175B0}" type="slidenum">
              <a:rPr lang="en-US" altLang="nb-NO"/>
              <a:pPr>
                <a:defRPr/>
              </a:pPr>
              <a:t>‹#›</a:t>
            </a:fld>
            <a:endParaRPr lang="en-US" altLang="nb-NO"/>
          </a:p>
        </p:txBody>
      </p:sp>
    </p:spTree>
    <p:extLst>
      <p:ext uri="{BB962C8B-B14F-4D97-AF65-F5344CB8AC3E}">
        <p14:creationId xmlns:p14="http://schemas.microsoft.com/office/powerpoint/2010/main" val="3837984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C1083BD0-709B-4CEE-A21F-F09F5051C3E5}" type="slidenum">
              <a:rPr lang="en-US" altLang="nb-NO"/>
              <a:pPr>
                <a:defRPr/>
              </a:pPr>
              <a:t>‹#›</a:t>
            </a:fld>
            <a:endParaRPr lang="en-US" altLang="nb-NO"/>
          </a:p>
        </p:txBody>
      </p:sp>
    </p:spTree>
    <p:extLst>
      <p:ext uri="{BB962C8B-B14F-4D97-AF65-F5344CB8AC3E}">
        <p14:creationId xmlns:p14="http://schemas.microsoft.com/office/powerpoint/2010/main" val="3959589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20EC4E30-D586-418B-BDC4-D88672AB64D7}" type="slidenum">
              <a:rPr lang="en-US" altLang="nb-NO"/>
              <a:pPr>
                <a:defRPr/>
              </a:pPr>
              <a:t>‹#›</a:t>
            </a:fld>
            <a:endParaRPr lang="en-US" altLang="nb-NO"/>
          </a:p>
        </p:txBody>
      </p:sp>
    </p:spTree>
    <p:extLst>
      <p:ext uri="{BB962C8B-B14F-4D97-AF65-F5344CB8AC3E}">
        <p14:creationId xmlns:p14="http://schemas.microsoft.com/office/powerpoint/2010/main" val="3513834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7" name="Rectangle 6"/>
          <p:cNvSpPr>
            <a:spLocks noGrp="1" noChangeArrowheads="1"/>
          </p:cNvSpPr>
          <p:nvPr>
            <p:ph type="sldNum" sz="quarter" idx="12"/>
          </p:nvPr>
        </p:nvSpPr>
        <p:spPr>
          <a:ln/>
        </p:spPr>
        <p:txBody>
          <a:bodyPr/>
          <a:lstStyle>
            <a:lvl1pPr>
              <a:defRPr/>
            </a:lvl1pPr>
          </a:lstStyle>
          <a:p>
            <a:pPr>
              <a:defRPr/>
            </a:pPr>
            <a:fld id="{FC2EDF7D-86AB-4116-A066-E16A10A7B4A5}" type="slidenum">
              <a:rPr lang="en-US" altLang="nb-NO"/>
              <a:pPr>
                <a:defRPr/>
              </a:pPr>
              <a:t>‹#›</a:t>
            </a:fld>
            <a:endParaRPr lang="en-US" altLang="nb-NO"/>
          </a:p>
        </p:txBody>
      </p:sp>
    </p:spTree>
    <p:extLst>
      <p:ext uri="{BB962C8B-B14F-4D97-AF65-F5344CB8AC3E}">
        <p14:creationId xmlns:p14="http://schemas.microsoft.com/office/powerpoint/2010/main" val="553779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9" name="Rectangle 6"/>
          <p:cNvSpPr>
            <a:spLocks noGrp="1" noChangeArrowheads="1"/>
          </p:cNvSpPr>
          <p:nvPr>
            <p:ph type="sldNum" sz="quarter" idx="12"/>
          </p:nvPr>
        </p:nvSpPr>
        <p:spPr>
          <a:ln/>
        </p:spPr>
        <p:txBody>
          <a:bodyPr/>
          <a:lstStyle>
            <a:lvl1pPr>
              <a:defRPr/>
            </a:lvl1pPr>
          </a:lstStyle>
          <a:p>
            <a:pPr>
              <a:defRPr/>
            </a:pPr>
            <a:fld id="{CB6527C7-4A89-4910-B48D-5147BCA4F393}" type="slidenum">
              <a:rPr lang="en-US" altLang="nb-NO"/>
              <a:pPr>
                <a:defRPr/>
              </a:pPr>
              <a:t>‹#›</a:t>
            </a:fld>
            <a:endParaRPr lang="en-US" altLang="nb-NO"/>
          </a:p>
        </p:txBody>
      </p:sp>
    </p:spTree>
    <p:extLst>
      <p:ext uri="{BB962C8B-B14F-4D97-AF65-F5344CB8AC3E}">
        <p14:creationId xmlns:p14="http://schemas.microsoft.com/office/powerpoint/2010/main" val="203452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5" name="Rectangle 6"/>
          <p:cNvSpPr>
            <a:spLocks noGrp="1" noChangeArrowheads="1"/>
          </p:cNvSpPr>
          <p:nvPr>
            <p:ph type="sldNum" sz="quarter" idx="12"/>
          </p:nvPr>
        </p:nvSpPr>
        <p:spPr>
          <a:ln/>
        </p:spPr>
        <p:txBody>
          <a:bodyPr/>
          <a:lstStyle>
            <a:lvl1pPr>
              <a:defRPr/>
            </a:lvl1pPr>
          </a:lstStyle>
          <a:p>
            <a:pPr>
              <a:defRPr/>
            </a:pPr>
            <a:fld id="{2777CFB6-0BAD-48A3-8641-3BAD3580B900}" type="slidenum">
              <a:rPr lang="en-US" altLang="nb-NO"/>
              <a:pPr>
                <a:defRPr/>
              </a:pPr>
              <a:t>‹#›</a:t>
            </a:fld>
            <a:endParaRPr lang="en-US" altLang="nb-NO"/>
          </a:p>
        </p:txBody>
      </p:sp>
    </p:spTree>
    <p:extLst>
      <p:ext uri="{BB962C8B-B14F-4D97-AF65-F5344CB8AC3E}">
        <p14:creationId xmlns:p14="http://schemas.microsoft.com/office/powerpoint/2010/main" val="4109618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4" name="Rectangle 6"/>
          <p:cNvSpPr>
            <a:spLocks noGrp="1" noChangeArrowheads="1"/>
          </p:cNvSpPr>
          <p:nvPr>
            <p:ph type="sldNum" sz="quarter" idx="12"/>
          </p:nvPr>
        </p:nvSpPr>
        <p:spPr>
          <a:ln/>
        </p:spPr>
        <p:txBody>
          <a:bodyPr/>
          <a:lstStyle>
            <a:lvl1pPr>
              <a:defRPr/>
            </a:lvl1pPr>
          </a:lstStyle>
          <a:p>
            <a:pPr>
              <a:defRPr/>
            </a:pPr>
            <a:fld id="{F47A4692-C68A-4E5B-9D76-4536B80B398B}" type="slidenum">
              <a:rPr lang="en-US" altLang="nb-NO"/>
              <a:pPr>
                <a:defRPr/>
              </a:pPr>
              <a:t>‹#›</a:t>
            </a:fld>
            <a:endParaRPr lang="en-US" altLang="nb-NO"/>
          </a:p>
        </p:txBody>
      </p:sp>
    </p:spTree>
    <p:extLst>
      <p:ext uri="{BB962C8B-B14F-4D97-AF65-F5344CB8AC3E}">
        <p14:creationId xmlns:p14="http://schemas.microsoft.com/office/powerpoint/2010/main" val="2282732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7" name="Rectangle 6"/>
          <p:cNvSpPr>
            <a:spLocks noGrp="1" noChangeArrowheads="1"/>
          </p:cNvSpPr>
          <p:nvPr>
            <p:ph type="sldNum" sz="quarter" idx="12"/>
          </p:nvPr>
        </p:nvSpPr>
        <p:spPr>
          <a:ln/>
        </p:spPr>
        <p:txBody>
          <a:bodyPr/>
          <a:lstStyle>
            <a:lvl1pPr>
              <a:defRPr/>
            </a:lvl1pPr>
          </a:lstStyle>
          <a:p>
            <a:pPr>
              <a:defRPr/>
            </a:pPr>
            <a:fld id="{2F8BC1E4-5CDA-4EA6-8243-4A900C293E17}" type="slidenum">
              <a:rPr lang="en-US" altLang="nb-NO"/>
              <a:pPr>
                <a:defRPr/>
              </a:pPr>
              <a:t>‹#›</a:t>
            </a:fld>
            <a:endParaRPr lang="en-US" altLang="nb-NO"/>
          </a:p>
        </p:txBody>
      </p:sp>
    </p:spTree>
    <p:extLst>
      <p:ext uri="{BB962C8B-B14F-4D97-AF65-F5344CB8AC3E}">
        <p14:creationId xmlns:p14="http://schemas.microsoft.com/office/powerpoint/2010/main" val="4040883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7" name="Rectangle 6"/>
          <p:cNvSpPr>
            <a:spLocks noGrp="1" noChangeArrowheads="1"/>
          </p:cNvSpPr>
          <p:nvPr>
            <p:ph type="sldNum" sz="quarter" idx="12"/>
          </p:nvPr>
        </p:nvSpPr>
        <p:spPr>
          <a:ln/>
        </p:spPr>
        <p:txBody>
          <a:bodyPr/>
          <a:lstStyle>
            <a:lvl1pPr>
              <a:defRPr/>
            </a:lvl1pPr>
          </a:lstStyle>
          <a:p>
            <a:pPr>
              <a:defRPr/>
            </a:pPr>
            <a:fld id="{834A24E9-DA08-41FC-8A22-4FC4173B74C9}" type="slidenum">
              <a:rPr lang="en-US" altLang="nb-NO"/>
              <a:pPr>
                <a:defRPr/>
              </a:pPr>
              <a:t>‹#›</a:t>
            </a:fld>
            <a:endParaRPr lang="en-US" altLang="nb-NO"/>
          </a:p>
        </p:txBody>
      </p:sp>
    </p:spTree>
    <p:extLst>
      <p:ext uri="{BB962C8B-B14F-4D97-AF65-F5344CB8AC3E}">
        <p14:creationId xmlns:p14="http://schemas.microsoft.com/office/powerpoint/2010/main" val="65415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F8341118-0264-466F-B9E2-E043171FA697}" type="slidenum">
              <a:rPr lang="en-US" altLang="nb-NO"/>
              <a:pPr>
                <a:defRPr/>
              </a:pPr>
              <a:t>‹#›</a:t>
            </a:fld>
            <a:endParaRPr lang="en-US" altLang="nb-NO"/>
          </a:p>
        </p:txBody>
      </p:sp>
    </p:spTree>
    <p:extLst>
      <p:ext uri="{BB962C8B-B14F-4D97-AF65-F5344CB8AC3E}">
        <p14:creationId xmlns:p14="http://schemas.microsoft.com/office/powerpoint/2010/main" val="246769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9C889F7E-CA8D-45FE-82DE-D0730B36BAC7}" type="slidenum">
              <a:rPr lang="en-US" altLang="nb-NO"/>
              <a:pPr>
                <a:defRPr/>
              </a:pPr>
              <a:t>‹#›</a:t>
            </a:fld>
            <a:endParaRPr lang="en-US" altLang="nb-NO"/>
          </a:p>
        </p:txBody>
      </p:sp>
    </p:spTree>
    <p:extLst>
      <p:ext uri="{BB962C8B-B14F-4D97-AF65-F5344CB8AC3E}">
        <p14:creationId xmlns:p14="http://schemas.microsoft.com/office/powerpoint/2010/main" val="20756042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tel og tabell">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a:t>Klikk for å redigere tittelstil</a:t>
            </a:r>
          </a:p>
        </p:txBody>
      </p:sp>
      <p:sp>
        <p:nvSpPr>
          <p:cNvPr id="3" name="Plassholder for tabell 2"/>
          <p:cNvSpPr>
            <a:spLocks noGrp="1"/>
          </p:cNvSpPr>
          <p:nvPr>
            <p:ph type="tbl" idx="1"/>
          </p:nvPr>
        </p:nvSpPr>
        <p:spPr>
          <a:xfrm>
            <a:off x="457200" y="1600200"/>
            <a:ext cx="8229600" cy="4525963"/>
          </a:xfrm>
        </p:spPr>
        <p:txBody>
          <a:bodyPr/>
          <a:lstStyle/>
          <a:p>
            <a:pPr lvl="0"/>
            <a:endParaRPr lang="nb-NO"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A00DCA8A-8796-4D66-83E1-DAA3C553C6EF}" type="slidenum">
              <a:rPr lang="en-US" altLang="nb-NO"/>
              <a:pPr>
                <a:defRPr/>
              </a:pPr>
              <a:t>‹#›</a:t>
            </a:fld>
            <a:endParaRPr lang="en-US" altLang="nb-NO"/>
          </a:p>
        </p:txBody>
      </p:sp>
    </p:spTree>
    <p:extLst>
      <p:ext uri="{BB962C8B-B14F-4D97-AF65-F5344CB8AC3E}">
        <p14:creationId xmlns:p14="http://schemas.microsoft.com/office/powerpoint/2010/main" val="2165387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nnhold">
    <p:spTree>
      <p:nvGrpSpPr>
        <p:cNvPr id="1" name=""/>
        <p:cNvGrpSpPr/>
        <p:nvPr/>
      </p:nvGrpSpPr>
      <p:grpSpPr>
        <a:xfrm>
          <a:off x="0" y="0"/>
          <a:ext cx="0" cy="0"/>
          <a:chOff x="0" y="0"/>
          <a:chExt cx="0" cy="0"/>
        </a:xfrm>
      </p:grpSpPr>
      <p:sp>
        <p:nvSpPr>
          <p:cNvPr id="2" name="Plassholder for innhold 1"/>
          <p:cNvSpPr>
            <a:spLocks noGrp="1"/>
          </p:cNvSpPr>
          <p:nvPr>
            <p:ph/>
          </p:nvPr>
        </p:nvSpPr>
        <p:spPr>
          <a:xfrm>
            <a:off x="457200" y="274638"/>
            <a:ext cx="8229600" cy="58515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5" name="Rectangle 6"/>
          <p:cNvSpPr>
            <a:spLocks noGrp="1" noChangeArrowheads="1"/>
          </p:cNvSpPr>
          <p:nvPr>
            <p:ph type="sldNum" sz="quarter" idx="12"/>
          </p:nvPr>
        </p:nvSpPr>
        <p:spPr>
          <a:ln/>
        </p:spPr>
        <p:txBody>
          <a:bodyPr/>
          <a:lstStyle>
            <a:lvl1pPr>
              <a:defRPr/>
            </a:lvl1pPr>
          </a:lstStyle>
          <a:p>
            <a:pPr>
              <a:defRPr/>
            </a:pPr>
            <a:fld id="{418F1053-E525-4569-929D-699942DBDF11}" type="slidenum">
              <a:rPr lang="en-US" altLang="nb-NO"/>
              <a:pPr>
                <a:defRPr/>
              </a:pPr>
              <a:t>‹#›</a:t>
            </a:fld>
            <a:endParaRPr lang="en-US" altLang="nb-NO"/>
          </a:p>
        </p:txBody>
      </p:sp>
    </p:spTree>
    <p:extLst>
      <p:ext uri="{BB962C8B-B14F-4D97-AF65-F5344CB8AC3E}">
        <p14:creationId xmlns:p14="http://schemas.microsoft.com/office/powerpoint/2010/main" val="227443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nb-NO"/>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nb-NO"/>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ltLang="nb-NO"/>
              <a:t>MA-EVU2 </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11D28448-6ABE-467F-B660-63F90FD44D0A}" type="slidenum">
              <a:rPr lang="en-US" altLang="nb-NO"/>
              <a:pPr>
                <a:defRPr/>
              </a:pPr>
              <a:t>‹#›</a:t>
            </a:fld>
            <a:endParaRPr lang="en-US" altLang="nb-NO"/>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6.wmf"/><Relationship Id="rId18" Type="http://schemas.openxmlformats.org/officeDocument/2006/relationships/oleObject" Target="../embeddings/oleObject9.bin"/><Relationship Id="rId3" Type="http://schemas.openxmlformats.org/officeDocument/2006/relationships/image" Target="../media/image1.wmf"/><Relationship Id="rId21" Type="http://schemas.openxmlformats.org/officeDocument/2006/relationships/image" Target="../media/image10.wmf"/><Relationship Id="rId7" Type="http://schemas.openxmlformats.org/officeDocument/2006/relationships/image" Target="../media/image3.wmf"/><Relationship Id="rId12" Type="http://schemas.openxmlformats.org/officeDocument/2006/relationships/oleObject" Target="../embeddings/oleObject6.bin"/><Relationship Id="rId17" Type="http://schemas.openxmlformats.org/officeDocument/2006/relationships/image" Target="../media/image8.wmf"/><Relationship Id="rId2" Type="http://schemas.openxmlformats.org/officeDocument/2006/relationships/oleObject" Target="../embeddings/oleObject1.bin"/><Relationship Id="rId16" Type="http://schemas.openxmlformats.org/officeDocument/2006/relationships/oleObject" Target="../embeddings/oleObject8.bin"/><Relationship Id="rId20" Type="http://schemas.openxmlformats.org/officeDocument/2006/relationships/oleObject" Target="../embeddings/oleObject10.bin"/><Relationship Id="rId1" Type="http://schemas.openxmlformats.org/officeDocument/2006/relationships/slideLayout" Target="../slideLayouts/slideLayout7.xml"/><Relationship Id="rId6" Type="http://schemas.openxmlformats.org/officeDocument/2006/relationships/oleObject" Target="../embeddings/oleObject3.bin"/><Relationship Id="rId11" Type="http://schemas.openxmlformats.org/officeDocument/2006/relationships/image" Target="../media/image5.wmf"/><Relationship Id="rId5" Type="http://schemas.openxmlformats.org/officeDocument/2006/relationships/image" Target="../media/image2.wmf"/><Relationship Id="rId15" Type="http://schemas.openxmlformats.org/officeDocument/2006/relationships/image" Target="../media/image7.wmf"/><Relationship Id="rId10" Type="http://schemas.openxmlformats.org/officeDocument/2006/relationships/oleObject" Target="../embeddings/oleObject5.bin"/><Relationship Id="rId19" Type="http://schemas.openxmlformats.org/officeDocument/2006/relationships/image" Target="../media/image9.wmf"/><Relationship Id="rId4" Type="http://schemas.openxmlformats.org/officeDocument/2006/relationships/oleObject" Target="../embeddings/oleObject2.bin"/><Relationship Id="rId9" Type="http://schemas.openxmlformats.org/officeDocument/2006/relationships/image" Target="../media/image4.wmf"/><Relationship Id="rId14" Type="http://schemas.openxmlformats.org/officeDocument/2006/relationships/oleObject" Target="../embeddings/oleObject7.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16.wmf"/><Relationship Id="rId18" Type="http://schemas.openxmlformats.org/officeDocument/2006/relationships/oleObject" Target="../embeddings/oleObject19.bin"/><Relationship Id="rId3" Type="http://schemas.openxmlformats.org/officeDocument/2006/relationships/image" Target="../media/image11.wmf"/><Relationship Id="rId21" Type="http://schemas.openxmlformats.org/officeDocument/2006/relationships/image" Target="../media/image20.wmf"/><Relationship Id="rId7" Type="http://schemas.openxmlformats.org/officeDocument/2006/relationships/image" Target="../media/image13.wmf"/><Relationship Id="rId12" Type="http://schemas.openxmlformats.org/officeDocument/2006/relationships/oleObject" Target="../embeddings/oleObject16.bin"/><Relationship Id="rId17" Type="http://schemas.openxmlformats.org/officeDocument/2006/relationships/image" Target="../media/image18.wmf"/><Relationship Id="rId2" Type="http://schemas.openxmlformats.org/officeDocument/2006/relationships/oleObject" Target="../embeddings/oleObject11.bin"/><Relationship Id="rId16" Type="http://schemas.openxmlformats.org/officeDocument/2006/relationships/oleObject" Target="../embeddings/oleObject18.bin"/><Relationship Id="rId20" Type="http://schemas.openxmlformats.org/officeDocument/2006/relationships/oleObject" Target="../embeddings/oleObject20.bin"/><Relationship Id="rId1" Type="http://schemas.openxmlformats.org/officeDocument/2006/relationships/slideLayout" Target="../slideLayouts/slideLayout7.xml"/><Relationship Id="rId6" Type="http://schemas.openxmlformats.org/officeDocument/2006/relationships/oleObject" Target="../embeddings/oleObject13.bin"/><Relationship Id="rId11" Type="http://schemas.openxmlformats.org/officeDocument/2006/relationships/image" Target="../media/image15.wmf"/><Relationship Id="rId5" Type="http://schemas.openxmlformats.org/officeDocument/2006/relationships/image" Target="../media/image12.wmf"/><Relationship Id="rId15" Type="http://schemas.openxmlformats.org/officeDocument/2006/relationships/image" Target="../media/image17.wmf"/><Relationship Id="rId23" Type="http://schemas.openxmlformats.org/officeDocument/2006/relationships/image" Target="../media/image21.wmf"/><Relationship Id="rId10" Type="http://schemas.openxmlformats.org/officeDocument/2006/relationships/oleObject" Target="../embeddings/oleObject15.bin"/><Relationship Id="rId19" Type="http://schemas.openxmlformats.org/officeDocument/2006/relationships/image" Target="../media/image19.wmf"/><Relationship Id="rId4" Type="http://schemas.openxmlformats.org/officeDocument/2006/relationships/oleObject" Target="../embeddings/oleObject12.bin"/><Relationship Id="rId9" Type="http://schemas.openxmlformats.org/officeDocument/2006/relationships/image" Target="../media/image14.wmf"/><Relationship Id="rId14" Type="http://schemas.openxmlformats.org/officeDocument/2006/relationships/oleObject" Target="../embeddings/oleObject17.bin"/><Relationship Id="rId22" Type="http://schemas.openxmlformats.org/officeDocument/2006/relationships/oleObject" Target="../embeddings/oleObject21.bin"/></Relationships>
</file>

<file path=ppt/slides/_rels/slide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22.bin"/><Relationship Id="rId1" Type="http://schemas.openxmlformats.org/officeDocument/2006/relationships/slideLayout" Target="../slideLayouts/slideLayout7.xml"/><Relationship Id="rId5" Type="http://schemas.openxmlformats.org/officeDocument/2006/relationships/image" Target="../media/image23.wmf"/><Relationship Id="rId4" Type="http://schemas.openxmlformats.org/officeDocument/2006/relationships/oleObject" Target="../embeddings/oleObject23.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26.wmf"/><Relationship Id="rId12" Type="http://schemas.openxmlformats.org/officeDocument/2006/relationships/oleObject" Target="../embeddings/oleObject29.bin"/><Relationship Id="rId2" Type="http://schemas.openxmlformats.org/officeDocument/2006/relationships/oleObject" Target="../embeddings/oleObject24.bin"/><Relationship Id="rId1" Type="http://schemas.openxmlformats.org/officeDocument/2006/relationships/slideLayout" Target="../slideLayouts/slideLayout7.xml"/><Relationship Id="rId6" Type="http://schemas.openxmlformats.org/officeDocument/2006/relationships/oleObject" Target="../embeddings/oleObject26.bin"/><Relationship Id="rId11" Type="http://schemas.openxmlformats.org/officeDocument/2006/relationships/image" Target="../media/image28.wmf"/><Relationship Id="rId5" Type="http://schemas.openxmlformats.org/officeDocument/2006/relationships/image" Target="../media/image25.wmf"/><Relationship Id="rId10" Type="http://schemas.openxmlformats.org/officeDocument/2006/relationships/oleObject" Target="../embeddings/oleObject28.bin"/><Relationship Id="rId4" Type="http://schemas.openxmlformats.org/officeDocument/2006/relationships/oleObject" Target="../embeddings/oleObject25.bin"/><Relationship Id="rId9" Type="http://schemas.openxmlformats.org/officeDocument/2006/relationships/image" Target="../media/image27.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image" Target="../media/image35.wmf"/><Relationship Id="rId18" Type="http://schemas.openxmlformats.org/officeDocument/2006/relationships/oleObject" Target="../embeddings/oleObject38.bin"/><Relationship Id="rId3" Type="http://schemas.openxmlformats.org/officeDocument/2006/relationships/image" Target="../media/image30.wmf"/><Relationship Id="rId7" Type="http://schemas.openxmlformats.org/officeDocument/2006/relationships/image" Target="../media/image32.wmf"/><Relationship Id="rId12" Type="http://schemas.openxmlformats.org/officeDocument/2006/relationships/oleObject" Target="../embeddings/oleObject35.bin"/><Relationship Id="rId17" Type="http://schemas.openxmlformats.org/officeDocument/2006/relationships/image" Target="../media/image37.wmf"/><Relationship Id="rId2" Type="http://schemas.openxmlformats.org/officeDocument/2006/relationships/oleObject" Target="../embeddings/oleObject30.bin"/><Relationship Id="rId16" Type="http://schemas.openxmlformats.org/officeDocument/2006/relationships/oleObject" Target="../embeddings/oleObject37.bin"/><Relationship Id="rId1" Type="http://schemas.openxmlformats.org/officeDocument/2006/relationships/slideLayout" Target="../slideLayouts/slideLayout7.xml"/><Relationship Id="rId6" Type="http://schemas.openxmlformats.org/officeDocument/2006/relationships/oleObject" Target="../embeddings/oleObject32.bin"/><Relationship Id="rId11" Type="http://schemas.openxmlformats.org/officeDocument/2006/relationships/image" Target="../media/image34.wmf"/><Relationship Id="rId5" Type="http://schemas.openxmlformats.org/officeDocument/2006/relationships/image" Target="../media/image31.wmf"/><Relationship Id="rId15" Type="http://schemas.openxmlformats.org/officeDocument/2006/relationships/image" Target="../media/image36.wmf"/><Relationship Id="rId10" Type="http://schemas.openxmlformats.org/officeDocument/2006/relationships/oleObject" Target="../embeddings/oleObject34.bin"/><Relationship Id="rId19" Type="http://schemas.openxmlformats.org/officeDocument/2006/relationships/image" Target="../media/image38.wmf"/><Relationship Id="rId4" Type="http://schemas.openxmlformats.org/officeDocument/2006/relationships/oleObject" Target="../embeddings/oleObject31.bin"/><Relationship Id="rId9" Type="http://schemas.openxmlformats.org/officeDocument/2006/relationships/image" Target="../media/image33.wmf"/><Relationship Id="rId14" Type="http://schemas.openxmlformats.org/officeDocument/2006/relationships/oleObject" Target="../embeddings/oleObject36.bin"/></Relationships>
</file>

<file path=ppt/slides/_rels/slide8.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45.bin"/><Relationship Id="rId18" Type="http://schemas.openxmlformats.org/officeDocument/2006/relationships/image" Target="../media/image46.wmf"/><Relationship Id="rId3" Type="http://schemas.openxmlformats.org/officeDocument/2006/relationships/image" Target="../media/image39.wmf"/><Relationship Id="rId21" Type="http://schemas.openxmlformats.org/officeDocument/2006/relationships/oleObject" Target="../embeddings/oleObject49.bin"/><Relationship Id="rId7" Type="http://schemas.openxmlformats.org/officeDocument/2006/relationships/oleObject" Target="../embeddings/oleObject42.bin"/><Relationship Id="rId12" Type="http://schemas.openxmlformats.org/officeDocument/2006/relationships/image" Target="../media/image43.wmf"/><Relationship Id="rId17" Type="http://schemas.openxmlformats.org/officeDocument/2006/relationships/oleObject" Target="../embeddings/oleObject47.bin"/><Relationship Id="rId2" Type="http://schemas.openxmlformats.org/officeDocument/2006/relationships/oleObject" Target="../embeddings/oleObject39.bin"/><Relationship Id="rId16" Type="http://schemas.openxmlformats.org/officeDocument/2006/relationships/image" Target="../media/image45.wmf"/><Relationship Id="rId20" Type="http://schemas.openxmlformats.org/officeDocument/2006/relationships/image" Target="../media/image47.wmf"/><Relationship Id="rId1" Type="http://schemas.openxmlformats.org/officeDocument/2006/relationships/slideLayout" Target="../slideLayouts/slideLayout7.xml"/><Relationship Id="rId6" Type="http://schemas.openxmlformats.org/officeDocument/2006/relationships/image" Target="../media/image40.wmf"/><Relationship Id="rId11" Type="http://schemas.openxmlformats.org/officeDocument/2006/relationships/oleObject" Target="../embeddings/oleObject44.bin"/><Relationship Id="rId5" Type="http://schemas.openxmlformats.org/officeDocument/2006/relationships/oleObject" Target="../embeddings/oleObject41.bin"/><Relationship Id="rId15" Type="http://schemas.openxmlformats.org/officeDocument/2006/relationships/oleObject" Target="../embeddings/oleObject46.bin"/><Relationship Id="rId10" Type="http://schemas.openxmlformats.org/officeDocument/2006/relationships/image" Target="../media/image42.wmf"/><Relationship Id="rId19" Type="http://schemas.openxmlformats.org/officeDocument/2006/relationships/oleObject" Target="../embeddings/oleObject48.bin"/><Relationship Id="rId4" Type="http://schemas.openxmlformats.org/officeDocument/2006/relationships/oleObject" Target="../embeddings/oleObject40.bin"/><Relationship Id="rId9" Type="http://schemas.openxmlformats.org/officeDocument/2006/relationships/oleObject" Target="../embeddings/oleObject43.bin"/><Relationship Id="rId14" Type="http://schemas.openxmlformats.org/officeDocument/2006/relationships/image" Target="../media/image44.wmf"/><Relationship Id="rId22" Type="http://schemas.openxmlformats.org/officeDocument/2006/relationships/image" Target="../media/image48.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3.bin"/><Relationship Id="rId13" Type="http://schemas.openxmlformats.org/officeDocument/2006/relationships/image" Target="../media/image54.wmf"/><Relationship Id="rId3" Type="http://schemas.openxmlformats.org/officeDocument/2006/relationships/image" Target="../media/image49.wmf"/><Relationship Id="rId7" Type="http://schemas.openxmlformats.org/officeDocument/2006/relationships/image" Target="../media/image51.wmf"/><Relationship Id="rId12" Type="http://schemas.openxmlformats.org/officeDocument/2006/relationships/oleObject" Target="../embeddings/oleObject55.bin"/><Relationship Id="rId2" Type="http://schemas.openxmlformats.org/officeDocument/2006/relationships/oleObject" Target="../embeddings/oleObject50.bin"/><Relationship Id="rId1" Type="http://schemas.openxmlformats.org/officeDocument/2006/relationships/slideLayout" Target="../slideLayouts/slideLayout7.xml"/><Relationship Id="rId6" Type="http://schemas.openxmlformats.org/officeDocument/2006/relationships/oleObject" Target="../embeddings/oleObject52.bin"/><Relationship Id="rId11" Type="http://schemas.openxmlformats.org/officeDocument/2006/relationships/image" Target="../media/image53.wmf"/><Relationship Id="rId5" Type="http://schemas.openxmlformats.org/officeDocument/2006/relationships/image" Target="../media/image50.wmf"/><Relationship Id="rId10" Type="http://schemas.openxmlformats.org/officeDocument/2006/relationships/oleObject" Target="../embeddings/oleObject54.bin"/><Relationship Id="rId4" Type="http://schemas.openxmlformats.org/officeDocument/2006/relationships/oleObject" Target="../embeddings/oleObject51.bin"/><Relationship Id="rId9" Type="http://schemas.openxmlformats.org/officeDocument/2006/relationships/image" Target="../media/image52.wmf"/></Relationships>
</file>

<file path=ppt/slides/_rels/slide10.xml.rels><?xml version="1.0" encoding="UTF-8" standalone="yes"?>
<Relationships xmlns="http://schemas.openxmlformats.org/package/2006/relationships"><Relationship Id="rId8" Type="http://schemas.openxmlformats.org/officeDocument/2006/relationships/image" Target="../media/image57.wmf"/><Relationship Id="rId18" Type="http://schemas.openxmlformats.org/officeDocument/2006/relationships/image" Target="../media/image61.wmf"/><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image" Target="../media/image59.wmf"/><Relationship Id="rId17" Type="http://schemas.openxmlformats.org/officeDocument/2006/relationships/oleObject" Target="../embeddings/oleObject62.bin"/><Relationship Id="rId2" Type="http://schemas.openxmlformats.org/officeDocument/2006/relationships/notesSlide" Target="../notesSlides/notesSlide2.xml"/><Relationship Id="rId16" Type="http://schemas.openxmlformats.org/officeDocument/2006/relationships/image" Target="../media/image60.wmf"/><Relationship Id="rId1" Type="http://schemas.openxmlformats.org/officeDocument/2006/relationships/slideLayout" Target="../slideLayouts/slideLayout7.xml"/><Relationship Id="rId6" Type="http://schemas.openxmlformats.org/officeDocument/2006/relationships/image" Target="../media/image56.wmf"/><Relationship Id="rId11" Type="http://schemas.openxmlformats.org/officeDocument/2006/relationships/oleObject" Target="../embeddings/oleObject60.bin"/><Relationship Id="rId5" Type="http://schemas.openxmlformats.org/officeDocument/2006/relationships/oleObject" Target="../embeddings/oleObject57.bin"/><Relationship Id="rId15" Type="http://schemas.openxmlformats.org/officeDocument/2006/relationships/oleObject" Target="../embeddings/oleObject61.bin"/><Relationship Id="rId10" Type="http://schemas.openxmlformats.org/officeDocument/2006/relationships/image" Target="../media/image58.wmf"/><Relationship Id="rId19" Type="http://schemas.openxmlformats.org/officeDocument/2006/relationships/image" Target="../media/image47.png"/><Relationship Id="rId4" Type="http://schemas.openxmlformats.org/officeDocument/2006/relationships/image" Target="../media/image55.wmf"/><Relationship Id="rId9" Type="http://schemas.openxmlformats.org/officeDocument/2006/relationships/oleObject" Target="../embeddings/oleObject59.bin"/><Relationship Id="rId1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6.bin"/><Relationship Id="rId3" Type="http://schemas.openxmlformats.org/officeDocument/2006/relationships/image" Target="../media/image62.wmf"/><Relationship Id="rId7" Type="http://schemas.openxmlformats.org/officeDocument/2006/relationships/image" Target="../media/image64.wmf"/><Relationship Id="rId12" Type="http://schemas.openxmlformats.org/officeDocument/2006/relationships/image" Target="../media/image66.wmf"/><Relationship Id="rId2" Type="http://schemas.openxmlformats.org/officeDocument/2006/relationships/oleObject" Target="../embeddings/oleObject63.bin"/><Relationship Id="rId1" Type="http://schemas.openxmlformats.org/officeDocument/2006/relationships/slideLayout" Target="../slideLayouts/slideLayout7.xml"/><Relationship Id="rId6" Type="http://schemas.openxmlformats.org/officeDocument/2006/relationships/oleObject" Target="../embeddings/oleObject65.bin"/><Relationship Id="rId11" Type="http://schemas.openxmlformats.org/officeDocument/2006/relationships/oleObject" Target="../embeddings/oleObject68.bin"/><Relationship Id="rId5" Type="http://schemas.openxmlformats.org/officeDocument/2006/relationships/image" Target="../media/image63.wmf"/><Relationship Id="rId10" Type="http://schemas.openxmlformats.org/officeDocument/2006/relationships/oleObject" Target="../embeddings/oleObject67.bin"/><Relationship Id="rId4" Type="http://schemas.openxmlformats.org/officeDocument/2006/relationships/oleObject" Target="../embeddings/oleObject64.bin"/><Relationship Id="rId9" Type="http://schemas.openxmlformats.org/officeDocument/2006/relationships/image" Target="../media/image65.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69.bin"/><Relationship Id="rId7" Type="http://schemas.openxmlformats.org/officeDocument/2006/relationships/image" Target="../media/image69.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8.wmf"/><Relationship Id="rId5" Type="http://schemas.openxmlformats.org/officeDocument/2006/relationships/oleObject" Target="../embeddings/oleObject70.bin"/><Relationship Id="rId4" Type="http://schemas.openxmlformats.org/officeDocument/2006/relationships/image" Target="../media/image67.wmf"/></Relationships>
</file>

<file path=ppt/slides/_rels/slide13.xml.rels><?xml version="1.0" encoding="UTF-8" standalone="yes"?>
<Relationships xmlns="http://schemas.openxmlformats.org/package/2006/relationships"><Relationship Id="rId8" Type="http://schemas.openxmlformats.org/officeDocument/2006/relationships/image" Target="../media/image72.wmf"/><Relationship Id="rId13" Type="http://schemas.openxmlformats.org/officeDocument/2006/relationships/oleObject" Target="../embeddings/oleObject76.bin"/><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74.w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1.wmf"/><Relationship Id="rId11" Type="http://schemas.openxmlformats.org/officeDocument/2006/relationships/oleObject" Target="../embeddings/oleObject75.bin"/><Relationship Id="rId5" Type="http://schemas.openxmlformats.org/officeDocument/2006/relationships/oleObject" Target="../embeddings/oleObject72.bin"/><Relationship Id="rId10" Type="http://schemas.openxmlformats.org/officeDocument/2006/relationships/image" Target="../media/image73.wmf"/><Relationship Id="rId4" Type="http://schemas.openxmlformats.org/officeDocument/2006/relationships/image" Target="../media/image70.wmf"/><Relationship Id="rId9" Type="http://schemas.openxmlformats.org/officeDocument/2006/relationships/oleObject" Target="../embeddings/oleObject74.bin"/><Relationship Id="rId14" Type="http://schemas.openxmlformats.org/officeDocument/2006/relationships/image" Target="../media/image75.wmf"/></Relationships>
</file>

<file path=ppt/slides/_rels/slide14.xml.rels><?xml version="1.0" encoding="UTF-8" standalone="yes"?>
<Relationships xmlns="http://schemas.openxmlformats.org/package/2006/relationships"><Relationship Id="rId8" Type="http://schemas.openxmlformats.org/officeDocument/2006/relationships/image" Target="../media/image78.wmf"/><Relationship Id="rId13" Type="http://schemas.openxmlformats.org/officeDocument/2006/relationships/oleObject" Target="../embeddings/oleObject82.bin"/><Relationship Id="rId18" Type="http://schemas.openxmlformats.org/officeDocument/2006/relationships/image" Target="../media/image83.wmf"/><Relationship Id="rId3" Type="http://schemas.openxmlformats.org/officeDocument/2006/relationships/oleObject" Target="../embeddings/oleObject77.bin"/><Relationship Id="rId21" Type="http://schemas.openxmlformats.org/officeDocument/2006/relationships/oleObject" Target="../embeddings/oleObject86.bin"/><Relationship Id="rId7" Type="http://schemas.openxmlformats.org/officeDocument/2006/relationships/oleObject" Target="../embeddings/oleObject79.bin"/><Relationship Id="rId12" Type="http://schemas.openxmlformats.org/officeDocument/2006/relationships/image" Target="../media/image80.wmf"/><Relationship Id="rId17" Type="http://schemas.openxmlformats.org/officeDocument/2006/relationships/oleObject" Target="../embeddings/oleObject84.bin"/><Relationship Id="rId2" Type="http://schemas.openxmlformats.org/officeDocument/2006/relationships/notesSlide" Target="../notesSlides/notesSlide5.xml"/><Relationship Id="rId16" Type="http://schemas.openxmlformats.org/officeDocument/2006/relationships/image" Target="../media/image82.wmf"/><Relationship Id="rId20" Type="http://schemas.openxmlformats.org/officeDocument/2006/relationships/image" Target="../media/image84.wmf"/><Relationship Id="rId1" Type="http://schemas.openxmlformats.org/officeDocument/2006/relationships/slideLayout" Target="../slideLayouts/slideLayout7.xml"/><Relationship Id="rId6" Type="http://schemas.openxmlformats.org/officeDocument/2006/relationships/image" Target="../media/image77.wmf"/><Relationship Id="rId11" Type="http://schemas.openxmlformats.org/officeDocument/2006/relationships/oleObject" Target="../embeddings/oleObject81.bin"/><Relationship Id="rId24" Type="http://schemas.openxmlformats.org/officeDocument/2006/relationships/image" Target="../media/image86.wmf"/><Relationship Id="rId5" Type="http://schemas.openxmlformats.org/officeDocument/2006/relationships/oleObject" Target="../embeddings/oleObject78.bin"/><Relationship Id="rId15" Type="http://schemas.openxmlformats.org/officeDocument/2006/relationships/oleObject" Target="../embeddings/oleObject83.bin"/><Relationship Id="rId23" Type="http://schemas.openxmlformats.org/officeDocument/2006/relationships/oleObject" Target="../embeddings/oleObject87.bin"/><Relationship Id="rId10" Type="http://schemas.openxmlformats.org/officeDocument/2006/relationships/image" Target="../media/image79.wmf"/><Relationship Id="rId19" Type="http://schemas.openxmlformats.org/officeDocument/2006/relationships/oleObject" Target="../embeddings/oleObject85.bin"/><Relationship Id="rId4" Type="http://schemas.openxmlformats.org/officeDocument/2006/relationships/image" Target="../media/image76.wmf"/><Relationship Id="rId9" Type="http://schemas.openxmlformats.org/officeDocument/2006/relationships/oleObject" Target="../embeddings/oleObject80.bin"/><Relationship Id="rId14" Type="http://schemas.openxmlformats.org/officeDocument/2006/relationships/image" Target="../media/image81.wmf"/><Relationship Id="rId22" Type="http://schemas.openxmlformats.org/officeDocument/2006/relationships/image" Target="../media/image85.wmf"/></Relationships>
</file>

<file path=ppt/slides/_rels/slide15.x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oleObject" Target="../embeddings/oleObject88.bin"/><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90.wmf"/><Relationship Id="rId13" Type="http://schemas.openxmlformats.org/officeDocument/2006/relationships/oleObject" Target="../embeddings/oleObject94.bin"/><Relationship Id="rId18" Type="http://schemas.openxmlformats.org/officeDocument/2006/relationships/image" Target="../media/image95.wmf"/><Relationship Id="rId3" Type="http://schemas.openxmlformats.org/officeDocument/2006/relationships/oleObject" Target="../embeddings/oleObject89.bin"/><Relationship Id="rId7" Type="http://schemas.openxmlformats.org/officeDocument/2006/relationships/oleObject" Target="../embeddings/oleObject91.bin"/><Relationship Id="rId12" Type="http://schemas.openxmlformats.org/officeDocument/2006/relationships/image" Target="../media/image92.wmf"/><Relationship Id="rId17" Type="http://schemas.openxmlformats.org/officeDocument/2006/relationships/oleObject" Target="../embeddings/oleObject96.bin"/><Relationship Id="rId2" Type="http://schemas.openxmlformats.org/officeDocument/2006/relationships/image" Target="../media/image88.png"/><Relationship Id="rId16" Type="http://schemas.openxmlformats.org/officeDocument/2006/relationships/image" Target="../media/image94.wmf"/><Relationship Id="rId20" Type="http://schemas.openxmlformats.org/officeDocument/2006/relationships/image" Target="../media/image96.wmf"/><Relationship Id="rId1" Type="http://schemas.openxmlformats.org/officeDocument/2006/relationships/slideLayout" Target="../slideLayouts/slideLayout7.xml"/><Relationship Id="rId6" Type="http://schemas.openxmlformats.org/officeDocument/2006/relationships/image" Target="../media/image89.wmf"/><Relationship Id="rId11" Type="http://schemas.openxmlformats.org/officeDocument/2006/relationships/oleObject" Target="../embeddings/oleObject93.bin"/><Relationship Id="rId5" Type="http://schemas.openxmlformats.org/officeDocument/2006/relationships/oleObject" Target="../embeddings/oleObject90.bin"/><Relationship Id="rId15" Type="http://schemas.openxmlformats.org/officeDocument/2006/relationships/oleObject" Target="../embeddings/oleObject95.bin"/><Relationship Id="rId10" Type="http://schemas.openxmlformats.org/officeDocument/2006/relationships/image" Target="../media/image91.wmf"/><Relationship Id="rId19" Type="http://schemas.openxmlformats.org/officeDocument/2006/relationships/oleObject" Target="../embeddings/oleObject97.bin"/><Relationship Id="rId4" Type="http://schemas.openxmlformats.org/officeDocument/2006/relationships/image" Target="../media/image88.wmf"/><Relationship Id="rId9" Type="http://schemas.openxmlformats.org/officeDocument/2006/relationships/oleObject" Target="../embeddings/oleObject92.bin"/><Relationship Id="rId14" Type="http://schemas.openxmlformats.org/officeDocument/2006/relationships/image" Target="../media/image93.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01.bin"/><Relationship Id="rId3" Type="http://schemas.openxmlformats.org/officeDocument/2006/relationships/image" Target="../media/image97.wmf"/><Relationship Id="rId7" Type="http://schemas.openxmlformats.org/officeDocument/2006/relationships/image" Target="../media/image99.wmf"/><Relationship Id="rId2" Type="http://schemas.openxmlformats.org/officeDocument/2006/relationships/oleObject" Target="../embeddings/oleObject98.bin"/><Relationship Id="rId1" Type="http://schemas.openxmlformats.org/officeDocument/2006/relationships/slideLayout" Target="../slideLayouts/slideLayout7.xml"/><Relationship Id="rId6" Type="http://schemas.openxmlformats.org/officeDocument/2006/relationships/oleObject" Target="../embeddings/oleObject100.bin"/><Relationship Id="rId11" Type="http://schemas.openxmlformats.org/officeDocument/2006/relationships/image" Target="../media/image101.wmf"/><Relationship Id="rId5" Type="http://schemas.openxmlformats.org/officeDocument/2006/relationships/image" Target="../media/image98.wmf"/><Relationship Id="rId10" Type="http://schemas.openxmlformats.org/officeDocument/2006/relationships/oleObject" Target="../embeddings/oleObject102.bin"/><Relationship Id="rId4" Type="http://schemas.openxmlformats.org/officeDocument/2006/relationships/oleObject" Target="../embeddings/oleObject99.bin"/><Relationship Id="rId9" Type="http://schemas.openxmlformats.org/officeDocument/2006/relationships/image" Target="../media/image10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Plassholder for lysbildenummer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3C204392-4964-4F2E-9F80-6D40DDBFA0D6}" type="slidenum">
              <a:rPr lang="en-US" altLang="nb-NO" sz="1400" smtClean="0"/>
              <a:pPr eaLnBrk="1" hangingPunct="1">
                <a:spcBef>
                  <a:spcPct val="0"/>
                </a:spcBef>
                <a:buFontTx/>
                <a:buNone/>
              </a:pPr>
              <a:t>1</a:t>
            </a:fld>
            <a:endParaRPr lang="en-US" altLang="nb-NO" sz="1400"/>
          </a:p>
        </p:txBody>
      </p:sp>
      <p:sp>
        <p:nvSpPr>
          <p:cNvPr id="3" name="Rectangle 2"/>
          <p:cNvSpPr txBox="1">
            <a:spLocks noChangeArrowheads="1"/>
          </p:cNvSpPr>
          <p:nvPr/>
        </p:nvSpPr>
        <p:spPr bwMode="auto">
          <a:xfrm>
            <a:off x="537488" y="206858"/>
            <a:ext cx="72009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nb-NO" altLang="nb-NO" sz="3600" b="1" kern="0" dirty="0">
                <a:solidFill>
                  <a:srgbClr val="000099"/>
                </a:solidFill>
              </a:rPr>
              <a:t>STK3100 and STK4100 </a:t>
            </a:r>
          </a:p>
          <a:p>
            <a:pPr>
              <a:spcBef>
                <a:spcPts val="1200"/>
              </a:spcBef>
              <a:defRPr/>
            </a:pPr>
            <a:br>
              <a:rPr lang="nb-NO" altLang="nb-NO" sz="4000" b="1" kern="0" dirty="0">
                <a:solidFill>
                  <a:srgbClr val="000099"/>
                </a:solidFill>
              </a:rPr>
            </a:br>
            <a:br>
              <a:rPr lang="nb-NO" altLang="nb-NO" sz="4000" b="1" kern="0" dirty="0">
                <a:solidFill>
                  <a:srgbClr val="000099"/>
                </a:solidFill>
              </a:rPr>
            </a:br>
            <a:br>
              <a:rPr lang="nb-NO" altLang="nb-NO" sz="1400" b="1" kern="0" dirty="0">
                <a:solidFill>
                  <a:srgbClr val="000099"/>
                </a:solidFill>
              </a:rPr>
            </a:br>
            <a:endParaRPr lang="en-GB" altLang="nb-NO" sz="2400" b="1" kern="0" dirty="0">
              <a:solidFill>
                <a:schemeClr val="tx1"/>
              </a:solidFill>
            </a:endParaRPr>
          </a:p>
        </p:txBody>
      </p:sp>
      <p:sp>
        <p:nvSpPr>
          <p:cNvPr id="3076" name="Rectangle 7"/>
          <p:cNvSpPr>
            <a:spLocks noChangeArrowheads="1"/>
          </p:cNvSpPr>
          <p:nvPr/>
        </p:nvSpPr>
        <p:spPr bwMode="auto">
          <a:xfrm>
            <a:off x="1376360" y="4115795"/>
            <a:ext cx="7543800" cy="841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GB" altLang="nb-NO" sz="2400" dirty="0">
                <a:solidFill>
                  <a:srgbClr val="CC0000"/>
                </a:solidFill>
              </a:rPr>
              <a:t>Covers the following material in chapter 9:</a:t>
            </a:r>
          </a:p>
        </p:txBody>
      </p:sp>
      <p:sp>
        <p:nvSpPr>
          <p:cNvPr id="3077" name="Rectangle 10"/>
          <p:cNvSpPr>
            <a:spLocks noChangeArrowheads="1"/>
          </p:cNvSpPr>
          <p:nvPr/>
        </p:nvSpPr>
        <p:spPr bwMode="auto">
          <a:xfrm>
            <a:off x="818849" y="5361781"/>
            <a:ext cx="64008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buFontTx/>
              <a:buNone/>
            </a:pPr>
            <a:r>
              <a:rPr lang="en-GB" altLang="nb-NO" sz="2000" dirty="0"/>
              <a:t>Department of Mathematics</a:t>
            </a:r>
          </a:p>
          <a:p>
            <a:pPr algn="ctr" eaLnBrk="1" hangingPunct="1">
              <a:buFontTx/>
              <a:buNone/>
            </a:pPr>
            <a:r>
              <a:rPr lang="en-GB" altLang="nb-NO" sz="2000" dirty="0"/>
              <a:t>University of Oslo</a:t>
            </a:r>
            <a:endParaRPr lang="en-GB" altLang="nb-NO" dirty="0"/>
          </a:p>
          <a:p>
            <a:pPr algn="ctr" eaLnBrk="1" hangingPunct="1">
              <a:buFontTx/>
              <a:buNone/>
            </a:pPr>
            <a:endParaRPr lang="en-GB" altLang="nb-NO" dirty="0"/>
          </a:p>
        </p:txBody>
      </p:sp>
      <p:sp>
        <p:nvSpPr>
          <p:cNvPr id="3078" name="Rektangel 5"/>
          <p:cNvSpPr>
            <a:spLocks noChangeArrowheads="1"/>
          </p:cNvSpPr>
          <p:nvPr/>
        </p:nvSpPr>
        <p:spPr bwMode="auto">
          <a:xfrm>
            <a:off x="1519463" y="1130928"/>
            <a:ext cx="7681686"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None/>
            </a:pPr>
            <a:r>
              <a:rPr lang="en-GB" altLang="nb-NO" sz="2800" b="1" dirty="0" err="1">
                <a:solidFill>
                  <a:srgbClr val="000099"/>
                </a:solidFill>
              </a:rPr>
              <a:t>Modeling</a:t>
            </a:r>
            <a:r>
              <a:rPr lang="en-GB" altLang="nb-NO" sz="2800" b="1" dirty="0">
                <a:solidFill>
                  <a:srgbClr val="000099"/>
                </a:solidFill>
              </a:rPr>
              <a:t> correlated responses:</a:t>
            </a:r>
          </a:p>
          <a:p>
            <a:pPr eaLnBrk="1" hangingPunct="1">
              <a:spcBef>
                <a:spcPct val="0"/>
              </a:spcBef>
              <a:buNone/>
            </a:pPr>
            <a:endParaRPr lang="en-GB" altLang="nb-NO" sz="2800" b="1" dirty="0">
              <a:solidFill>
                <a:srgbClr val="000099"/>
              </a:solidFill>
            </a:endParaRPr>
          </a:p>
          <a:p>
            <a:pPr marL="457200" indent="-457200" eaLnBrk="1" hangingPunct="1">
              <a:spcBef>
                <a:spcPct val="0"/>
              </a:spcBef>
            </a:pPr>
            <a:r>
              <a:rPr lang="en-GB" altLang="nb-NO" sz="2800" b="1" dirty="0">
                <a:solidFill>
                  <a:srgbClr val="000099"/>
                </a:solidFill>
              </a:rPr>
              <a:t>Prediction of random effects</a:t>
            </a:r>
          </a:p>
          <a:p>
            <a:pPr marL="457200" indent="-457200" eaLnBrk="1" hangingPunct="1">
              <a:spcBef>
                <a:spcPct val="0"/>
              </a:spcBef>
            </a:pPr>
            <a:r>
              <a:rPr lang="en-GB" altLang="nb-NO" sz="2800" b="1" dirty="0">
                <a:solidFill>
                  <a:srgbClr val="000099"/>
                </a:solidFill>
              </a:rPr>
              <a:t>Marginal models and generalized linear mixed models</a:t>
            </a:r>
          </a:p>
          <a:p>
            <a:pPr marL="457200" indent="-457200" eaLnBrk="1" hangingPunct="1">
              <a:spcBef>
                <a:spcPct val="0"/>
              </a:spcBef>
            </a:pPr>
            <a:r>
              <a:rPr lang="en-GB" altLang="nb-NO" sz="2800" b="1" kern="0" dirty="0">
                <a:solidFill>
                  <a:schemeClr val="accent2"/>
                </a:solidFill>
              </a:rPr>
              <a:t>GEE estimation for marginal models</a:t>
            </a:r>
            <a:endParaRPr lang="en-GB" altLang="nb-NO" sz="2800" kern="0" dirty="0">
              <a:solidFill>
                <a:schemeClr val="accent2"/>
              </a:solidFill>
            </a:endParaRPr>
          </a:p>
          <a:p>
            <a:pPr marL="457200" indent="-457200" eaLnBrk="1" hangingPunct="1">
              <a:spcBef>
                <a:spcPct val="0"/>
              </a:spcBef>
            </a:pPr>
            <a:endParaRPr lang="en-GB" altLang="nb-NO" sz="2800" b="1" dirty="0">
              <a:solidFill>
                <a:srgbClr val="000099"/>
              </a:solidFill>
            </a:endParaRPr>
          </a:p>
          <a:p>
            <a:pPr marL="457200" indent="-457200" eaLnBrk="1" hangingPunct="1">
              <a:spcBef>
                <a:spcPct val="0"/>
              </a:spcBef>
            </a:pPr>
            <a:endParaRPr lang="en-GB" altLang="nb-NO" sz="2800" b="1" dirty="0">
              <a:solidFill>
                <a:srgbClr val="000099"/>
              </a:solidFill>
            </a:endParaRPr>
          </a:p>
        </p:txBody>
      </p:sp>
      <p:sp>
        <p:nvSpPr>
          <p:cNvPr id="7" name="Rectangle 7"/>
          <p:cNvSpPr>
            <a:spLocks noChangeArrowheads="1"/>
          </p:cNvSpPr>
          <p:nvPr/>
        </p:nvSpPr>
        <p:spPr bwMode="auto">
          <a:xfrm>
            <a:off x="1462314" y="4562050"/>
            <a:ext cx="7173686" cy="841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342900" indent="-342900" eaLnBrk="1" hangingPunct="1">
              <a:spcBef>
                <a:spcPct val="0"/>
              </a:spcBef>
              <a:spcAft>
                <a:spcPts val="0"/>
              </a:spcAft>
            </a:pPr>
            <a:r>
              <a:rPr lang="en-GB" altLang="nb-NO" sz="2400" dirty="0">
                <a:solidFill>
                  <a:srgbClr val="CC0000"/>
                </a:solidFill>
              </a:rPr>
              <a:t>Sections 9.1.2, 9.1.3, 9.3.2, 9.4.1, 9.4.2, 9.5.1,  </a:t>
            </a:r>
          </a:p>
          <a:p>
            <a:pPr eaLnBrk="1" hangingPunct="1">
              <a:spcBef>
                <a:spcPct val="0"/>
              </a:spcBef>
              <a:spcAft>
                <a:spcPts val="0"/>
              </a:spcAft>
              <a:buNone/>
            </a:pPr>
            <a:r>
              <a:rPr lang="en-GB" altLang="nb-NO" sz="2400" dirty="0">
                <a:solidFill>
                  <a:srgbClr val="CC0000"/>
                </a:solidFill>
              </a:rPr>
              <a:t>                   9.5.2, 9.6.1, 9.6.3, 9.6.4, and 9.7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640286" y="6381750"/>
            <a:ext cx="2133600" cy="476250"/>
          </a:xfrm>
        </p:spPr>
        <p:txBody>
          <a:bodyPr/>
          <a:lstStyle/>
          <a:p>
            <a:pPr>
              <a:defRPr/>
            </a:pPr>
            <a:fld id="{F47A4692-C68A-4E5B-9D76-4536B80B398B}" type="slidenum">
              <a:rPr lang="en-US" altLang="nb-NO" smtClean="0"/>
              <a:pPr>
                <a:defRPr/>
              </a:pPr>
              <a:t>2</a:t>
            </a:fld>
            <a:endParaRPr lang="en-US" altLang="nb-NO"/>
          </a:p>
        </p:txBody>
      </p:sp>
      <p:sp>
        <p:nvSpPr>
          <p:cNvPr id="3" name="Rectangle 2"/>
          <p:cNvSpPr txBox="1">
            <a:spLocks noChangeArrowheads="1"/>
          </p:cNvSpPr>
          <p:nvPr/>
        </p:nvSpPr>
        <p:spPr>
          <a:xfrm>
            <a:off x="439487" y="152400"/>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2800" b="1" kern="0" dirty="0">
                <a:solidFill>
                  <a:schemeClr val="accent2"/>
                </a:solidFill>
              </a:rPr>
              <a:t>A strategy for fitting linear mixed models</a:t>
            </a:r>
            <a:endParaRPr lang="en-GB" altLang="nb-NO" sz="2800" kern="0" dirty="0">
              <a:solidFill>
                <a:schemeClr val="accent2"/>
              </a:solidFill>
            </a:endParaRPr>
          </a:p>
        </p:txBody>
      </p:sp>
      <p:sp>
        <p:nvSpPr>
          <p:cNvPr id="13" name="TextBox 12"/>
          <p:cNvSpPr txBox="1"/>
          <p:nvPr/>
        </p:nvSpPr>
        <p:spPr>
          <a:xfrm>
            <a:off x="288454" y="680629"/>
            <a:ext cx="8485432" cy="5355312"/>
          </a:xfrm>
          <a:prstGeom prst="rect">
            <a:avLst/>
          </a:prstGeom>
          <a:noFill/>
        </p:spPr>
        <p:txBody>
          <a:bodyPr wrap="square" rtlCol="0">
            <a:spAutoFit/>
          </a:bodyPr>
          <a:lstStyle/>
          <a:p>
            <a:pPr marL="457200" indent="-457200">
              <a:spcAft>
                <a:spcPts val="1200"/>
              </a:spcAft>
              <a:buFont typeface="+mj-lt"/>
              <a:buAutoNum type="arabicPeriod"/>
            </a:pPr>
            <a:r>
              <a:rPr lang="en-US" sz="2400" dirty="0">
                <a:latin typeface="Arial" pitchFamily="34" charset="0"/>
                <a:cs typeface="Arial" pitchFamily="34" charset="0"/>
              </a:rPr>
              <a:t>Start with a «large model» for the fixed effects, i.e. a model that contains all main effects and «sufficiently many» interactions </a:t>
            </a:r>
          </a:p>
          <a:p>
            <a:pPr marL="457200" indent="-457200">
              <a:spcAft>
                <a:spcPts val="1200"/>
              </a:spcAft>
              <a:buFont typeface="+mj-lt"/>
              <a:buAutoNum type="arabicPeriod"/>
            </a:pPr>
            <a:r>
              <a:rPr lang="en-US" sz="2400" dirty="0">
                <a:latin typeface="Arial" pitchFamily="34" charset="0"/>
                <a:cs typeface="Arial" pitchFamily="34" charset="0"/>
              </a:rPr>
              <a:t>Keep the fixed effects as in 1 and use likelihood ratio testing or AIC based on REML to determine the appropriate form of the variance components (special attention is needed for null hypotheses on the boundary of the parameter space)</a:t>
            </a:r>
          </a:p>
          <a:p>
            <a:pPr marL="457200" indent="-457200">
              <a:spcAft>
                <a:spcPts val="1200"/>
              </a:spcAft>
              <a:buFont typeface="+mj-lt"/>
              <a:buAutoNum type="arabicPeriod"/>
            </a:pPr>
            <a:r>
              <a:rPr lang="en-US" sz="2400" dirty="0">
                <a:latin typeface="Arial" pitchFamily="34" charset="0"/>
                <a:cs typeface="Arial" pitchFamily="34" charset="0"/>
              </a:rPr>
              <a:t>Keep the variance components as determined in 2 and use likelihood ratio testing or AIC based on ML to determine the appropriate form of the fixed effects</a:t>
            </a:r>
          </a:p>
          <a:p>
            <a:pPr marL="457200" indent="-457200">
              <a:spcAft>
                <a:spcPts val="1200"/>
              </a:spcAft>
              <a:buFont typeface="+mj-lt"/>
              <a:buAutoNum type="arabicPeriod"/>
            </a:pPr>
            <a:r>
              <a:rPr lang="en-US" sz="2400" dirty="0">
                <a:latin typeface="Arial" pitchFamily="34" charset="0"/>
                <a:cs typeface="Arial" pitchFamily="34" charset="0"/>
              </a:rPr>
              <a:t>Present the «final model» obtained in 3 using REML estimation</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5" name="TextBox 16">
            <a:extLst>
              <a:ext uri="{FF2B5EF4-FFF2-40B4-BE49-F238E27FC236}">
                <a16:creationId xmlns:a16="http://schemas.microsoft.com/office/drawing/2014/main" id="{B2BEB36D-EDF0-D74E-92B3-F291C059FFC0}"/>
              </a:ext>
            </a:extLst>
          </p:cNvPr>
          <p:cNvSpPr txBox="1"/>
          <p:nvPr/>
        </p:nvSpPr>
        <p:spPr>
          <a:xfrm>
            <a:off x="491162" y="6207423"/>
            <a:ext cx="8652838" cy="461665"/>
          </a:xfrm>
          <a:prstGeom prst="rect">
            <a:avLst/>
          </a:prstGeom>
          <a:noFill/>
        </p:spPr>
        <p:txBody>
          <a:bodyPr wrap="square" rtlCol="0">
            <a:spAutoFit/>
          </a:bodyPr>
          <a:lstStyle/>
          <a:p>
            <a:r>
              <a:rPr lang="en-US" sz="2400" dirty="0">
                <a:latin typeface="Arial" pitchFamily="34" charset="0"/>
                <a:cs typeface="Arial" pitchFamily="34" charset="0"/>
              </a:rPr>
              <a:t>R code for the FEV data is given on the course web-page</a:t>
            </a:r>
          </a:p>
        </p:txBody>
      </p:sp>
    </p:spTree>
    <p:extLst>
      <p:ext uri="{BB962C8B-B14F-4D97-AF65-F5344CB8AC3E}">
        <p14:creationId xmlns:p14="http://schemas.microsoft.com/office/powerpoint/2010/main" val="741930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698762" y="1619612"/>
            <a:ext cx="840198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i="1">
                <a:solidFill>
                  <a:schemeClr val="tx1"/>
                </a:solidFill>
                <a:latin typeface="Arial" charset="0"/>
              </a:defRPr>
            </a:lvl1pPr>
            <a:lvl2pPr marL="742950" indent="-285750" eaLnBrk="0" hangingPunct="0">
              <a:defRPr sz="3200" i="1">
                <a:solidFill>
                  <a:schemeClr val="tx1"/>
                </a:solidFill>
                <a:latin typeface="Arial" charset="0"/>
              </a:defRPr>
            </a:lvl2pPr>
            <a:lvl3pPr marL="1143000" indent="-228600" eaLnBrk="0" hangingPunct="0">
              <a:defRPr sz="3200" i="1">
                <a:solidFill>
                  <a:schemeClr val="tx1"/>
                </a:solidFill>
                <a:latin typeface="Arial" charset="0"/>
              </a:defRPr>
            </a:lvl3pPr>
            <a:lvl4pPr marL="1600200" indent="-228600" eaLnBrk="0" hangingPunct="0">
              <a:defRPr sz="3200" i="1">
                <a:solidFill>
                  <a:schemeClr val="tx1"/>
                </a:solidFill>
                <a:latin typeface="Arial" charset="0"/>
              </a:defRPr>
            </a:lvl4pPr>
            <a:lvl5pPr marL="2057400" indent="-228600" eaLnBrk="0" hangingPunct="0">
              <a:defRPr sz="3200" i="1">
                <a:solidFill>
                  <a:schemeClr val="tx1"/>
                </a:solidFill>
                <a:latin typeface="Arial" charset="0"/>
              </a:defRPr>
            </a:lvl5pPr>
            <a:lvl6pPr marL="2514600" indent="-228600" eaLnBrk="0" fontAlgn="base" hangingPunct="0">
              <a:spcBef>
                <a:spcPct val="0"/>
              </a:spcBef>
              <a:spcAft>
                <a:spcPct val="0"/>
              </a:spcAft>
              <a:defRPr sz="3200" i="1">
                <a:solidFill>
                  <a:schemeClr val="tx1"/>
                </a:solidFill>
                <a:latin typeface="Arial" charset="0"/>
              </a:defRPr>
            </a:lvl6pPr>
            <a:lvl7pPr marL="2971800" indent="-228600" eaLnBrk="0" fontAlgn="base" hangingPunct="0">
              <a:spcBef>
                <a:spcPct val="0"/>
              </a:spcBef>
              <a:spcAft>
                <a:spcPct val="0"/>
              </a:spcAft>
              <a:defRPr sz="3200" i="1">
                <a:solidFill>
                  <a:schemeClr val="tx1"/>
                </a:solidFill>
                <a:latin typeface="Arial" charset="0"/>
              </a:defRPr>
            </a:lvl7pPr>
            <a:lvl8pPr marL="3429000" indent="-228600" eaLnBrk="0" fontAlgn="base" hangingPunct="0">
              <a:spcBef>
                <a:spcPct val="0"/>
              </a:spcBef>
              <a:spcAft>
                <a:spcPct val="0"/>
              </a:spcAft>
              <a:defRPr sz="3200" i="1">
                <a:solidFill>
                  <a:schemeClr val="tx1"/>
                </a:solidFill>
                <a:latin typeface="Arial" charset="0"/>
              </a:defRPr>
            </a:lvl8pPr>
            <a:lvl9pPr marL="3886200" indent="-228600" eaLnBrk="0" fontAlgn="base" hangingPunct="0">
              <a:spcBef>
                <a:spcPct val="0"/>
              </a:spcBef>
              <a:spcAft>
                <a:spcPct val="0"/>
              </a:spcAft>
              <a:defRPr sz="3200" i="1">
                <a:solidFill>
                  <a:schemeClr val="tx1"/>
                </a:solidFill>
                <a:latin typeface="Arial" charset="0"/>
              </a:defRPr>
            </a:lvl9pPr>
          </a:lstStyle>
          <a:p>
            <a:pPr eaLnBrk="1" hangingPunct="1">
              <a:spcBef>
                <a:spcPts val="0"/>
              </a:spcBef>
            </a:pPr>
            <a:r>
              <a:rPr lang="en-GB" altLang="nb-NO" sz="2400" i="0" dirty="0"/>
              <a:t>Let                              be </a:t>
            </a:r>
            <a:r>
              <a:rPr lang="en-GB" altLang="nb-NO" sz="2400" i="0" dirty="0">
                <a:solidFill>
                  <a:srgbClr val="FF0000"/>
                </a:solidFill>
              </a:rPr>
              <a:t>multivariate normally distributed </a:t>
            </a:r>
            <a:r>
              <a:rPr lang="en-GB" altLang="nb-NO" sz="2400" i="0" dirty="0"/>
              <a:t>with mean vector      and positive definite covariance matrix     </a:t>
            </a:r>
          </a:p>
          <a:p>
            <a:pPr eaLnBrk="1" hangingPunct="1">
              <a:spcBef>
                <a:spcPts val="0"/>
              </a:spcBef>
            </a:pPr>
            <a:r>
              <a:rPr lang="en-GB" altLang="nb-NO" sz="2400" i="0" dirty="0"/>
              <a:t>   ,  i.e.                    </a:t>
            </a:r>
          </a:p>
        </p:txBody>
      </p:sp>
      <p:sp>
        <p:nvSpPr>
          <p:cNvPr id="2" name="Slide Number Placeholder 1"/>
          <p:cNvSpPr>
            <a:spLocks noGrp="1"/>
          </p:cNvSpPr>
          <p:nvPr>
            <p:ph type="sldNum" sz="quarter" idx="12"/>
          </p:nvPr>
        </p:nvSpPr>
        <p:spPr>
          <a:xfrm>
            <a:off x="6454344" y="6245225"/>
            <a:ext cx="2133600" cy="476250"/>
          </a:xfrm>
        </p:spPr>
        <p:txBody>
          <a:bodyPr/>
          <a:lstStyle/>
          <a:p>
            <a:pPr>
              <a:defRPr/>
            </a:pPr>
            <a:fld id="{F47A4692-C68A-4E5B-9D76-4536B80B398B}" type="slidenum">
              <a:rPr lang="en-US" altLang="nb-NO" smtClean="0"/>
              <a:pPr>
                <a:defRPr/>
              </a:pPr>
              <a:t>3</a:t>
            </a:fld>
            <a:endParaRPr lang="en-US" altLang="nb-NO"/>
          </a:p>
        </p:txBody>
      </p:sp>
      <p:sp>
        <p:nvSpPr>
          <p:cNvPr id="3" name="Rectangle 2"/>
          <p:cNvSpPr txBox="1">
            <a:spLocks noChangeArrowheads="1"/>
          </p:cNvSpPr>
          <p:nvPr/>
        </p:nvSpPr>
        <p:spPr>
          <a:xfrm>
            <a:off x="513407" y="156672"/>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2800" b="1" kern="0" dirty="0">
                <a:solidFill>
                  <a:schemeClr val="accent2"/>
                </a:solidFill>
              </a:rPr>
              <a:t>Towards prediction of random effects:</a:t>
            </a:r>
            <a:endParaRPr lang="en-GB" altLang="nb-NO" sz="2800" kern="0" dirty="0">
              <a:solidFill>
                <a:schemeClr val="accent2"/>
              </a:solidFill>
            </a:endParaRPr>
          </a:p>
          <a:p>
            <a:pPr algn="l" eaLnBrk="1" hangingPunct="1"/>
            <a:r>
              <a:rPr lang="en-GB" altLang="nb-NO" sz="2800" b="1" kern="0" dirty="0">
                <a:solidFill>
                  <a:schemeClr val="accent2"/>
                </a:solidFill>
              </a:rPr>
              <a:t>Conditional expectation for multivariate normal distribution (recap from chapter 3)</a:t>
            </a:r>
            <a:endParaRPr lang="en-GB" altLang="nb-NO" sz="2800" kern="0" dirty="0">
              <a:solidFill>
                <a:schemeClr val="accent2"/>
              </a:solidFill>
            </a:endParaRPr>
          </a:p>
        </p:txBody>
      </p:sp>
      <p:graphicFrame>
        <p:nvGraphicFramePr>
          <p:cNvPr id="4" name="Object 8"/>
          <p:cNvGraphicFramePr>
            <a:graphicFrameLocks noChangeAspect="1"/>
          </p:cNvGraphicFramePr>
          <p:nvPr>
            <p:extLst>
              <p:ext uri="{D42A27DB-BD31-4B8C-83A1-F6EECF244321}">
                <p14:modId xmlns:p14="http://schemas.microsoft.com/office/powerpoint/2010/main" val="2645195387"/>
              </p:ext>
            </p:extLst>
          </p:nvPr>
        </p:nvGraphicFramePr>
        <p:xfrm>
          <a:off x="1339235" y="1637274"/>
          <a:ext cx="2362200" cy="482600"/>
        </p:xfrm>
        <a:graphic>
          <a:graphicData uri="http://schemas.openxmlformats.org/presentationml/2006/ole">
            <mc:AlternateContent xmlns:mc="http://schemas.openxmlformats.org/markup-compatibility/2006">
              <mc:Choice xmlns:v="urn:schemas-microsoft-com:vml" Requires="v">
                <p:oleObj name="Equation" r:id="rId2" imgW="1180800" imgH="241200" progId="Equation.DSMT4">
                  <p:embed/>
                </p:oleObj>
              </mc:Choice>
              <mc:Fallback>
                <p:oleObj name="Equation" r:id="rId2" imgW="1180800" imgH="241200" progId="Equation.DSMT4">
                  <p:embed/>
                  <p:pic>
                    <p:nvPicPr>
                      <p:cNvPr id="4" name="Object 8"/>
                      <p:cNvPicPr>
                        <a:picLocks noChangeAspect="1" noChangeArrowheads="1"/>
                      </p:cNvPicPr>
                      <p:nvPr/>
                    </p:nvPicPr>
                    <p:blipFill>
                      <a:blip r:embed="rId3"/>
                      <a:srcRect/>
                      <a:stretch>
                        <a:fillRect/>
                      </a:stretch>
                    </p:blipFill>
                    <p:spPr bwMode="auto">
                      <a:xfrm>
                        <a:off x="1339235" y="1637274"/>
                        <a:ext cx="23622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8"/>
          <p:cNvGraphicFramePr>
            <a:graphicFrameLocks noChangeAspect="1"/>
          </p:cNvGraphicFramePr>
          <p:nvPr>
            <p:extLst>
              <p:ext uri="{D42A27DB-BD31-4B8C-83A1-F6EECF244321}">
                <p14:modId xmlns:p14="http://schemas.microsoft.com/office/powerpoint/2010/main" val="1587599815"/>
              </p:ext>
            </p:extLst>
          </p:nvPr>
        </p:nvGraphicFramePr>
        <p:xfrm>
          <a:off x="3205957" y="2109169"/>
          <a:ext cx="252412" cy="330200"/>
        </p:xfrm>
        <a:graphic>
          <a:graphicData uri="http://schemas.openxmlformats.org/presentationml/2006/ole">
            <mc:AlternateContent xmlns:mc="http://schemas.openxmlformats.org/markup-compatibility/2006">
              <mc:Choice xmlns:v="urn:schemas-microsoft-com:vml" Requires="v">
                <p:oleObj name="Equation" r:id="rId4" imgW="126720" imgH="164880" progId="Equation.DSMT4">
                  <p:embed/>
                </p:oleObj>
              </mc:Choice>
              <mc:Fallback>
                <p:oleObj name="Equation" r:id="rId4" imgW="126720" imgH="164880" progId="Equation.DSMT4">
                  <p:embed/>
                  <p:pic>
                    <p:nvPicPr>
                      <p:cNvPr id="8" name="Object 8"/>
                      <p:cNvPicPr>
                        <a:picLocks noChangeAspect="1" noChangeArrowheads="1"/>
                      </p:cNvPicPr>
                      <p:nvPr/>
                    </p:nvPicPr>
                    <p:blipFill>
                      <a:blip r:embed="rId5"/>
                      <a:srcRect/>
                      <a:stretch>
                        <a:fillRect/>
                      </a:stretch>
                    </p:blipFill>
                    <p:spPr bwMode="auto">
                      <a:xfrm>
                        <a:off x="3205957" y="2109169"/>
                        <a:ext cx="252412"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190614762"/>
              </p:ext>
            </p:extLst>
          </p:nvPr>
        </p:nvGraphicFramePr>
        <p:xfrm>
          <a:off x="766866" y="2416690"/>
          <a:ext cx="330200" cy="355600"/>
        </p:xfrm>
        <a:graphic>
          <a:graphicData uri="http://schemas.openxmlformats.org/presentationml/2006/ole">
            <mc:AlternateContent xmlns:mc="http://schemas.openxmlformats.org/markup-compatibility/2006">
              <mc:Choice xmlns:v="urn:schemas-microsoft-com:vml" Requires="v">
                <p:oleObj name="Equation" r:id="rId6" imgW="164880" imgH="177480" progId="Equation.DSMT4">
                  <p:embed/>
                </p:oleObj>
              </mc:Choice>
              <mc:Fallback>
                <p:oleObj name="Equation" r:id="rId6" imgW="164880" imgH="177480" progId="Equation.DSMT4">
                  <p:embed/>
                  <p:pic>
                    <p:nvPicPr>
                      <p:cNvPr id="9" name="Object 8"/>
                      <p:cNvPicPr>
                        <a:picLocks noChangeAspect="1" noChangeArrowheads="1"/>
                      </p:cNvPicPr>
                      <p:nvPr/>
                    </p:nvPicPr>
                    <p:blipFill>
                      <a:blip r:embed="rId7"/>
                      <a:srcRect/>
                      <a:stretch>
                        <a:fillRect/>
                      </a:stretch>
                    </p:blipFill>
                    <p:spPr bwMode="auto">
                      <a:xfrm>
                        <a:off x="766866" y="2416690"/>
                        <a:ext cx="3302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8"/>
          <p:cNvGraphicFramePr>
            <a:graphicFrameLocks noChangeAspect="1"/>
          </p:cNvGraphicFramePr>
          <p:nvPr>
            <p:extLst>
              <p:ext uri="{D42A27DB-BD31-4B8C-83A1-F6EECF244321}">
                <p14:modId xmlns:p14="http://schemas.microsoft.com/office/powerpoint/2010/main" val="2847354477"/>
              </p:ext>
            </p:extLst>
          </p:nvPr>
        </p:nvGraphicFramePr>
        <p:xfrm>
          <a:off x="1778293" y="2397487"/>
          <a:ext cx="1625600" cy="406400"/>
        </p:xfrm>
        <a:graphic>
          <a:graphicData uri="http://schemas.openxmlformats.org/presentationml/2006/ole">
            <mc:AlternateContent xmlns:mc="http://schemas.openxmlformats.org/markup-compatibility/2006">
              <mc:Choice xmlns:v="urn:schemas-microsoft-com:vml" Requires="v">
                <p:oleObj name="Equation" r:id="rId8" imgW="812520" imgH="203040" progId="Equation.DSMT4">
                  <p:embed/>
                </p:oleObj>
              </mc:Choice>
              <mc:Fallback>
                <p:oleObj name="Equation" r:id="rId8" imgW="812520" imgH="203040" progId="Equation.DSMT4">
                  <p:embed/>
                  <p:pic>
                    <p:nvPicPr>
                      <p:cNvPr id="11" name="Object 8"/>
                      <p:cNvPicPr>
                        <a:picLocks noChangeAspect="1" noChangeArrowheads="1"/>
                      </p:cNvPicPr>
                      <p:nvPr/>
                    </p:nvPicPr>
                    <p:blipFill>
                      <a:blip r:embed="rId9"/>
                      <a:srcRect/>
                      <a:stretch>
                        <a:fillRect/>
                      </a:stretch>
                    </p:blipFill>
                    <p:spPr bwMode="auto">
                      <a:xfrm>
                        <a:off x="1778293" y="2397487"/>
                        <a:ext cx="16256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 name="Rectangle 28"/>
          <p:cNvSpPr>
            <a:spLocks noChangeArrowheads="1"/>
          </p:cNvSpPr>
          <p:nvPr/>
        </p:nvSpPr>
        <p:spPr bwMode="auto">
          <a:xfrm>
            <a:off x="687615" y="2928218"/>
            <a:ext cx="6287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i="1">
                <a:solidFill>
                  <a:schemeClr val="tx1"/>
                </a:solidFill>
                <a:latin typeface="Arial" charset="0"/>
              </a:defRPr>
            </a:lvl1pPr>
            <a:lvl2pPr marL="742950" indent="-285750" eaLnBrk="0" hangingPunct="0">
              <a:defRPr sz="3200" i="1">
                <a:solidFill>
                  <a:schemeClr val="tx1"/>
                </a:solidFill>
                <a:latin typeface="Arial" charset="0"/>
              </a:defRPr>
            </a:lvl2pPr>
            <a:lvl3pPr marL="1143000" indent="-228600" eaLnBrk="0" hangingPunct="0">
              <a:defRPr sz="3200" i="1">
                <a:solidFill>
                  <a:schemeClr val="tx1"/>
                </a:solidFill>
                <a:latin typeface="Arial" charset="0"/>
              </a:defRPr>
            </a:lvl3pPr>
            <a:lvl4pPr marL="1600200" indent="-228600" eaLnBrk="0" hangingPunct="0">
              <a:defRPr sz="3200" i="1">
                <a:solidFill>
                  <a:schemeClr val="tx1"/>
                </a:solidFill>
                <a:latin typeface="Arial" charset="0"/>
              </a:defRPr>
            </a:lvl4pPr>
            <a:lvl5pPr marL="2057400" indent="-228600" eaLnBrk="0" hangingPunct="0">
              <a:defRPr sz="3200" i="1">
                <a:solidFill>
                  <a:schemeClr val="tx1"/>
                </a:solidFill>
                <a:latin typeface="Arial" charset="0"/>
              </a:defRPr>
            </a:lvl5pPr>
            <a:lvl6pPr marL="2514600" indent="-228600" eaLnBrk="0" fontAlgn="base" hangingPunct="0">
              <a:spcBef>
                <a:spcPct val="0"/>
              </a:spcBef>
              <a:spcAft>
                <a:spcPct val="0"/>
              </a:spcAft>
              <a:defRPr sz="3200" i="1">
                <a:solidFill>
                  <a:schemeClr val="tx1"/>
                </a:solidFill>
                <a:latin typeface="Arial" charset="0"/>
              </a:defRPr>
            </a:lvl6pPr>
            <a:lvl7pPr marL="2971800" indent="-228600" eaLnBrk="0" fontAlgn="base" hangingPunct="0">
              <a:spcBef>
                <a:spcPct val="0"/>
              </a:spcBef>
              <a:spcAft>
                <a:spcPct val="0"/>
              </a:spcAft>
              <a:defRPr sz="3200" i="1">
                <a:solidFill>
                  <a:schemeClr val="tx1"/>
                </a:solidFill>
                <a:latin typeface="Arial" charset="0"/>
              </a:defRPr>
            </a:lvl7pPr>
            <a:lvl8pPr marL="3429000" indent="-228600" eaLnBrk="0" fontAlgn="base" hangingPunct="0">
              <a:spcBef>
                <a:spcPct val="0"/>
              </a:spcBef>
              <a:spcAft>
                <a:spcPct val="0"/>
              </a:spcAft>
              <a:defRPr sz="3200" i="1">
                <a:solidFill>
                  <a:schemeClr val="tx1"/>
                </a:solidFill>
                <a:latin typeface="Arial" charset="0"/>
              </a:defRPr>
            </a:lvl8pPr>
            <a:lvl9pPr marL="3886200" indent="-228600" eaLnBrk="0" fontAlgn="base" hangingPunct="0">
              <a:spcBef>
                <a:spcPct val="0"/>
              </a:spcBef>
              <a:spcAft>
                <a:spcPct val="0"/>
              </a:spcAft>
              <a:defRPr sz="3200" i="1">
                <a:solidFill>
                  <a:schemeClr val="tx1"/>
                </a:solidFill>
                <a:latin typeface="Arial" charset="0"/>
              </a:defRPr>
            </a:lvl9pPr>
          </a:lstStyle>
          <a:p>
            <a:pPr eaLnBrk="1" hangingPunct="1">
              <a:spcBef>
                <a:spcPts val="0"/>
              </a:spcBef>
            </a:pPr>
            <a:r>
              <a:rPr lang="en-GB" altLang="nb-NO" sz="2400" i="0" dirty="0"/>
              <a:t>Suppose     is partitioned as  </a:t>
            </a:r>
          </a:p>
        </p:txBody>
      </p:sp>
      <p:graphicFrame>
        <p:nvGraphicFramePr>
          <p:cNvPr id="30" name="Object 8"/>
          <p:cNvGraphicFramePr>
            <a:graphicFrameLocks noChangeAspect="1"/>
          </p:cNvGraphicFramePr>
          <p:nvPr/>
        </p:nvGraphicFramePr>
        <p:xfrm>
          <a:off x="2037440" y="2981250"/>
          <a:ext cx="330200" cy="330200"/>
        </p:xfrm>
        <a:graphic>
          <a:graphicData uri="http://schemas.openxmlformats.org/presentationml/2006/ole">
            <mc:AlternateContent xmlns:mc="http://schemas.openxmlformats.org/markup-compatibility/2006">
              <mc:Choice xmlns:v="urn:schemas-microsoft-com:vml" Requires="v">
                <p:oleObj name="Equation" r:id="rId10" imgW="164880" imgH="164880" progId="Equation.DSMT4">
                  <p:embed/>
                </p:oleObj>
              </mc:Choice>
              <mc:Fallback>
                <p:oleObj name="Equation" r:id="rId10" imgW="164880" imgH="164880" progId="Equation.DSMT4">
                  <p:embed/>
                  <p:pic>
                    <p:nvPicPr>
                      <p:cNvPr id="30" name="Object 8"/>
                      <p:cNvPicPr>
                        <a:picLocks noChangeAspect="1" noChangeArrowheads="1"/>
                      </p:cNvPicPr>
                      <p:nvPr/>
                    </p:nvPicPr>
                    <p:blipFill>
                      <a:blip r:embed="rId11"/>
                      <a:srcRect/>
                      <a:stretch>
                        <a:fillRect/>
                      </a:stretch>
                    </p:blipFill>
                    <p:spPr bwMode="auto">
                      <a:xfrm>
                        <a:off x="2037440" y="2981250"/>
                        <a:ext cx="3302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 name="Object 8"/>
          <p:cNvGraphicFramePr>
            <a:graphicFrameLocks noChangeAspect="1"/>
          </p:cNvGraphicFramePr>
          <p:nvPr/>
        </p:nvGraphicFramePr>
        <p:xfrm>
          <a:off x="1217613" y="3522663"/>
          <a:ext cx="1198562" cy="830262"/>
        </p:xfrm>
        <a:graphic>
          <a:graphicData uri="http://schemas.openxmlformats.org/presentationml/2006/ole">
            <mc:AlternateContent xmlns:mc="http://schemas.openxmlformats.org/markup-compatibility/2006">
              <mc:Choice xmlns:v="urn:schemas-microsoft-com:vml" Requires="v">
                <p:oleObj name="Equation" r:id="rId12" imgW="622080" imgH="431640" progId="Equation.DSMT4">
                  <p:embed/>
                </p:oleObj>
              </mc:Choice>
              <mc:Fallback>
                <p:oleObj name="Equation" r:id="rId12" imgW="622080" imgH="431640" progId="Equation.DSMT4">
                  <p:embed/>
                  <p:pic>
                    <p:nvPicPr>
                      <p:cNvPr id="31" name="Object 8"/>
                      <p:cNvPicPr>
                        <a:picLocks noChangeAspect="1" noChangeArrowheads="1"/>
                      </p:cNvPicPr>
                      <p:nvPr/>
                    </p:nvPicPr>
                    <p:blipFill>
                      <a:blip r:embed="rId13"/>
                      <a:srcRect/>
                      <a:stretch>
                        <a:fillRect/>
                      </a:stretch>
                    </p:blipFill>
                    <p:spPr bwMode="auto">
                      <a:xfrm>
                        <a:off x="1217613" y="3522663"/>
                        <a:ext cx="1198562" cy="830262"/>
                      </a:xfrm>
                      <a:prstGeom prst="rect">
                        <a:avLst/>
                      </a:prstGeom>
                      <a:noFill/>
                      <a:ln>
                        <a:noFill/>
                      </a:ln>
                      <a:effectLst/>
                    </p:spPr>
                  </p:pic>
                </p:oleObj>
              </mc:Fallback>
            </mc:AlternateContent>
          </a:graphicData>
        </a:graphic>
      </p:graphicFrame>
      <p:sp>
        <p:nvSpPr>
          <p:cNvPr id="32" name="Rectangle 31"/>
          <p:cNvSpPr>
            <a:spLocks noChangeArrowheads="1"/>
          </p:cNvSpPr>
          <p:nvPr/>
        </p:nvSpPr>
        <p:spPr bwMode="auto">
          <a:xfrm>
            <a:off x="2500289" y="3694277"/>
            <a:ext cx="5955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i="1">
                <a:solidFill>
                  <a:schemeClr val="tx1"/>
                </a:solidFill>
                <a:latin typeface="Arial" charset="0"/>
              </a:defRPr>
            </a:lvl1pPr>
            <a:lvl2pPr marL="742950" indent="-285750" eaLnBrk="0" hangingPunct="0">
              <a:defRPr sz="3200" i="1">
                <a:solidFill>
                  <a:schemeClr val="tx1"/>
                </a:solidFill>
                <a:latin typeface="Arial" charset="0"/>
              </a:defRPr>
            </a:lvl2pPr>
            <a:lvl3pPr marL="1143000" indent="-228600" eaLnBrk="0" hangingPunct="0">
              <a:defRPr sz="3200" i="1">
                <a:solidFill>
                  <a:schemeClr val="tx1"/>
                </a:solidFill>
                <a:latin typeface="Arial" charset="0"/>
              </a:defRPr>
            </a:lvl3pPr>
            <a:lvl4pPr marL="1600200" indent="-228600" eaLnBrk="0" hangingPunct="0">
              <a:defRPr sz="3200" i="1">
                <a:solidFill>
                  <a:schemeClr val="tx1"/>
                </a:solidFill>
                <a:latin typeface="Arial" charset="0"/>
              </a:defRPr>
            </a:lvl4pPr>
            <a:lvl5pPr marL="2057400" indent="-228600" eaLnBrk="0" hangingPunct="0">
              <a:defRPr sz="3200" i="1">
                <a:solidFill>
                  <a:schemeClr val="tx1"/>
                </a:solidFill>
                <a:latin typeface="Arial" charset="0"/>
              </a:defRPr>
            </a:lvl5pPr>
            <a:lvl6pPr marL="2514600" indent="-228600" eaLnBrk="0" fontAlgn="base" hangingPunct="0">
              <a:spcBef>
                <a:spcPct val="0"/>
              </a:spcBef>
              <a:spcAft>
                <a:spcPct val="0"/>
              </a:spcAft>
              <a:defRPr sz="3200" i="1">
                <a:solidFill>
                  <a:schemeClr val="tx1"/>
                </a:solidFill>
                <a:latin typeface="Arial" charset="0"/>
              </a:defRPr>
            </a:lvl6pPr>
            <a:lvl7pPr marL="2971800" indent="-228600" eaLnBrk="0" fontAlgn="base" hangingPunct="0">
              <a:spcBef>
                <a:spcPct val="0"/>
              </a:spcBef>
              <a:spcAft>
                <a:spcPct val="0"/>
              </a:spcAft>
              <a:defRPr sz="3200" i="1">
                <a:solidFill>
                  <a:schemeClr val="tx1"/>
                </a:solidFill>
                <a:latin typeface="Arial" charset="0"/>
              </a:defRPr>
            </a:lvl7pPr>
            <a:lvl8pPr marL="3429000" indent="-228600" eaLnBrk="0" fontAlgn="base" hangingPunct="0">
              <a:spcBef>
                <a:spcPct val="0"/>
              </a:spcBef>
              <a:spcAft>
                <a:spcPct val="0"/>
              </a:spcAft>
              <a:defRPr sz="3200" i="1">
                <a:solidFill>
                  <a:schemeClr val="tx1"/>
                </a:solidFill>
                <a:latin typeface="Arial" charset="0"/>
              </a:defRPr>
            </a:lvl8pPr>
            <a:lvl9pPr marL="3886200" indent="-228600" eaLnBrk="0" fontAlgn="base" hangingPunct="0">
              <a:spcBef>
                <a:spcPct val="0"/>
              </a:spcBef>
              <a:spcAft>
                <a:spcPct val="0"/>
              </a:spcAft>
              <a:defRPr sz="3200" i="1">
                <a:solidFill>
                  <a:schemeClr val="tx1"/>
                </a:solidFill>
                <a:latin typeface="Arial" charset="0"/>
              </a:defRPr>
            </a:lvl9pPr>
          </a:lstStyle>
          <a:p>
            <a:pPr eaLnBrk="1" hangingPunct="1">
              <a:spcBef>
                <a:spcPts val="0"/>
              </a:spcBef>
            </a:pPr>
            <a:r>
              <a:rPr lang="en-GB" altLang="nb-NO" sz="2400" i="0" dirty="0"/>
              <a:t>with                   and </a:t>
            </a:r>
          </a:p>
        </p:txBody>
      </p:sp>
      <p:graphicFrame>
        <p:nvGraphicFramePr>
          <p:cNvPr id="33" name="Object 8"/>
          <p:cNvGraphicFramePr>
            <a:graphicFrameLocks noChangeAspect="1"/>
          </p:cNvGraphicFramePr>
          <p:nvPr/>
        </p:nvGraphicFramePr>
        <p:xfrm>
          <a:off x="3332163" y="3522663"/>
          <a:ext cx="1125537" cy="830262"/>
        </p:xfrm>
        <a:graphic>
          <a:graphicData uri="http://schemas.openxmlformats.org/presentationml/2006/ole">
            <mc:AlternateContent xmlns:mc="http://schemas.openxmlformats.org/markup-compatibility/2006">
              <mc:Choice xmlns:v="urn:schemas-microsoft-com:vml" Requires="v">
                <p:oleObj name="Equation" r:id="rId14" imgW="583920" imgH="431640" progId="Equation.DSMT4">
                  <p:embed/>
                </p:oleObj>
              </mc:Choice>
              <mc:Fallback>
                <p:oleObj name="Equation" r:id="rId14" imgW="583920" imgH="431640" progId="Equation.DSMT4">
                  <p:embed/>
                  <p:pic>
                    <p:nvPicPr>
                      <p:cNvPr id="33" name="Object 8"/>
                      <p:cNvPicPr>
                        <a:picLocks noChangeAspect="1" noChangeArrowheads="1"/>
                      </p:cNvPicPr>
                      <p:nvPr/>
                    </p:nvPicPr>
                    <p:blipFill>
                      <a:blip r:embed="rId15"/>
                      <a:srcRect/>
                      <a:stretch>
                        <a:fillRect/>
                      </a:stretch>
                    </p:blipFill>
                    <p:spPr bwMode="auto">
                      <a:xfrm>
                        <a:off x="3332163" y="3522663"/>
                        <a:ext cx="1125537" cy="830262"/>
                      </a:xfrm>
                      <a:prstGeom prst="rect">
                        <a:avLst/>
                      </a:prstGeom>
                      <a:noFill/>
                      <a:ln>
                        <a:noFill/>
                      </a:ln>
                      <a:effectLst/>
                    </p:spPr>
                  </p:pic>
                </p:oleObj>
              </mc:Fallback>
            </mc:AlternateContent>
          </a:graphicData>
        </a:graphic>
      </p:graphicFrame>
      <p:graphicFrame>
        <p:nvGraphicFramePr>
          <p:cNvPr id="34" name="Object 8"/>
          <p:cNvGraphicFramePr>
            <a:graphicFrameLocks noChangeAspect="1"/>
          </p:cNvGraphicFramePr>
          <p:nvPr/>
        </p:nvGraphicFramePr>
        <p:xfrm>
          <a:off x="5445125" y="3570288"/>
          <a:ext cx="1955800" cy="830262"/>
        </p:xfrm>
        <a:graphic>
          <a:graphicData uri="http://schemas.openxmlformats.org/presentationml/2006/ole">
            <mc:AlternateContent xmlns:mc="http://schemas.openxmlformats.org/markup-compatibility/2006">
              <mc:Choice xmlns:v="urn:schemas-microsoft-com:vml" Requires="v">
                <p:oleObj name="Equation" r:id="rId16" imgW="1015920" imgH="431640" progId="Equation.DSMT4">
                  <p:embed/>
                </p:oleObj>
              </mc:Choice>
              <mc:Fallback>
                <p:oleObj name="Equation" r:id="rId16" imgW="1015920" imgH="431640" progId="Equation.DSMT4">
                  <p:embed/>
                  <p:pic>
                    <p:nvPicPr>
                      <p:cNvPr id="34" name="Object 8"/>
                      <p:cNvPicPr>
                        <a:picLocks noChangeAspect="1" noChangeArrowheads="1"/>
                      </p:cNvPicPr>
                      <p:nvPr/>
                    </p:nvPicPr>
                    <p:blipFill>
                      <a:blip r:embed="rId17"/>
                      <a:srcRect/>
                      <a:stretch>
                        <a:fillRect/>
                      </a:stretch>
                    </p:blipFill>
                    <p:spPr bwMode="auto">
                      <a:xfrm>
                        <a:off x="5445125" y="3570288"/>
                        <a:ext cx="1955800" cy="830262"/>
                      </a:xfrm>
                      <a:prstGeom prst="rect">
                        <a:avLst/>
                      </a:prstGeom>
                      <a:noFill/>
                      <a:ln>
                        <a:noFill/>
                      </a:ln>
                      <a:effectLst/>
                    </p:spPr>
                  </p:pic>
                </p:oleObj>
              </mc:Fallback>
            </mc:AlternateContent>
          </a:graphicData>
        </a:graphic>
      </p:graphicFrame>
      <p:sp>
        <p:nvSpPr>
          <p:cNvPr id="35" name="Rectangle 34"/>
          <p:cNvSpPr>
            <a:spLocks noChangeArrowheads="1"/>
          </p:cNvSpPr>
          <p:nvPr/>
        </p:nvSpPr>
        <p:spPr bwMode="auto">
          <a:xfrm>
            <a:off x="652997" y="4275792"/>
            <a:ext cx="46590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i="1">
                <a:solidFill>
                  <a:schemeClr val="tx1"/>
                </a:solidFill>
                <a:latin typeface="Arial" charset="0"/>
              </a:defRPr>
            </a:lvl1pPr>
            <a:lvl2pPr marL="742950" indent="-285750" eaLnBrk="0" hangingPunct="0">
              <a:defRPr sz="3200" i="1">
                <a:solidFill>
                  <a:schemeClr val="tx1"/>
                </a:solidFill>
                <a:latin typeface="Arial" charset="0"/>
              </a:defRPr>
            </a:lvl2pPr>
            <a:lvl3pPr marL="1143000" indent="-228600" eaLnBrk="0" hangingPunct="0">
              <a:defRPr sz="3200" i="1">
                <a:solidFill>
                  <a:schemeClr val="tx1"/>
                </a:solidFill>
                <a:latin typeface="Arial" charset="0"/>
              </a:defRPr>
            </a:lvl3pPr>
            <a:lvl4pPr marL="1600200" indent="-228600" eaLnBrk="0" hangingPunct="0">
              <a:defRPr sz="3200" i="1">
                <a:solidFill>
                  <a:schemeClr val="tx1"/>
                </a:solidFill>
                <a:latin typeface="Arial" charset="0"/>
              </a:defRPr>
            </a:lvl4pPr>
            <a:lvl5pPr marL="2057400" indent="-228600" eaLnBrk="0" hangingPunct="0">
              <a:defRPr sz="3200" i="1">
                <a:solidFill>
                  <a:schemeClr val="tx1"/>
                </a:solidFill>
                <a:latin typeface="Arial" charset="0"/>
              </a:defRPr>
            </a:lvl5pPr>
            <a:lvl6pPr marL="2514600" indent="-228600" eaLnBrk="0" fontAlgn="base" hangingPunct="0">
              <a:spcBef>
                <a:spcPct val="0"/>
              </a:spcBef>
              <a:spcAft>
                <a:spcPct val="0"/>
              </a:spcAft>
              <a:defRPr sz="3200" i="1">
                <a:solidFill>
                  <a:schemeClr val="tx1"/>
                </a:solidFill>
                <a:latin typeface="Arial" charset="0"/>
              </a:defRPr>
            </a:lvl6pPr>
            <a:lvl7pPr marL="2971800" indent="-228600" eaLnBrk="0" fontAlgn="base" hangingPunct="0">
              <a:spcBef>
                <a:spcPct val="0"/>
              </a:spcBef>
              <a:spcAft>
                <a:spcPct val="0"/>
              </a:spcAft>
              <a:defRPr sz="3200" i="1">
                <a:solidFill>
                  <a:schemeClr val="tx1"/>
                </a:solidFill>
                <a:latin typeface="Arial" charset="0"/>
              </a:defRPr>
            </a:lvl7pPr>
            <a:lvl8pPr marL="3429000" indent="-228600" eaLnBrk="0" fontAlgn="base" hangingPunct="0">
              <a:spcBef>
                <a:spcPct val="0"/>
              </a:spcBef>
              <a:spcAft>
                <a:spcPct val="0"/>
              </a:spcAft>
              <a:defRPr sz="3200" i="1">
                <a:solidFill>
                  <a:schemeClr val="tx1"/>
                </a:solidFill>
                <a:latin typeface="Arial" charset="0"/>
              </a:defRPr>
            </a:lvl8pPr>
            <a:lvl9pPr marL="3886200" indent="-228600" eaLnBrk="0" fontAlgn="base" hangingPunct="0">
              <a:spcBef>
                <a:spcPct val="0"/>
              </a:spcBef>
              <a:spcAft>
                <a:spcPct val="0"/>
              </a:spcAft>
              <a:defRPr sz="3200" i="1">
                <a:solidFill>
                  <a:schemeClr val="tx1"/>
                </a:solidFill>
                <a:latin typeface="Arial" charset="0"/>
              </a:defRPr>
            </a:lvl9pPr>
          </a:lstStyle>
          <a:p>
            <a:pPr eaLnBrk="1" hangingPunct="1">
              <a:spcBef>
                <a:spcPts val="0"/>
              </a:spcBef>
            </a:pPr>
            <a:r>
              <a:rPr lang="en-GB" altLang="nb-NO" sz="2400" i="0" dirty="0"/>
              <a:t>Then                            </a:t>
            </a:r>
          </a:p>
        </p:txBody>
      </p:sp>
      <p:sp>
        <p:nvSpPr>
          <p:cNvPr id="37" name="Rectangle 36"/>
          <p:cNvSpPr>
            <a:spLocks noChangeArrowheads="1"/>
          </p:cNvSpPr>
          <p:nvPr/>
        </p:nvSpPr>
        <p:spPr bwMode="auto">
          <a:xfrm>
            <a:off x="653522" y="5424841"/>
            <a:ext cx="55404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i="1">
                <a:solidFill>
                  <a:schemeClr val="tx1"/>
                </a:solidFill>
                <a:latin typeface="Arial" charset="0"/>
              </a:defRPr>
            </a:lvl1pPr>
            <a:lvl2pPr marL="742950" indent="-285750" eaLnBrk="0" hangingPunct="0">
              <a:defRPr sz="3200" i="1">
                <a:solidFill>
                  <a:schemeClr val="tx1"/>
                </a:solidFill>
                <a:latin typeface="Arial" charset="0"/>
              </a:defRPr>
            </a:lvl2pPr>
            <a:lvl3pPr marL="1143000" indent="-228600" eaLnBrk="0" hangingPunct="0">
              <a:defRPr sz="3200" i="1">
                <a:solidFill>
                  <a:schemeClr val="tx1"/>
                </a:solidFill>
                <a:latin typeface="Arial" charset="0"/>
              </a:defRPr>
            </a:lvl3pPr>
            <a:lvl4pPr marL="1600200" indent="-228600" eaLnBrk="0" hangingPunct="0">
              <a:defRPr sz="3200" i="1">
                <a:solidFill>
                  <a:schemeClr val="tx1"/>
                </a:solidFill>
                <a:latin typeface="Arial" charset="0"/>
              </a:defRPr>
            </a:lvl4pPr>
            <a:lvl5pPr marL="2057400" indent="-228600" eaLnBrk="0" hangingPunct="0">
              <a:defRPr sz="3200" i="1">
                <a:solidFill>
                  <a:schemeClr val="tx1"/>
                </a:solidFill>
                <a:latin typeface="Arial" charset="0"/>
              </a:defRPr>
            </a:lvl5pPr>
            <a:lvl6pPr marL="2514600" indent="-228600" eaLnBrk="0" fontAlgn="base" hangingPunct="0">
              <a:spcBef>
                <a:spcPct val="0"/>
              </a:spcBef>
              <a:spcAft>
                <a:spcPct val="0"/>
              </a:spcAft>
              <a:defRPr sz="3200" i="1">
                <a:solidFill>
                  <a:schemeClr val="tx1"/>
                </a:solidFill>
                <a:latin typeface="Arial" charset="0"/>
              </a:defRPr>
            </a:lvl6pPr>
            <a:lvl7pPr marL="2971800" indent="-228600" eaLnBrk="0" fontAlgn="base" hangingPunct="0">
              <a:spcBef>
                <a:spcPct val="0"/>
              </a:spcBef>
              <a:spcAft>
                <a:spcPct val="0"/>
              </a:spcAft>
              <a:defRPr sz="3200" i="1">
                <a:solidFill>
                  <a:schemeClr val="tx1"/>
                </a:solidFill>
                <a:latin typeface="Arial" charset="0"/>
              </a:defRPr>
            </a:lvl7pPr>
            <a:lvl8pPr marL="3429000" indent="-228600" eaLnBrk="0" fontAlgn="base" hangingPunct="0">
              <a:spcBef>
                <a:spcPct val="0"/>
              </a:spcBef>
              <a:spcAft>
                <a:spcPct val="0"/>
              </a:spcAft>
              <a:defRPr sz="3200" i="1">
                <a:solidFill>
                  <a:schemeClr val="tx1"/>
                </a:solidFill>
                <a:latin typeface="Arial" charset="0"/>
              </a:defRPr>
            </a:lvl8pPr>
            <a:lvl9pPr marL="3886200" indent="-228600" eaLnBrk="0" fontAlgn="base" hangingPunct="0">
              <a:spcBef>
                <a:spcPct val="0"/>
              </a:spcBef>
              <a:spcAft>
                <a:spcPct val="0"/>
              </a:spcAft>
              <a:defRPr sz="3200" i="1">
                <a:solidFill>
                  <a:schemeClr val="tx1"/>
                </a:solidFill>
                <a:latin typeface="Arial" charset="0"/>
              </a:defRPr>
            </a:lvl9pPr>
          </a:lstStyle>
          <a:p>
            <a:pPr eaLnBrk="1" hangingPunct="1">
              <a:spcBef>
                <a:spcPts val="0"/>
              </a:spcBef>
            </a:pPr>
            <a:r>
              <a:rPr lang="en-GB" altLang="nb-NO" sz="2400" i="0" dirty="0"/>
              <a:t>In particular</a:t>
            </a:r>
          </a:p>
        </p:txBody>
      </p:sp>
      <p:graphicFrame>
        <p:nvGraphicFramePr>
          <p:cNvPr id="43" name="Object 8"/>
          <p:cNvGraphicFramePr>
            <a:graphicFrameLocks noChangeAspect="1"/>
          </p:cNvGraphicFramePr>
          <p:nvPr/>
        </p:nvGraphicFramePr>
        <p:xfrm>
          <a:off x="1357313" y="4751388"/>
          <a:ext cx="6731000" cy="558800"/>
        </p:xfrm>
        <a:graphic>
          <a:graphicData uri="http://schemas.openxmlformats.org/presentationml/2006/ole">
            <mc:AlternateContent xmlns:mc="http://schemas.openxmlformats.org/markup-compatibility/2006">
              <mc:Choice xmlns:v="urn:schemas-microsoft-com:vml" Requires="v">
                <p:oleObj name="Equation" r:id="rId18" imgW="3365280" imgH="279360" progId="Equation.DSMT4">
                  <p:embed/>
                </p:oleObj>
              </mc:Choice>
              <mc:Fallback>
                <p:oleObj name="Equation" r:id="rId18" imgW="3365280" imgH="279360" progId="Equation.DSMT4">
                  <p:embed/>
                  <p:pic>
                    <p:nvPicPr>
                      <p:cNvPr id="43" name="Object 8"/>
                      <p:cNvPicPr>
                        <a:picLocks noChangeAspect="1" noChangeArrowheads="1"/>
                      </p:cNvPicPr>
                      <p:nvPr/>
                    </p:nvPicPr>
                    <p:blipFill>
                      <a:blip r:embed="rId19"/>
                      <a:srcRect/>
                      <a:stretch>
                        <a:fillRect/>
                      </a:stretch>
                    </p:blipFill>
                    <p:spPr bwMode="auto">
                      <a:xfrm>
                        <a:off x="1357313" y="4751388"/>
                        <a:ext cx="67310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 name="Object 8"/>
          <p:cNvGraphicFramePr>
            <a:graphicFrameLocks noChangeAspect="1"/>
          </p:cNvGraphicFramePr>
          <p:nvPr/>
        </p:nvGraphicFramePr>
        <p:xfrm>
          <a:off x="1447800" y="6010275"/>
          <a:ext cx="4572000" cy="482600"/>
        </p:xfrm>
        <a:graphic>
          <a:graphicData uri="http://schemas.openxmlformats.org/presentationml/2006/ole">
            <mc:AlternateContent xmlns:mc="http://schemas.openxmlformats.org/markup-compatibility/2006">
              <mc:Choice xmlns:v="urn:schemas-microsoft-com:vml" Requires="v">
                <p:oleObj name="Equation" r:id="rId20" imgW="2286000" imgH="241200" progId="Equation.DSMT4">
                  <p:embed/>
                </p:oleObj>
              </mc:Choice>
              <mc:Fallback>
                <p:oleObj name="Equation" r:id="rId20" imgW="2286000" imgH="241200" progId="Equation.DSMT4">
                  <p:embed/>
                  <p:pic>
                    <p:nvPicPr>
                      <p:cNvPr id="44" name="Object 8"/>
                      <p:cNvPicPr>
                        <a:picLocks noChangeAspect="1" noChangeArrowheads="1"/>
                      </p:cNvPicPr>
                      <p:nvPr/>
                    </p:nvPicPr>
                    <p:blipFill>
                      <a:blip r:embed="rId21"/>
                      <a:srcRect/>
                      <a:stretch>
                        <a:fillRect/>
                      </a:stretch>
                    </p:blipFill>
                    <p:spPr bwMode="auto">
                      <a:xfrm>
                        <a:off x="1447800" y="6010275"/>
                        <a:ext cx="4572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31310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9" grpId="0"/>
      <p:bldP spid="32" grpId="0"/>
      <p:bldP spid="35"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522042" y="2738392"/>
            <a:ext cx="8616055" cy="984885"/>
          </a:xfrm>
          <a:prstGeom prst="rect">
            <a:avLst/>
          </a:prstGeom>
          <a:noFill/>
        </p:spPr>
        <p:txBody>
          <a:bodyPr wrap="square" rtlCol="0">
            <a:spAutoFit/>
          </a:bodyPr>
          <a:lstStyle/>
          <a:p>
            <a:pPr>
              <a:spcAft>
                <a:spcPts val="1200"/>
              </a:spcAft>
            </a:pPr>
            <a:r>
              <a:rPr lang="en-US" sz="2400" dirty="0">
                <a:latin typeface="Arial" pitchFamily="34" charset="0"/>
                <a:cs typeface="Arial" pitchFamily="34" charset="0"/>
              </a:rPr>
              <a:t>where                        </a:t>
            </a:r>
          </a:p>
          <a:p>
            <a:pPr>
              <a:spcAft>
                <a:spcPts val="1200"/>
              </a:spcAft>
            </a:pPr>
            <a:r>
              <a:rPr lang="en-US" sz="2400" dirty="0">
                <a:latin typeface="Arial" pitchFamily="34" charset="0"/>
                <a:cs typeface="Arial" pitchFamily="34" charset="0"/>
              </a:rPr>
              <a:t>                                 and </a:t>
            </a:r>
            <a:endParaRPr lang="en-US" sz="2400" b="1"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4</a:t>
            </a:fld>
            <a:endParaRPr lang="en-US" altLang="nb-NO"/>
          </a:p>
        </p:txBody>
      </p:sp>
      <p:sp>
        <p:nvSpPr>
          <p:cNvPr id="3" name="Rectangle 2"/>
          <p:cNvSpPr txBox="1">
            <a:spLocks noChangeArrowheads="1"/>
          </p:cNvSpPr>
          <p:nvPr/>
        </p:nvSpPr>
        <p:spPr>
          <a:xfrm>
            <a:off x="428828" y="172252"/>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2800" b="1" kern="0" dirty="0">
                <a:solidFill>
                  <a:schemeClr val="accent2"/>
                </a:solidFill>
              </a:rPr>
              <a:t>Prediction of random effects</a:t>
            </a:r>
            <a:endParaRPr lang="en-GB" altLang="nb-NO" sz="2800" kern="0" dirty="0">
              <a:solidFill>
                <a:schemeClr val="accent2"/>
              </a:solidFill>
            </a:endParaRPr>
          </a:p>
        </p:txBody>
      </p:sp>
      <p:sp>
        <p:nvSpPr>
          <p:cNvPr id="21" name="TextBox 20"/>
          <p:cNvSpPr txBox="1"/>
          <p:nvPr/>
        </p:nvSpPr>
        <p:spPr>
          <a:xfrm>
            <a:off x="420890" y="740092"/>
            <a:ext cx="8616055" cy="873316"/>
          </a:xfrm>
          <a:prstGeom prst="rect">
            <a:avLst/>
          </a:prstGeom>
          <a:noFill/>
        </p:spPr>
        <p:txBody>
          <a:bodyPr wrap="square" rtlCol="0">
            <a:spAutoFit/>
          </a:bodyPr>
          <a:lstStyle/>
          <a:p>
            <a:pPr>
              <a:lnSpc>
                <a:spcPct val="110000"/>
              </a:lnSpc>
            </a:pPr>
            <a:r>
              <a:rPr lang="en-US" sz="2400" dirty="0">
                <a:latin typeface="Arial" pitchFamily="34" charset="0"/>
                <a:cs typeface="Arial" pitchFamily="34" charset="0"/>
              </a:rPr>
              <a:t>We will first see how we may predict the values of the random effects      assuming that        and                              are known  </a:t>
            </a:r>
          </a:p>
        </p:txBody>
      </p:sp>
      <p:sp>
        <p:nvSpPr>
          <p:cNvPr id="20" name="TextBox 19"/>
          <p:cNvSpPr txBox="1"/>
          <p:nvPr/>
        </p:nvSpPr>
        <p:spPr>
          <a:xfrm>
            <a:off x="420888" y="1801471"/>
            <a:ext cx="8616055" cy="461665"/>
          </a:xfrm>
          <a:prstGeom prst="rect">
            <a:avLst/>
          </a:prstGeom>
          <a:noFill/>
        </p:spPr>
        <p:txBody>
          <a:bodyPr wrap="square" rtlCol="0">
            <a:spAutoFit/>
          </a:bodyPr>
          <a:lstStyle/>
          <a:p>
            <a:r>
              <a:rPr lang="en-US" sz="2400" dirty="0">
                <a:latin typeface="Arial" pitchFamily="34" charset="0"/>
                <a:cs typeface="Arial" pitchFamily="34" charset="0"/>
              </a:rPr>
              <a:t>We have</a:t>
            </a:r>
            <a:endParaRPr lang="en-US" sz="2400" b="1" dirty="0">
              <a:latin typeface="Times New Roman" panose="02020603050405020304" pitchFamily="18" charset="0"/>
              <a:cs typeface="Times New Roman" panose="02020603050405020304" pitchFamily="18" charset="0"/>
            </a:endParaRPr>
          </a:p>
        </p:txBody>
      </p:sp>
      <p:sp>
        <p:nvSpPr>
          <p:cNvPr id="33" name="TextBox 32"/>
          <p:cNvSpPr txBox="1"/>
          <p:nvPr/>
        </p:nvSpPr>
        <p:spPr>
          <a:xfrm>
            <a:off x="420888" y="5075955"/>
            <a:ext cx="6230283" cy="461665"/>
          </a:xfrm>
          <a:prstGeom prst="rect">
            <a:avLst/>
          </a:prstGeom>
          <a:noFill/>
        </p:spPr>
        <p:txBody>
          <a:bodyPr wrap="square" rtlCol="0">
            <a:spAutoFit/>
          </a:bodyPr>
          <a:lstStyle/>
          <a:p>
            <a:r>
              <a:rPr lang="en-US" sz="2400" dirty="0">
                <a:latin typeface="Arial" pitchFamily="34" charset="0"/>
                <a:cs typeface="Arial" pitchFamily="34" charset="0"/>
              </a:rPr>
              <a:t>It follows that  </a:t>
            </a:r>
            <a:endParaRPr lang="en-US" sz="2400" b="1" dirty="0">
              <a:latin typeface="Times New Roman" panose="02020603050405020304" pitchFamily="18" charset="0"/>
              <a:cs typeface="Times New Roman" panose="02020603050405020304" pitchFamily="18" charset="0"/>
            </a:endParaRPr>
          </a:p>
        </p:txBody>
      </p:sp>
      <p:graphicFrame>
        <p:nvGraphicFramePr>
          <p:cNvPr id="13" name="Object 12"/>
          <p:cNvGraphicFramePr>
            <a:graphicFrameLocks noChangeAspect="1"/>
          </p:cNvGraphicFramePr>
          <p:nvPr/>
        </p:nvGraphicFramePr>
        <p:xfrm>
          <a:off x="1508147" y="1276609"/>
          <a:ext cx="254000" cy="279400"/>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13" name="Object 12"/>
                      <p:cNvPicPr>
                        <a:picLocks noChangeAspect="1" noChangeArrowheads="1"/>
                      </p:cNvPicPr>
                      <p:nvPr/>
                    </p:nvPicPr>
                    <p:blipFill>
                      <a:blip r:embed="rId3"/>
                      <a:srcRect/>
                      <a:stretch>
                        <a:fillRect/>
                      </a:stretch>
                    </p:blipFill>
                    <p:spPr bwMode="auto">
                      <a:xfrm>
                        <a:off x="1508147" y="1276609"/>
                        <a:ext cx="2540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13"/>
          <p:cNvGraphicFramePr>
            <a:graphicFrameLocks noChangeAspect="1"/>
          </p:cNvGraphicFramePr>
          <p:nvPr/>
        </p:nvGraphicFramePr>
        <p:xfrm>
          <a:off x="5128915" y="1165576"/>
          <a:ext cx="2209800" cy="482600"/>
        </p:xfrm>
        <a:graphic>
          <a:graphicData uri="http://schemas.openxmlformats.org/presentationml/2006/ole">
            <mc:AlternateContent xmlns:mc="http://schemas.openxmlformats.org/markup-compatibility/2006">
              <mc:Choice xmlns:v="urn:schemas-microsoft-com:vml" Requires="v">
                <p:oleObj name="Equation" r:id="rId4" imgW="1104840" imgH="241200" progId="Equation.DSMT4">
                  <p:embed/>
                </p:oleObj>
              </mc:Choice>
              <mc:Fallback>
                <p:oleObj name="Equation" r:id="rId4" imgW="1104840" imgH="241200" progId="Equation.DSMT4">
                  <p:embed/>
                  <p:pic>
                    <p:nvPicPr>
                      <p:cNvPr id="14" name="Object 13"/>
                      <p:cNvPicPr>
                        <a:picLocks noChangeAspect="1" noChangeArrowheads="1"/>
                      </p:cNvPicPr>
                      <p:nvPr/>
                    </p:nvPicPr>
                    <p:blipFill>
                      <a:blip r:embed="rId5"/>
                      <a:srcRect/>
                      <a:stretch>
                        <a:fillRect/>
                      </a:stretch>
                    </p:blipFill>
                    <p:spPr bwMode="auto">
                      <a:xfrm>
                        <a:off x="5128915" y="1165576"/>
                        <a:ext cx="2209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27"/>
          <p:cNvGraphicFramePr>
            <a:graphicFrameLocks noChangeAspect="1"/>
          </p:cNvGraphicFramePr>
          <p:nvPr/>
        </p:nvGraphicFramePr>
        <p:xfrm>
          <a:off x="1538062" y="3268481"/>
          <a:ext cx="1651000" cy="457200"/>
        </p:xfrm>
        <a:graphic>
          <a:graphicData uri="http://schemas.openxmlformats.org/presentationml/2006/ole">
            <mc:AlternateContent xmlns:mc="http://schemas.openxmlformats.org/markup-compatibility/2006">
              <mc:Choice xmlns:v="urn:schemas-microsoft-com:vml" Requires="v">
                <p:oleObj name="Equation" r:id="rId6" imgW="825480" imgH="228600" progId="Equation.DSMT4">
                  <p:embed/>
                </p:oleObj>
              </mc:Choice>
              <mc:Fallback>
                <p:oleObj name="Equation" r:id="rId6" imgW="825480" imgH="228600" progId="Equation.DSMT4">
                  <p:embed/>
                  <p:pic>
                    <p:nvPicPr>
                      <p:cNvPr id="28" name="Object 27"/>
                      <p:cNvPicPr>
                        <a:picLocks noChangeAspect="1" noChangeArrowheads="1"/>
                      </p:cNvPicPr>
                      <p:nvPr/>
                    </p:nvPicPr>
                    <p:blipFill>
                      <a:blip r:embed="rId7"/>
                      <a:srcRect/>
                      <a:stretch>
                        <a:fillRect/>
                      </a:stretch>
                    </p:blipFill>
                    <p:spPr bwMode="auto">
                      <a:xfrm>
                        <a:off x="1538062" y="3268481"/>
                        <a:ext cx="1651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 name="Object 8"/>
          <p:cNvGraphicFramePr>
            <a:graphicFrameLocks noChangeAspect="1"/>
          </p:cNvGraphicFramePr>
          <p:nvPr/>
        </p:nvGraphicFramePr>
        <p:xfrm>
          <a:off x="4251228" y="3268481"/>
          <a:ext cx="1600200" cy="457200"/>
        </p:xfrm>
        <a:graphic>
          <a:graphicData uri="http://schemas.openxmlformats.org/presentationml/2006/ole">
            <mc:AlternateContent xmlns:mc="http://schemas.openxmlformats.org/markup-compatibility/2006">
              <mc:Choice xmlns:v="urn:schemas-microsoft-com:vml" Requires="v">
                <p:oleObj name="Equation" r:id="rId8" imgW="799920" imgH="228600" progId="Equation.DSMT4">
                  <p:embed/>
                </p:oleObj>
              </mc:Choice>
              <mc:Fallback>
                <p:oleObj name="Equation" r:id="rId8" imgW="799920" imgH="228600" progId="Equation.DSMT4">
                  <p:embed/>
                  <p:pic>
                    <p:nvPicPr>
                      <p:cNvPr id="30" name="Object 8"/>
                      <p:cNvPicPr>
                        <a:picLocks noChangeAspect="1" noChangeArrowheads="1"/>
                      </p:cNvPicPr>
                      <p:nvPr/>
                    </p:nvPicPr>
                    <p:blipFill>
                      <a:blip r:embed="rId9"/>
                      <a:srcRect/>
                      <a:stretch>
                        <a:fillRect/>
                      </a:stretch>
                    </p:blipFill>
                    <p:spPr bwMode="auto">
                      <a:xfrm>
                        <a:off x="4251228" y="3268481"/>
                        <a:ext cx="1600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 name="TextBox 30"/>
          <p:cNvSpPr txBox="1"/>
          <p:nvPr/>
        </p:nvSpPr>
        <p:spPr>
          <a:xfrm>
            <a:off x="428828" y="3934548"/>
            <a:ext cx="2330238" cy="461665"/>
          </a:xfrm>
          <a:prstGeom prst="rect">
            <a:avLst/>
          </a:prstGeom>
          <a:noFill/>
        </p:spPr>
        <p:txBody>
          <a:bodyPr wrap="square" rtlCol="0">
            <a:spAutoFit/>
          </a:bodyPr>
          <a:lstStyle/>
          <a:p>
            <a:r>
              <a:rPr lang="en-US" sz="2400" dirty="0">
                <a:latin typeface="Arial" pitchFamily="34" charset="0"/>
                <a:cs typeface="Arial" pitchFamily="34" charset="0"/>
              </a:rPr>
              <a:t>Note that</a:t>
            </a:r>
            <a:endParaRPr lang="en-US" sz="2400" b="1" dirty="0">
              <a:latin typeface="Times New Roman" panose="02020603050405020304" pitchFamily="18" charset="0"/>
              <a:cs typeface="Times New Roman" panose="02020603050405020304" pitchFamily="18" charset="0"/>
            </a:endParaRPr>
          </a:p>
        </p:txBody>
      </p:sp>
      <p:graphicFrame>
        <p:nvGraphicFramePr>
          <p:cNvPr id="34" name="Object 33"/>
          <p:cNvGraphicFramePr>
            <a:graphicFrameLocks noChangeAspect="1"/>
          </p:cNvGraphicFramePr>
          <p:nvPr/>
        </p:nvGraphicFramePr>
        <p:xfrm>
          <a:off x="1480470" y="4451478"/>
          <a:ext cx="1244600" cy="406400"/>
        </p:xfrm>
        <a:graphic>
          <a:graphicData uri="http://schemas.openxmlformats.org/presentationml/2006/ole">
            <mc:AlternateContent xmlns:mc="http://schemas.openxmlformats.org/markup-compatibility/2006">
              <mc:Choice xmlns:v="urn:schemas-microsoft-com:vml" Requires="v">
                <p:oleObj name="Equation" r:id="rId10" imgW="622080" imgH="203040" progId="Equation.DSMT4">
                  <p:embed/>
                </p:oleObj>
              </mc:Choice>
              <mc:Fallback>
                <p:oleObj name="Equation" r:id="rId10" imgW="622080" imgH="203040" progId="Equation.DSMT4">
                  <p:embed/>
                  <p:pic>
                    <p:nvPicPr>
                      <p:cNvPr id="34" name="Object 33"/>
                      <p:cNvPicPr>
                        <a:picLocks noChangeAspect="1" noChangeArrowheads="1"/>
                      </p:cNvPicPr>
                      <p:nvPr/>
                    </p:nvPicPr>
                    <p:blipFill>
                      <a:blip r:embed="rId11"/>
                      <a:srcRect/>
                      <a:stretch>
                        <a:fillRect/>
                      </a:stretch>
                    </p:blipFill>
                    <p:spPr bwMode="auto">
                      <a:xfrm>
                        <a:off x="1480470" y="4451478"/>
                        <a:ext cx="12446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 name="Object 34"/>
          <p:cNvGraphicFramePr>
            <a:graphicFrameLocks noChangeAspect="1"/>
          </p:cNvGraphicFramePr>
          <p:nvPr/>
        </p:nvGraphicFramePr>
        <p:xfrm>
          <a:off x="1654166" y="2403164"/>
          <a:ext cx="2209800" cy="406400"/>
        </p:xfrm>
        <a:graphic>
          <a:graphicData uri="http://schemas.openxmlformats.org/presentationml/2006/ole">
            <mc:AlternateContent xmlns:mc="http://schemas.openxmlformats.org/markup-compatibility/2006">
              <mc:Choice xmlns:v="urn:schemas-microsoft-com:vml" Requires="v">
                <p:oleObj name="Equation" r:id="rId12" imgW="1104840" imgH="203040" progId="Equation.DSMT4">
                  <p:embed/>
                </p:oleObj>
              </mc:Choice>
              <mc:Fallback>
                <p:oleObj name="Equation" r:id="rId12" imgW="1104840" imgH="203040" progId="Equation.DSMT4">
                  <p:embed/>
                  <p:pic>
                    <p:nvPicPr>
                      <p:cNvPr id="35" name="Object 34"/>
                      <p:cNvPicPr>
                        <a:picLocks noChangeAspect="1" noChangeArrowheads="1"/>
                      </p:cNvPicPr>
                      <p:nvPr/>
                    </p:nvPicPr>
                    <p:blipFill>
                      <a:blip r:embed="rId13"/>
                      <a:srcRect/>
                      <a:stretch>
                        <a:fillRect/>
                      </a:stretch>
                    </p:blipFill>
                    <p:spPr bwMode="auto">
                      <a:xfrm>
                        <a:off x="1654166" y="2403164"/>
                        <a:ext cx="2209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 name="Object 35"/>
          <p:cNvGraphicFramePr>
            <a:graphicFrameLocks noChangeAspect="1"/>
          </p:cNvGraphicFramePr>
          <p:nvPr/>
        </p:nvGraphicFramePr>
        <p:xfrm>
          <a:off x="873125" y="5537200"/>
          <a:ext cx="4978400" cy="1016000"/>
        </p:xfrm>
        <a:graphic>
          <a:graphicData uri="http://schemas.openxmlformats.org/presentationml/2006/ole">
            <mc:AlternateContent xmlns:mc="http://schemas.openxmlformats.org/markup-compatibility/2006">
              <mc:Choice xmlns:v="urn:schemas-microsoft-com:vml" Requires="v">
                <p:oleObj name="Equation" r:id="rId14" imgW="2489040" imgH="507960" progId="Equation.DSMT4">
                  <p:embed/>
                </p:oleObj>
              </mc:Choice>
              <mc:Fallback>
                <p:oleObj name="Equation" r:id="rId14" imgW="2489040" imgH="507960" progId="Equation.DSMT4">
                  <p:embed/>
                  <p:pic>
                    <p:nvPicPr>
                      <p:cNvPr id="36" name="Object 35"/>
                      <p:cNvPicPr>
                        <a:picLocks noChangeAspect="1" noChangeArrowheads="1"/>
                      </p:cNvPicPr>
                      <p:nvPr/>
                    </p:nvPicPr>
                    <p:blipFill>
                      <a:blip r:embed="rId15"/>
                      <a:srcRect/>
                      <a:stretch>
                        <a:fillRect/>
                      </a:stretch>
                    </p:blipFill>
                    <p:spPr bwMode="auto">
                      <a:xfrm>
                        <a:off x="873125" y="5537200"/>
                        <a:ext cx="49784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37"/>
          <p:cNvGraphicFramePr>
            <a:graphicFrameLocks noChangeAspect="1"/>
          </p:cNvGraphicFramePr>
          <p:nvPr/>
        </p:nvGraphicFramePr>
        <p:xfrm>
          <a:off x="3997228" y="1203676"/>
          <a:ext cx="254000" cy="406400"/>
        </p:xfrm>
        <a:graphic>
          <a:graphicData uri="http://schemas.openxmlformats.org/presentationml/2006/ole">
            <mc:AlternateContent xmlns:mc="http://schemas.openxmlformats.org/markup-compatibility/2006">
              <mc:Choice xmlns:v="urn:schemas-microsoft-com:vml" Requires="v">
                <p:oleObj name="Equation" r:id="rId16" imgW="126720" imgH="203040" progId="Equation.DSMT4">
                  <p:embed/>
                </p:oleObj>
              </mc:Choice>
              <mc:Fallback>
                <p:oleObj name="Equation" r:id="rId16" imgW="126720" imgH="203040" progId="Equation.DSMT4">
                  <p:embed/>
                  <p:pic>
                    <p:nvPicPr>
                      <p:cNvPr id="38" name="Object 37"/>
                      <p:cNvPicPr>
                        <a:picLocks noChangeAspect="1" noChangeArrowheads="1"/>
                      </p:cNvPicPr>
                      <p:nvPr/>
                    </p:nvPicPr>
                    <p:blipFill>
                      <a:blip r:embed="rId17"/>
                      <a:srcRect/>
                      <a:stretch>
                        <a:fillRect/>
                      </a:stretch>
                    </p:blipFill>
                    <p:spPr bwMode="auto">
                      <a:xfrm>
                        <a:off x="3997228" y="1203676"/>
                        <a:ext cx="254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 name="Object 40"/>
          <p:cNvGraphicFramePr>
            <a:graphicFrameLocks noChangeAspect="1"/>
          </p:cNvGraphicFramePr>
          <p:nvPr/>
        </p:nvGraphicFramePr>
        <p:xfrm>
          <a:off x="2696469" y="4438723"/>
          <a:ext cx="2133600" cy="406400"/>
        </p:xfrm>
        <a:graphic>
          <a:graphicData uri="http://schemas.openxmlformats.org/presentationml/2006/ole">
            <mc:AlternateContent xmlns:mc="http://schemas.openxmlformats.org/markup-compatibility/2006">
              <mc:Choice xmlns:v="urn:schemas-microsoft-com:vml" Requires="v">
                <p:oleObj name="Equation" r:id="rId18" imgW="1066680" imgH="203040" progId="Equation.DSMT4">
                  <p:embed/>
                </p:oleObj>
              </mc:Choice>
              <mc:Fallback>
                <p:oleObj name="Equation" r:id="rId18" imgW="1066680" imgH="203040" progId="Equation.DSMT4">
                  <p:embed/>
                  <p:pic>
                    <p:nvPicPr>
                      <p:cNvPr id="41" name="Object 40"/>
                      <p:cNvPicPr>
                        <a:picLocks noChangeAspect="1" noChangeArrowheads="1"/>
                      </p:cNvPicPr>
                      <p:nvPr/>
                    </p:nvPicPr>
                    <p:blipFill>
                      <a:blip r:embed="rId19"/>
                      <a:srcRect/>
                      <a:stretch>
                        <a:fillRect/>
                      </a:stretch>
                    </p:blipFill>
                    <p:spPr bwMode="auto">
                      <a:xfrm>
                        <a:off x="2696469" y="4438723"/>
                        <a:ext cx="21336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2" name="Object 41"/>
          <p:cNvGraphicFramePr>
            <a:graphicFrameLocks noChangeAspect="1"/>
          </p:cNvGraphicFramePr>
          <p:nvPr/>
        </p:nvGraphicFramePr>
        <p:xfrm>
          <a:off x="4836815" y="4454217"/>
          <a:ext cx="1397000" cy="406400"/>
        </p:xfrm>
        <a:graphic>
          <a:graphicData uri="http://schemas.openxmlformats.org/presentationml/2006/ole">
            <mc:AlternateContent xmlns:mc="http://schemas.openxmlformats.org/markup-compatibility/2006">
              <mc:Choice xmlns:v="urn:schemas-microsoft-com:vml" Requires="v">
                <p:oleObj name="Equation" r:id="rId20" imgW="698400" imgH="203040" progId="Equation.DSMT4">
                  <p:embed/>
                </p:oleObj>
              </mc:Choice>
              <mc:Fallback>
                <p:oleObj name="Equation" r:id="rId20" imgW="698400" imgH="203040" progId="Equation.DSMT4">
                  <p:embed/>
                  <p:pic>
                    <p:nvPicPr>
                      <p:cNvPr id="42" name="Object 41"/>
                      <p:cNvPicPr>
                        <a:picLocks noChangeAspect="1" noChangeArrowheads="1"/>
                      </p:cNvPicPr>
                      <p:nvPr/>
                    </p:nvPicPr>
                    <p:blipFill>
                      <a:blip r:embed="rId21"/>
                      <a:srcRect/>
                      <a:stretch>
                        <a:fillRect/>
                      </a:stretch>
                    </p:blipFill>
                    <p:spPr bwMode="auto">
                      <a:xfrm>
                        <a:off x="4836815" y="4454217"/>
                        <a:ext cx="1397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42"/>
          <p:cNvGraphicFramePr>
            <a:graphicFrameLocks noChangeAspect="1"/>
          </p:cNvGraphicFramePr>
          <p:nvPr/>
        </p:nvGraphicFramePr>
        <p:xfrm>
          <a:off x="6284104" y="4460995"/>
          <a:ext cx="889000" cy="457200"/>
        </p:xfrm>
        <a:graphic>
          <a:graphicData uri="http://schemas.openxmlformats.org/presentationml/2006/ole">
            <mc:AlternateContent xmlns:mc="http://schemas.openxmlformats.org/markup-compatibility/2006">
              <mc:Choice xmlns:v="urn:schemas-microsoft-com:vml" Requires="v">
                <p:oleObj name="Equation" r:id="rId22" imgW="444240" imgH="228600" progId="Equation.DSMT4">
                  <p:embed/>
                </p:oleObj>
              </mc:Choice>
              <mc:Fallback>
                <p:oleObj name="Equation" r:id="rId22" imgW="444240" imgH="228600" progId="Equation.DSMT4">
                  <p:embed/>
                  <p:pic>
                    <p:nvPicPr>
                      <p:cNvPr id="43" name="Object 42"/>
                      <p:cNvPicPr>
                        <a:picLocks noChangeAspect="1" noChangeArrowheads="1"/>
                      </p:cNvPicPr>
                      <p:nvPr/>
                    </p:nvPicPr>
                    <p:blipFill>
                      <a:blip r:embed="rId23"/>
                      <a:srcRect/>
                      <a:stretch>
                        <a:fillRect/>
                      </a:stretch>
                    </p:blipFill>
                    <p:spPr bwMode="auto">
                      <a:xfrm>
                        <a:off x="6284104" y="4460995"/>
                        <a:ext cx="889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28906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p:bldP spid="20" grpId="0"/>
      <p:bldP spid="33"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5</a:t>
            </a:fld>
            <a:endParaRPr lang="en-US" altLang="nb-NO"/>
          </a:p>
        </p:txBody>
      </p:sp>
      <p:sp>
        <p:nvSpPr>
          <p:cNvPr id="21" name="TextBox 20"/>
          <p:cNvSpPr txBox="1"/>
          <p:nvPr/>
        </p:nvSpPr>
        <p:spPr>
          <a:xfrm>
            <a:off x="663333" y="400950"/>
            <a:ext cx="8061568" cy="904863"/>
          </a:xfrm>
          <a:prstGeom prst="rect">
            <a:avLst/>
          </a:prstGeom>
          <a:noFill/>
        </p:spPr>
        <p:txBody>
          <a:bodyPr wrap="square" rtlCol="0">
            <a:spAutoFit/>
          </a:bodyPr>
          <a:lstStyle/>
          <a:p>
            <a:pPr>
              <a:lnSpc>
                <a:spcPct val="110000"/>
              </a:lnSpc>
            </a:pPr>
            <a:r>
              <a:rPr lang="en-US" sz="2400" dirty="0">
                <a:latin typeface="Arial" pitchFamily="34" charset="0"/>
                <a:cs typeface="Arial" pitchFamily="34" charset="0"/>
              </a:rPr>
              <a:t>By the result on conditional expectation for multivariate normal distributions, we have </a:t>
            </a:r>
          </a:p>
        </p:txBody>
      </p:sp>
      <p:graphicFrame>
        <p:nvGraphicFramePr>
          <p:cNvPr id="36" name="Object 35"/>
          <p:cNvGraphicFramePr>
            <a:graphicFrameLocks noChangeAspect="1"/>
          </p:cNvGraphicFramePr>
          <p:nvPr/>
        </p:nvGraphicFramePr>
        <p:xfrm>
          <a:off x="1366838" y="1539875"/>
          <a:ext cx="5511800" cy="482600"/>
        </p:xfrm>
        <a:graphic>
          <a:graphicData uri="http://schemas.openxmlformats.org/presentationml/2006/ole">
            <mc:AlternateContent xmlns:mc="http://schemas.openxmlformats.org/markup-compatibility/2006">
              <mc:Choice xmlns:v="urn:schemas-microsoft-com:vml" Requires="v">
                <p:oleObj name="Equation" r:id="rId2" imgW="2755800" imgH="241200" progId="Equation.DSMT4">
                  <p:embed/>
                </p:oleObj>
              </mc:Choice>
              <mc:Fallback>
                <p:oleObj name="Equation" r:id="rId2" imgW="2755800" imgH="241200" progId="Equation.DSMT4">
                  <p:embed/>
                  <p:pic>
                    <p:nvPicPr>
                      <p:cNvPr id="36" name="Object 35"/>
                      <p:cNvPicPr>
                        <a:picLocks noChangeAspect="1" noChangeArrowheads="1"/>
                      </p:cNvPicPr>
                      <p:nvPr/>
                    </p:nvPicPr>
                    <p:blipFill>
                      <a:blip r:embed="rId3"/>
                      <a:srcRect/>
                      <a:stretch>
                        <a:fillRect/>
                      </a:stretch>
                    </p:blipFill>
                    <p:spPr bwMode="auto">
                      <a:xfrm>
                        <a:off x="1366838" y="1539875"/>
                        <a:ext cx="5511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 name="TextBox 18"/>
          <p:cNvSpPr txBox="1"/>
          <p:nvPr/>
        </p:nvSpPr>
        <p:spPr>
          <a:xfrm>
            <a:off x="714132" y="2396237"/>
            <a:ext cx="8616055" cy="904863"/>
          </a:xfrm>
          <a:prstGeom prst="rect">
            <a:avLst/>
          </a:prstGeom>
          <a:noFill/>
        </p:spPr>
        <p:txBody>
          <a:bodyPr wrap="square" rtlCol="0">
            <a:spAutoFit/>
          </a:bodyPr>
          <a:lstStyle/>
          <a:p>
            <a:pPr>
              <a:lnSpc>
                <a:spcPct val="110000"/>
              </a:lnSpc>
            </a:pPr>
            <a:r>
              <a:rPr lang="en-US" sz="2400" dirty="0">
                <a:latin typeface="Arial" pitchFamily="34" charset="0"/>
                <a:cs typeface="Arial" pitchFamily="34" charset="0"/>
              </a:rPr>
              <a:t>We may now insert estimates for the unknown parameters and obtain the predictions </a:t>
            </a:r>
          </a:p>
        </p:txBody>
      </p:sp>
      <p:graphicFrame>
        <p:nvGraphicFramePr>
          <p:cNvPr id="37" name="Object 36"/>
          <p:cNvGraphicFramePr>
            <a:graphicFrameLocks noChangeAspect="1"/>
          </p:cNvGraphicFramePr>
          <p:nvPr/>
        </p:nvGraphicFramePr>
        <p:xfrm>
          <a:off x="1481138" y="3513138"/>
          <a:ext cx="4216400" cy="508000"/>
        </p:xfrm>
        <a:graphic>
          <a:graphicData uri="http://schemas.openxmlformats.org/presentationml/2006/ole">
            <mc:AlternateContent xmlns:mc="http://schemas.openxmlformats.org/markup-compatibility/2006">
              <mc:Choice xmlns:v="urn:schemas-microsoft-com:vml" Requires="v">
                <p:oleObj name="Equation" r:id="rId4" imgW="2108160" imgH="253800" progId="Equation.DSMT4">
                  <p:embed/>
                </p:oleObj>
              </mc:Choice>
              <mc:Fallback>
                <p:oleObj name="Equation" r:id="rId4" imgW="2108160" imgH="253800" progId="Equation.DSMT4">
                  <p:embed/>
                  <p:pic>
                    <p:nvPicPr>
                      <p:cNvPr id="37" name="Object 36"/>
                      <p:cNvPicPr>
                        <a:picLocks noChangeAspect="1" noChangeArrowheads="1"/>
                      </p:cNvPicPr>
                      <p:nvPr/>
                    </p:nvPicPr>
                    <p:blipFill>
                      <a:blip r:embed="rId5"/>
                      <a:srcRect/>
                      <a:stretch>
                        <a:fillRect/>
                      </a:stretch>
                    </p:blipFill>
                    <p:spPr bwMode="auto">
                      <a:xfrm>
                        <a:off x="1481138" y="3513138"/>
                        <a:ext cx="42164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Box 6"/>
          <p:cNvSpPr txBox="1"/>
          <p:nvPr/>
        </p:nvSpPr>
        <p:spPr>
          <a:xfrm>
            <a:off x="681182" y="4661643"/>
            <a:ext cx="6800274" cy="873316"/>
          </a:xfrm>
          <a:prstGeom prst="rect">
            <a:avLst/>
          </a:prstGeom>
          <a:noFill/>
        </p:spPr>
        <p:txBody>
          <a:bodyPr wrap="square" rtlCol="0">
            <a:spAutoFit/>
          </a:bodyPr>
          <a:lstStyle/>
          <a:p>
            <a:pPr>
              <a:lnSpc>
                <a:spcPct val="110000"/>
              </a:lnSpc>
            </a:pPr>
            <a:r>
              <a:rPr lang="en-US" sz="2400" dirty="0">
                <a:latin typeface="Arial" pitchFamily="34" charset="0"/>
                <a:cs typeface="Arial" pitchFamily="34" charset="0"/>
              </a:rPr>
              <a:t>The course web-page gives examples of R code (fecal fat and </a:t>
            </a:r>
            <a:r>
              <a:rPr lang="en-US" sz="2400" dirty="0" err="1">
                <a:latin typeface="Arial" pitchFamily="34" charset="0"/>
                <a:cs typeface="Arial" pitchFamily="34" charset="0"/>
              </a:rPr>
              <a:t>fev</a:t>
            </a:r>
            <a:r>
              <a:rPr lang="en-US" sz="2400" dirty="0">
                <a:latin typeface="Arial" pitchFamily="34" charset="0"/>
                <a:cs typeface="Arial" pitchFamily="34" charset="0"/>
              </a:rPr>
              <a:t> data)</a:t>
            </a:r>
          </a:p>
        </p:txBody>
      </p:sp>
    </p:spTree>
    <p:extLst>
      <p:ext uri="{BB962C8B-B14F-4D97-AF65-F5344CB8AC3E}">
        <p14:creationId xmlns:p14="http://schemas.microsoft.com/office/powerpoint/2010/main" val="417835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6</a:t>
            </a:fld>
            <a:endParaRPr lang="en-US" altLang="nb-NO"/>
          </a:p>
        </p:txBody>
      </p:sp>
      <p:sp>
        <p:nvSpPr>
          <p:cNvPr id="3" name="Rectangle 2"/>
          <p:cNvSpPr txBox="1">
            <a:spLocks noChangeArrowheads="1"/>
          </p:cNvSpPr>
          <p:nvPr/>
        </p:nvSpPr>
        <p:spPr>
          <a:xfrm>
            <a:off x="369785" y="40232"/>
            <a:ext cx="81863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General correlated responses: Marginal models and GLMMs</a:t>
            </a:r>
            <a:endParaRPr lang="en-GB" altLang="nb-NO" sz="3200" kern="0" dirty="0">
              <a:solidFill>
                <a:schemeClr val="accent2"/>
              </a:solidFill>
            </a:endParaRPr>
          </a:p>
        </p:txBody>
      </p:sp>
      <p:sp>
        <p:nvSpPr>
          <p:cNvPr id="4" name="TextBox 3"/>
          <p:cNvSpPr txBox="1"/>
          <p:nvPr/>
        </p:nvSpPr>
        <p:spPr>
          <a:xfrm>
            <a:off x="408198" y="1155357"/>
            <a:ext cx="8147972" cy="1200329"/>
          </a:xfrm>
          <a:prstGeom prst="rect">
            <a:avLst/>
          </a:prstGeom>
          <a:noFill/>
        </p:spPr>
        <p:txBody>
          <a:bodyPr wrap="square" rtlCol="0">
            <a:spAutoFit/>
          </a:bodyPr>
          <a:lstStyle/>
          <a:p>
            <a:r>
              <a:rPr lang="en-US" sz="2400" dirty="0">
                <a:latin typeface="Arial" pitchFamily="34" charset="0"/>
                <a:cs typeface="Arial" pitchFamily="34" charset="0"/>
              </a:rPr>
              <a:t>We assume that                                                    are independent vectors that corresponds to observations            from each of </a:t>
            </a:r>
            <a:r>
              <a:rPr lang="en-US" sz="2400" i="1" dirty="0">
                <a:latin typeface="Times New Roman" panose="02020603050405020304" pitchFamily="18" charset="0"/>
                <a:cs typeface="Times New Roman" panose="02020603050405020304" pitchFamily="18" charset="0"/>
              </a:rPr>
              <a:t>n</a:t>
            </a:r>
            <a:r>
              <a:rPr lang="en-US" sz="2400" i="1" dirty="0">
                <a:latin typeface="Arial" pitchFamily="34" charset="0"/>
                <a:cs typeface="Arial" pitchFamily="34" charset="0"/>
              </a:rPr>
              <a:t> </a:t>
            </a:r>
            <a:r>
              <a:rPr lang="en-US" sz="2400" dirty="0">
                <a:latin typeface="Arial" pitchFamily="34" charset="0"/>
                <a:cs typeface="Arial" pitchFamily="34" charset="0"/>
              </a:rPr>
              <a:t>clusters</a:t>
            </a:r>
          </a:p>
        </p:txBody>
      </p:sp>
      <p:sp>
        <p:nvSpPr>
          <p:cNvPr id="6" name="TextBox 5"/>
          <p:cNvSpPr txBox="1"/>
          <p:nvPr/>
        </p:nvSpPr>
        <p:spPr>
          <a:xfrm>
            <a:off x="408198" y="2393643"/>
            <a:ext cx="8616055" cy="830997"/>
          </a:xfrm>
          <a:prstGeom prst="rect">
            <a:avLst/>
          </a:prstGeom>
          <a:noFill/>
        </p:spPr>
        <p:txBody>
          <a:bodyPr wrap="square" rtlCol="0">
            <a:spAutoFit/>
          </a:bodyPr>
          <a:lstStyle/>
          <a:p>
            <a:r>
              <a:rPr lang="en-US" sz="2400" dirty="0">
                <a:latin typeface="Arial" pitchFamily="34" charset="0"/>
                <a:cs typeface="Arial" pitchFamily="34" charset="0"/>
              </a:rPr>
              <a:t>A </a:t>
            </a:r>
            <a:r>
              <a:rPr lang="en-US" sz="2400" dirty="0">
                <a:solidFill>
                  <a:srgbClr val="FF0000"/>
                </a:solidFill>
                <a:latin typeface="Arial" pitchFamily="34" charset="0"/>
                <a:cs typeface="Arial" pitchFamily="34" charset="0"/>
              </a:rPr>
              <a:t>marginal model </a:t>
            </a:r>
            <a:r>
              <a:rPr lang="en-US" sz="2400" dirty="0">
                <a:latin typeface="Arial" pitchFamily="34" charset="0"/>
                <a:cs typeface="Arial" pitchFamily="34" charset="0"/>
              </a:rPr>
              <a:t>with link function </a:t>
            </a:r>
            <a:r>
              <a:rPr lang="en-US" sz="2400" i="1" dirty="0">
                <a:latin typeface="Times New Roman" panose="02020603050405020304" pitchFamily="18" charset="0"/>
                <a:cs typeface="Times New Roman" panose="02020603050405020304" pitchFamily="18" charset="0"/>
              </a:rPr>
              <a:t>g</a:t>
            </a:r>
            <a:r>
              <a:rPr lang="en-US" sz="2400" i="1" dirty="0">
                <a:latin typeface="Arial" pitchFamily="34" charset="0"/>
                <a:cs typeface="Arial" pitchFamily="34" charset="0"/>
              </a:rPr>
              <a:t>  </a:t>
            </a:r>
            <a:r>
              <a:rPr lang="en-US" sz="2400" dirty="0">
                <a:latin typeface="Arial" pitchFamily="34" charset="0"/>
                <a:cs typeface="Arial" pitchFamily="34" charset="0"/>
              </a:rPr>
              <a:t>has the form</a:t>
            </a:r>
          </a:p>
          <a:p>
            <a:r>
              <a:rPr lang="en-US" sz="2400" dirty="0">
                <a:latin typeface="Arial" pitchFamily="34" charset="0"/>
                <a:cs typeface="Arial" pitchFamily="34" charset="0"/>
              </a:rPr>
              <a:t> </a:t>
            </a:r>
          </a:p>
        </p:txBody>
      </p:sp>
      <p:sp>
        <p:nvSpPr>
          <p:cNvPr id="18" name="TextBox 17"/>
          <p:cNvSpPr txBox="1"/>
          <p:nvPr/>
        </p:nvSpPr>
        <p:spPr>
          <a:xfrm>
            <a:off x="410648" y="3473412"/>
            <a:ext cx="8616055" cy="461665"/>
          </a:xfrm>
          <a:prstGeom prst="rect">
            <a:avLst/>
          </a:prstGeom>
          <a:noFill/>
        </p:spPr>
        <p:txBody>
          <a:bodyPr wrap="square" rtlCol="0">
            <a:spAutoFit/>
          </a:bodyPr>
          <a:lstStyle/>
          <a:p>
            <a:r>
              <a:rPr lang="en-US" sz="2400" dirty="0">
                <a:latin typeface="Arial" pitchFamily="34" charset="0"/>
                <a:cs typeface="Arial" pitchFamily="34" charset="0"/>
              </a:rPr>
              <a:t>for</a:t>
            </a:r>
            <a:endParaRPr lang="en-US" sz="2400" dirty="0">
              <a:solidFill>
                <a:srgbClr val="FF0000"/>
              </a:solidFill>
              <a:latin typeface="Arial" pitchFamily="34" charset="0"/>
              <a:cs typeface="Arial" pitchFamily="34" charset="0"/>
            </a:endParaRPr>
          </a:p>
        </p:txBody>
      </p:sp>
      <p:graphicFrame>
        <p:nvGraphicFramePr>
          <p:cNvPr id="19" name="Object 8"/>
          <p:cNvGraphicFramePr>
            <a:graphicFrameLocks noChangeAspect="1"/>
          </p:cNvGraphicFramePr>
          <p:nvPr>
            <p:extLst>
              <p:ext uri="{D42A27DB-BD31-4B8C-83A1-F6EECF244321}">
                <p14:modId xmlns:p14="http://schemas.microsoft.com/office/powerpoint/2010/main" val="322130263"/>
              </p:ext>
            </p:extLst>
          </p:nvPr>
        </p:nvGraphicFramePr>
        <p:xfrm>
          <a:off x="2438400" y="2954343"/>
          <a:ext cx="2946400" cy="482600"/>
        </p:xfrm>
        <a:graphic>
          <a:graphicData uri="http://schemas.openxmlformats.org/presentationml/2006/ole">
            <mc:AlternateContent xmlns:mc="http://schemas.openxmlformats.org/markup-compatibility/2006">
              <mc:Choice xmlns:v="urn:schemas-microsoft-com:vml" Requires="v">
                <p:oleObj name="Equation" r:id="rId2" imgW="1473120" imgH="241200" progId="Equation.DSMT4">
                  <p:embed/>
                </p:oleObj>
              </mc:Choice>
              <mc:Fallback>
                <p:oleObj name="Equation" r:id="rId2" imgW="1473120" imgH="241200" progId="Equation.DSMT4">
                  <p:embed/>
                  <p:pic>
                    <p:nvPicPr>
                      <p:cNvPr id="0" name=""/>
                      <p:cNvPicPr>
                        <a:picLocks noChangeAspect="1" noChangeArrowheads="1"/>
                      </p:cNvPicPr>
                      <p:nvPr/>
                    </p:nvPicPr>
                    <p:blipFill>
                      <a:blip r:embed="rId3"/>
                      <a:srcRect/>
                      <a:stretch>
                        <a:fillRect/>
                      </a:stretch>
                    </p:blipFill>
                    <p:spPr bwMode="auto">
                      <a:xfrm>
                        <a:off x="2438400" y="2954343"/>
                        <a:ext cx="2946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 name="Object 8"/>
          <p:cNvGraphicFramePr>
            <a:graphicFrameLocks noChangeAspect="1"/>
          </p:cNvGraphicFramePr>
          <p:nvPr>
            <p:extLst>
              <p:ext uri="{D42A27DB-BD31-4B8C-83A1-F6EECF244321}">
                <p14:modId xmlns:p14="http://schemas.microsoft.com/office/powerpoint/2010/main" val="2455357861"/>
              </p:ext>
            </p:extLst>
          </p:nvPr>
        </p:nvGraphicFramePr>
        <p:xfrm>
          <a:off x="2916238" y="1146157"/>
          <a:ext cx="3860801" cy="482600"/>
        </p:xfrm>
        <a:graphic>
          <a:graphicData uri="http://schemas.openxmlformats.org/presentationml/2006/ole">
            <mc:AlternateContent xmlns:mc="http://schemas.openxmlformats.org/markup-compatibility/2006">
              <mc:Choice xmlns:v="urn:schemas-microsoft-com:vml" Requires="v">
                <p:oleObj name="Equation" r:id="rId4" imgW="1930320" imgH="241200" progId="Equation.DSMT4">
                  <p:embed/>
                </p:oleObj>
              </mc:Choice>
              <mc:Fallback>
                <p:oleObj name="Equation" r:id="rId4" imgW="1930320" imgH="241200" progId="Equation.DSMT4">
                  <p:embed/>
                  <p:pic>
                    <p:nvPicPr>
                      <p:cNvPr id="0" name=""/>
                      <p:cNvPicPr>
                        <a:picLocks noChangeAspect="1" noChangeArrowheads="1"/>
                      </p:cNvPicPr>
                      <p:nvPr/>
                    </p:nvPicPr>
                    <p:blipFill>
                      <a:blip r:embed="rId5"/>
                      <a:srcRect/>
                      <a:stretch>
                        <a:fillRect/>
                      </a:stretch>
                    </p:blipFill>
                    <p:spPr bwMode="auto">
                      <a:xfrm>
                        <a:off x="2916238" y="1146157"/>
                        <a:ext cx="3860801"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 name="Object 8"/>
          <p:cNvGraphicFramePr>
            <a:graphicFrameLocks noChangeAspect="1"/>
          </p:cNvGraphicFramePr>
          <p:nvPr>
            <p:extLst>
              <p:ext uri="{D42A27DB-BD31-4B8C-83A1-F6EECF244321}">
                <p14:modId xmlns:p14="http://schemas.microsoft.com/office/powerpoint/2010/main" val="2220117058"/>
              </p:ext>
            </p:extLst>
          </p:nvPr>
        </p:nvGraphicFramePr>
        <p:xfrm>
          <a:off x="1054145" y="3533836"/>
          <a:ext cx="2692400" cy="406400"/>
        </p:xfrm>
        <a:graphic>
          <a:graphicData uri="http://schemas.openxmlformats.org/presentationml/2006/ole">
            <mc:AlternateContent xmlns:mc="http://schemas.openxmlformats.org/markup-compatibility/2006">
              <mc:Choice xmlns:v="urn:schemas-microsoft-com:vml" Requires="v">
                <p:oleObj name="Equation" r:id="rId6" imgW="1346040" imgH="203040" progId="Equation.DSMT4">
                  <p:embed/>
                </p:oleObj>
              </mc:Choice>
              <mc:Fallback>
                <p:oleObj name="Equation" r:id="rId6" imgW="1346040" imgH="203040" progId="Equation.DSMT4">
                  <p:embed/>
                  <p:pic>
                    <p:nvPicPr>
                      <p:cNvPr id="0" name=""/>
                      <p:cNvPicPr>
                        <a:picLocks noChangeAspect="1" noChangeArrowheads="1"/>
                      </p:cNvPicPr>
                      <p:nvPr/>
                    </p:nvPicPr>
                    <p:blipFill>
                      <a:blip r:embed="rId7"/>
                      <a:srcRect/>
                      <a:stretch>
                        <a:fillRect/>
                      </a:stretch>
                    </p:blipFill>
                    <p:spPr bwMode="auto">
                      <a:xfrm>
                        <a:off x="1054145" y="3533836"/>
                        <a:ext cx="26924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 name="TextBox 32"/>
          <p:cNvSpPr txBox="1"/>
          <p:nvPr/>
        </p:nvSpPr>
        <p:spPr>
          <a:xfrm>
            <a:off x="514895" y="4012229"/>
            <a:ext cx="8616055" cy="830997"/>
          </a:xfrm>
          <a:prstGeom prst="rect">
            <a:avLst/>
          </a:prstGeom>
          <a:noFill/>
        </p:spPr>
        <p:txBody>
          <a:bodyPr wrap="square" rtlCol="0">
            <a:spAutoFit/>
          </a:bodyPr>
          <a:lstStyle/>
          <a:p>
            <a:r>
              <a:rPr lang="en-US" sz="2400" dirty="0">
                <a:latin typeface="Arial" pitchFamily="34" charset="0"/>
                <a:cs typeface="Arial" pitchFamily="34" charset="0"/>
              </a:rPr>
              <a:t>A </a:t>
            </a:r>
            <a:r>
              <a:rPr lang="en-US" sz="2400" dirty="0">
                <a:solidFill>
                  <a:srgbClr val="FF0000"/>
                </a:solidFill>
                <a:latin typeface="Arial" pitchFamily="34" charset="0"/>
                <a:cs typeface="Arial" pitchFamily="34" charset="0"/>
              </a:rPr>
              <a:t>generalized linear mixed model (GLMM) </a:t>
            </a:r>
            <a:r>
              <a:rPr lang="en-US" sz="2400" dirty="0">
                <a:latin typeface="Arial" pitchFamily="34" charset="0"/>
                <a:cs typeface="Arial" pitchFamily="34" charset="0"/>
              </a:rPr>
              <a:t>has the form</a:t>
            </a:r>
          </a:p>
          <a:p>
            <a:r>
              <a:rPr lang="en-US" sz="2400" dirty="0">
                <a:latin typeface="Arial" pitchFamily="34" charset="0"/>
                <a:cs typeface="Arial" pitchFamily="34" charset="0"/>
              </a:rPr>
              <a:t> </a:t>
            </a:r>
          </a:p>
        </p:txBody>
      </p:sp>
      <p:sp>
        <p:nvSpPr>
          <p:cNvPr id="34" name="TextBox 33"/>
          <p:cNvSpPr txBox="1"/>
          <p:nvPr/>
        </p:nvSpPr>
        <p:spPr>
          <a:xfrm>
            <a:off x="525780" y="5252557"/>
            <a:ext cx="8616055" cy="830997"/>
          </a:xfrm>
          <a:prstGeom prst="rect">
            <a:avLst/>
          </a:prstGeom>
          <a:noFill/>
        </p:spPr>
        <p:txBody>
          <a:bodyPr wrap="square" rtlCol="0">
            <a:spAutoFit/>
          </a:bodyPr>
          <a:lstStyle/>
          <a:p>
            <a:r>
              <a:rPr lang="en-US" sz="2400" dirty="0">
                <a:latin typeface="Arial" pitchFamily="34" charset="0"/>
                <a:cs typeface="Arial" pitchFamily="34" charset="0"/>
              </a:rPr>
              <a:t>where the parameters       are the fixed effects and</a:t>
            </a:r>
          </a:p>
          <a:p>
            <a:r>
              <a:rPr lang="en-US" sz="2400" dirty="0">
                <a:latin typeface="Arial" pitchFamily="34" charset="0"/>
                <a:cs typeface="Arial" pitchFamily="34" charset="0"/>
              </a:rPr>
              <a:t>                       give the random effects                     </a:t>
            </a:r>
            <a:endParaRPr lang="en-US" sz="2400" dirty="0">
              <a:solidFill>
                <a:srgbClr val="FF0000"/>
              </a:solidFill>
              <a:latin typeface="Arial" pitchFamily="34" charset="0"/>
              <a:cs typeface="Arial" pitchFamily="34" charset="0"/>
            </a:endParaRPr>
          </a:p>
        </p:txBody>
      </p:sp>
      <p:graphicFrame>
        <p:nvGraphicFramePr>
          <p:cNvPr id="35" name="Object 8"/>
          <p:cNvGraphicFramePr>
            <a:graphicFrameLocks noChangeAspect="1"/>
          </p:cNvGraphicFramePr>
          <p:nvPr>
            <p:extLst>
              <p:ext uri="{D42A27DB-BD31-4B8C-83A1-F6EECF244321}">
                <p14:modId xmlns:p14="http://schemas.microsoft.com/office/powerpoint/2010/main" val="1807318072"/>
              </p:ext>
            </p:extLst>
          </p:nvPr>
        </p:nvGraphicFramePr>
        <p:xfrm>
          <a:off x="2468563" y="4573588"/>
          <a:ext cx="3098800" cy="482600"/>
        </p:xfrm>
        <a:graphic>
          <a:graphicData uri="http://schemas.openxmlformats.org/presentationml/2006/ole">
            <mc:AlternateContent xmlns:mc="http://schemas.openxmlformats.org/markup-compatibility/2006">
              <mc:Choice xmlns:v="urn:schemas-microsoft-com:vml" Requires="v">
                <p:oleObj name="Equation" r:id="rId8" imgW="1549080" imgH="241200" progId="Equation.DSMT4">
                  <p:embed/>
                </p:oleObj>
              </mc:Choice>
              <mc:Fallback>
                <p:oleObj name="Equation" r:id="rId8" imgW="1549080" imgH="241200" progId="Equation.DSMT4">
                  <p:embed/>
                  <p:pic>
                    <p:nvPicPr>
                      <p:cNvPr id="0" name=""/>
                      <p:cNvPicPr>
                        <a:picLocks noChangeAspect="1" noChangeArrowheads="1"/>
                      </p:cNvPicPr>
                      <p:nvPr/>
                    </p:nvPicPr>
                    <p:blipFill>
                      <a:blip r:embed="rId9"/>
                      <a:srcRect/>
                      <a:stretch>
                        <a:fillRect/>
                      </a:stretch>
                    </p:blipFill>
                    <p:spPr bwMode="auto">
                      <a:xfrm>
                        <a:off x="2468563" y="4573588"/>
                        <a:ext cx="3098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8"/>
          <p:cNvGraphicFramePr>
            <a:graphicFrameLocks noChangeAspect="1"/>
          </p:cNvGraphicFramePr>
          <p:nvPr>
            <p:extLst>
              <p:ext uri="{D42A27DB-BD31-4B8C-83A1-F6EECF244321}">
                <p14:modId xmlns:p14="http://schemas.microsoft.com/office/powerpoint/2010/main" val="3274822278"/>
              </p:ext>
            </p:extLst>
          </p:nvPr>
        </p:nvGraphicFramePr>
        <p:xfrm>
          <a:off x="684031" y="5665996"/>
          <a:ext cx="1727200" cy="457200"/>
        </p:xfrm>
        <a:graphic>
          <a:graphicData uri="http://schemas.openxmlformats.org/presentationml/2006/ole">
            <mc:AlternateContent xmlns:mc="http://schemas.openxmlformats.org/markup-compatibility/2006">
              <mc:Choice xmlns:v="urn:schemas-microsoft-com:vml" Requires="v">
                <p:oleObj name="Equation" r:id="rId10" imgW="863280" imgH="228600" progId="Equation.DSMT4">
                  <p:embed/>
                </p:oleObj>
              </mc:Choice>
              <mc:Fallback>
                <p:oleObj name="Equation" r:id="rId10" imgW="863280" imgH="228600" progId="Equation.DSMT4">
                  <p:embed/>
                  <p:pic>
                    <p:nvPicPr>
                      <p:cNvPr id="0" name=""/>
                      <p:cNvPicPr>
                        <a:picLocks noChangeAspect="1" noChangeArrowheads="1"/>
                      </p:cNvPicPr>
                      <p:nvPr/>
                    </p:nvPicPr>
                    <p:blipFill>
                      <a:blip r:embed="rId11"/>
                      <a:srcRect/>
                      <a:stretch>
                        <a:fillRect/>
                      </a:stretch>
                    </p:blipFill>
                    <p:spPr bwMode="auto">
                      <a:xfrm>
                        <a:off x="684031" y="5665996"/>
                        <a:ext cx="172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8"/>
          <p:cNvGraphicFramePr>
            <a:graphicFrameLocks noChangeAspect="1"/>
          </p:cNvGraphicFramePr>
          <p:nvPr>
            <p:extLst>
              <p:ext uri="{D42A27DB-BD31-4B8C-83A1-F6EECF244321}">
                <p14:modId xmlns:p14="http://schemas.microsoft.com/office/powerpoint/2010/main" val="1675651865"/>
              </p:ext>
            </p:extLst>
          </p:nvPr>
        </p:nvGraphicFramePr>
        <p:xfrm>
          <a:off x="3795531" y="5322083"/>
          <a:ext cx="254000" cy="406400"/>
        </p:xfrm>
        <a:graphic>
          <a:graphicData uri="http://schemas.openxmlformats.org/presentationml/2006/ole">
            <mc:AlternateContent xmlns:mc="http://schemas.openxmlformats.org/markup-compatibility/2006">
              <mc:Choice xmlns:v="urn:schemas-microsoft-com:vml" Requires="v">
                <p:oleObj name="Equation" r:id="rId12" imgW="126720" imgH="203040" progId="Equation.DSMT4">
                  <p:embed/>
                </p:oleObj>
              </mc:Choice>
              <mc:Fallback>
                <p:oleObj name="Equation" r:id="rId12" imgW="126720" imgH="203040" progId="Equation.DSMT4">
                  <p:embed/>
                  <p:pic>
                    <p:nvPicPr>
                      <p:cNvPr id="0" name=""/>
                      <p:cNvPicPr>
                        <a:picLocks noChangeAspect="1" noChangeArrowheads="1"/>
                      </p:cNvPicPr>
                      <p:nvPr/>
                    </p:nvPicPr>
                    <p:blipFill>
                      <a:blip r:embed="rId13"/>
                      <a:srcRect/>
                      <a:stretch>
                        <a:fillRect/>
                      </a:stretch>
                    </p:blipFill>
                    <p:spPr bwMode="auto">
                      <a:xfrm>
                        <a:off x="3795531" y="5322083"/>
                        <a:ext cx="254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66083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5284" y="99005"/>
            <a:ext cx="8147972" cy="461665"/>
          </a:xfrm>
          <a:prstGeom prst="rect">
            <a:avLst/>
          </a:prstGeom>
          <a:noFill/>
        </p:spPr>
        <p:txBody>
          <a:bodyPr wrap="square" rtlCol="0">
            <a:spAutoFit/>
          </a:bodyPr>
          <a:lstStyle/>
          <a:p>
            <a:r>
              <a:rPr lang="en-US" sz="2400" dirty="0">
                <a:latin typeface="Arial" pitchFamily="34" charset="0"/>
                <a:cs typeface="Arial" pitchFamily="34" charset="0"/>
              </a:rPr>
              <a:t>For a GLMM we have</a:t>
            </a:r>
          </a:p>
        </p:txBody>
      </p:sp>
      <p:graphicFrame>
        <p:nvGraphicFramePr>
          <p:cNvPr id="4" name="Object 8"/>
          <p:cNvGraphicFramePr>
            <a:graphicFrameLocks noChangeAspect="1"/>
          </p:cNvGraphicFramePr>
          <p:nvPr>
            <p:extLst>
              <p:ext uri="{D42A27DB-BD31-4B8C-83A1-F6EECF244321}">
                <p14:modId xmlns:p14="http://schemas.microsoft.com/office/powerpoint/2010/main" val="2779265488"/>
              </p:ext>
            </p:extLst>
          </p:nvPr>
        </p:nvGraphicFramePr>
        <p:xfrm>
          <a:off x="1597025" y="590550"/>
          <a:ext cx="3378200" cy="508000"/>
        </p:xfrm>
        <a:graphic>
          <a:graphicData uri="http://schemas.openxmlformats.org/presentationml/2006/ole">
            <mc:AlternateContent xmlns:mc="http://schemas.openxmlformats.org/markup-compatibility/2006">
              <mc:Choice xmlns:v="urn:schemas-microsoft-com:vml" Requires="v">
                <p:oleObj name="Equation" r:id="rId2" imgW="1688760" imgH="253800" progId="Equation.DSMT4">
                  <p:embed/>
                </p:oleObj>
              </mc:Choice>
              <mc:Fallback>
                <p:oleObj name="Equation" r:id="rId2" imgW="1688760" imgH="253800" progId="Equation.DSMT4">
                  <p:embed/>
                  <p:pic>
                    <p:nvPicPr>
                      <p:cNvPr id="0" name=""/>
                      <p:cNvPicPr>
                        <a:picLocks noChangeAspect="1" noChangeArrowheads="1"/>
                      </p:cNvPicPr>
                      <p:nvPr/>
                    </p:nvPicPr>
                    <p:blipFill>
                      <a:blip r:embed="rId3"/>
                      <a:srcRect/>
                      <a:stretch>
                        <a:fillRect/>
                      </a:stretch>
                    </p:blipFill>
                    <p:spPr bwMode="auto">
                      <a:xfrm>
                        <a:off x="1597025" y="590550"/>
                        <a:ext cx="33782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538828" y="1190505"/>
            <a:ext cx="8147972" cy="461665"/>
          </a:xfrm>
          <a:prstGeom prst="rect">
            <a:avLst/>
          </a:prstGeom>
          <a:noFill/>
        </p:spPr>
        <p:txBody>
          <a:bodyPr wrap="square" rtlCol="0">
            <a:spAutoFit/>
          </a:bodyPr>
          <a:lstStyle/>
          <a:p>
            <a:r>
              <a:rPr lang="en-US" sz="2400" dirty="0">
                <a:latin typeface="Arial" pitchFamily="34" charset="0"/>
                <a:cs typeface="Arial" pitchFamily="34" charset="0"/>
              </a:rPr>
              <a:t>This gives marginally</a:t>
            </a:r>
          </a:p>
        </p:txBody>
      </p:sp>
      <p:graphicFrame>
        <p:nvGraphicFramePr>
          <p:cNvPr id="6" name="Object 8"/>
          <p:cNvGraphicFramePr>
            <a:graphicFrameLocks noChangeAspect="1"/>
          </p:cNvGraphicFramePr>
          <p:nvPr>
            <p:extLst>
              <p:ext uri="{D42A27DB-BD31-4B8C-83A1-F6EECF244321}">
                <p14:modId xmlns:p14="http://schemas.microsoft.com/office/powerpoint/2010/main" val="4286573592"/>
              </p:ext>
            </p:extLst>
          </p:nvPr>
        </p:nvGraphicFramePr>
        <p:xfrm>
          <a:off x="1069975" y="1676400"/>
          <a:ext cx="1422400" cy="482600"/>
        </p:xfrm>
        <a:graphic>
          <a:graphicData uri="http://schemas.openxmlformats.org/presentationml/2006/ole">
            <mc:AlternateContent xmlns:mc="http://schemas.openxmlformats.org/markup-compatibility/2006">
              <mc:Choice xmlns:v="urn:schemas-microsoft-com:vml" Requires="v">
                <p:oleObj name="Equation" r:id="rId4" imgW="711000" imgH="241200" progId="Equation.DSMT4">
                  <p:embed/>
                </p:oleObj>
              </mc:Choice>
              <mc:Fallback>
                <p:oleObj name="Equation" r:id="rId4" imgW="711000" imgH="241200" progId="Equation.DSMT4">
                  <p:embed/>
                  <p:pic>
                    <p:nvPicPr>
                      <p:cNvPr id="0" name=""/>
                      <p:cNvPicPr>
                        <a:picLocks noChangeAspect="1" noChangeArrowheads="1"/>
                      </p:cNvPicPr>
                      <p:nvPr/>
                    </p:nvPicPr>
                    <p:blipFill>
                      <a:blip r:embed="rId5"/>
                      <a:srcRect/>
                      <a:stretch>
                        <a:fillRect/>
                      </a:stretch>
                    </p:blipFill>
                    <p:spPr bwMode="auto">
                      <a:xfrm>
                        <a:off x="1069975" y="1676400"/>
                        <a:ext cx="1422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Box 6"/>
          <p:cNvSpPr txBox="1"/>
          <p:nvPr/>
        </p:nvSpPr>
        <p:spPr>
          <a:xfrm>
            <a:off x="625912" y="2302185"/>
            <a:ext cx="8147972" cy="461665"/>
          </a:xfrm>
          <a:prstGeom prst="rect">
            <a:avLst/>
          </a:prstGeom>
          <a:noFill/>
        </p:spPr>
        <p:txBody>
          <a:bodyPr wrap="square" rtlCol="0">
            <a:spAutoFit/>
          </a:bodyPr>
          <a:lstStyle/>
          <a:p>
            <a:r>
              <a:rPr lang="en-US" sz="2400" dirty="0">
                <a:latin typeface="Arial" pitchFamily="34" charset="0"/>
                <a:cs typeface="Arial" pitchFamily="34" charset="0"/>
              </a:rPr>
              <a:t>where                   is the                density function </a:t>
            </a:r>
          </a:p>
        </p:txBody>
      </p:sp>
      <p:graphicFrame>
        <p:nvGraphicFramePr>
          <p:cNvPr id="8" name="Object 8"/>
          <p:cNvGraphicFramePr>
            <a:graphicFrameLocks noChangeAspect="1"/>
          </p:cNvGraphicFramePr>
          <p:nvPr>
            <p:extLst>
              <p:ext uri="{D42A27DB-BD31-4B8C-83A1-F6EECF244321}">
                <p14:modId xmlns:p14="http://schemas.microsoft.com/office/powerpoint/2010/main" val="3620618178"/>
              </p:ext>
            </p:extLst>
          </p:nvPr>
        </p:nvGraphicFramePr>
        <p:xfrm>
          <a:off x="1780720" y="2339308"/>
          <a:ext cx="1244600" cy="457200"/>
        </p:xfrm>
        <a:graphic>
          <a:graphicData uri="http://schemas.openxmlformats.org/presentationml/2006/ole">
            <mc:AlternateContent xmlns:mc="http://schemas.openxmlformats.org/markup-compatibility/2006">
              <mc:Choice xmlns:v="urn:schemas-microsoft-com:vml" Requires="v">
                <p:oleObj name="Equation" r:id="rId6" imgW="622080" imgH="228600" progId="Equation.DSMT4">
                  <p:embed/>
                </p:oleObj>
              </mc:Choice>
              <mc:Fallback>
                <p:oleObj name="Equation" r:id="rId6" imgW="622080" imgH="228600" progId="Equation.DSMT4">
                  <p:embed/>
                  <p:pic>
                    <p:nvPicPr>
                      <p:cNvPr id="0" name=""/>
                      <p:cNvPicPr>
                        <a:picLocks noChangeAspect="1" noChangeArrowheads="1"/>
                      </p:cNvPicPr>
                      <p:nvPr/>
                    </p:nvPicPr>
                    <p:blipFill>
                      <a:blip r:embed="rId7"/>
                      <a:srcRect/>
                      <a:stretch>
                        <a:fillRect/>
                      </a:stretch>
                    </p:blipFill>
                    <p:spPr bwMode="auto">
                      <a:xfrm>
                        <a:off x="1780720" y="2339308"/>
                        <a:ext cx="1244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552056697"/>
              </p:ext>
            </p:extLst>
          </p:nvPr>
        </p:nvGraphicFramePr>
        <p:xfrm>
          <a:off x="3985070" y="2339308"/>
          <a:ext cx="1168400" cy="457200"/>
        </p:xfrm>
        <a:graphic>
          <a:graphicData uri="http://schemas.openxmlformats.org/presentationml/2006/ole">
            <mc:AlternateContent xmlns:mc="http://schemas.openxmlformats.org/markup-compatibility/2006">
              <mc:Choice xmlns:v="urn:schemas-microsoft-com:vml" Requires="v">
                <p:oleObj name="Equation" r:id="rId8" imgW="583920" imgH="228600" progId="Equation.DSMT4">
                  <p:embed/>
                </p:oleObj>
              </mc:Choice>
              <mc:Fallback>
                <p:oleObj name="Equation" r:id="rId8" imgW="583920" imgH="228600" progId="Equation.DSMT4">
                  <p:embed/>
                  <p:pic>
                    <p:nvPicPr>
                      <p:cNvPr id="0" name=""/>
                      <p:cNvPicPr>
                        <a:picLocks noChangeAspect="1" noChangeArrowheads="1"/>
                      </p:cNvPicPr>
                      <p:nvPr/>
                    </p:nvPicPr>
                    <p:blipFill>
                      <a:blip r:embed="rId9"/>
                      <a:srcRect/>
                      <a:stretch>
                        <a:fillRect/>
                      </a:stretch>
                    </p:blipFill>
                    <p:spPr bwMode="auto">
                      <a:xfrm>
                        <a:off x="3985070" y="2339308"/>
                        <a:ext cx="1168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Box 9"/>
          <p:cNvSpPr txBox="1"/>
          <p:nvPr/>
        </p:nvSpPr>
        <p:spPr>
          <a:xfrm>
            <a:off x="625912" y="2932265"/>
            <a:ext cx="8147972" cy="461665"/>
          </a:xfrm>
          <a:prstGeom prst="rect">
            <a:avLst/>
          </a:prstGeom>
          <a:noFill/>
        </p:spPr>
        <p:txBody>
          <a:bodyPr wrap="square" rtlCol="0">
            <a:spAutoFit/>
          </a:bodyPr>
          <a:lstStyle/>
          <a:p>
            <a:r>
              <a:rPr lang="en-US" sz="2400" dirty="0">
                <a:latin typeface="Arial" pitchFamily="34" charset="0"/>
                <a:cs typeface="Arial" pitchFamily="34" charset="0"/>
              </a:rPr>
              <a:t>For the identity link we have</a:t>
            </a:r>
          </a:p>
        </p:txBody>
      </p:sp>
      <p:graphicFrame>
        <p:nvGraphicFramePr>
          <p:cNvPr id="11" name="Object 8"/>
          <p:cNvGraphicFramePr>
            <a:graphicFrameLocks noChangeAspect="1"/>
          </p:cNvGraphicFramePr>
          <p:nvPr>
            <p:extLst>
              <p:ext uri="{D42A27DB-BD31-4B8C-83A1-F6EECF244321}">
                <p14:modId xmlns:p14="http://schemas.microsoft.com/office/powerpoint/2010/main" val="458365633"/>
              </p:ext>
            </p:extLst>
          </p:nvPr>
        </p:nvGraphicFramePr>
        <p:xfrm>
          <a:off x="1647825" y="3502025"/>
          <a:ext cx="3886200" cy="558800"/>
        </p:xfrm>
        <a:graphic>
          <a:graphicData uri="http://schemas.openxmlformats.org/presentationml/2006/ole">
            <mc:AlternateContent xmlns:mc="http://schemas.openxmlformats.org/markup-compatibility/2006">
              <mc:Choice xmlns:v="urn:schemas-microsoft-com:vml" Requires="v">
                <p:oleObj name="Equation" r:id="rId10" imgW="1942920" imgH="279360" progId="Equation.DSMT4">
                  <p:embed/>
                </p:oleObj>
              </mc:Choice>
              <mc:Fallback>
                <p:oleObj name="Equation" r:id="rId10" imgW="1942920" imgH="279360" progId="Equation.DSMT4">
                  <p:embed/>
                  <p:pic>
                    <p:nvPicPr>
                      <p:cNvPr id="0" name=""/>
                      <p:cNvPicPr>
                        <a:picLocks noChangeAspect="1" noChangeArrowheads="1"/>
                      </p:cNvPicPr>
                      <p:nvPr/>
                    </p:nvPicPr>
                    <p:blipFill>
                      <a:blip r:embed="rId11"/>
                      <a:srcRect/>
                      <a:stretch>
                        <a:fillRect/>
                      </a:stretch>
                    </p:blipFill>
                    <p:spPr bwMode="auto">
                      <a:xfrm>
                        <a:off x="1647825" y="3502025"/>
                        <a:ext cx="3886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8"/>
          <p:cNvGraphicFramePr>
            <a:graphicFrameLocks noChangeAspect="1"/>
          </p:cNvGraphicFramePr>
          <p:nvPr>
            <p:extLst>
              <p:ext uri="{D42A27DB-BD31-4B8C-83A1-F6EECF244321}">
                <p14:modId xmlns:p14="http://schemas.microsoft.com/office/powerpoint/2010/main" val="3813611599"/>
              </p:ext>
            </p:extLst>
          </p:nvPr>
        </p:nvGraphicFramePr>
        <p:xfrm>
          <a:off x="2085975" y="4246563"/>
          <a:ext cx="5054600" cy="558800"/>
        </p:xfrm>
        <a:graphic>
          <a:graphicData uri="http://schemas.openxmlformats.org/presentationml/2006/ole">
            <mc:AlternateContent xmlns:mc="http://schemas.openxmlformats.org/markup-compatibility/2006">
              <mc:Choice xmlns:v="urn:schemas-microsoft-com:vml" Requires="v">
                <p:oleObj name="Equation" r:id="rId12" imgW="2527200" imgH="279360" progId="Equation.DSMT4">
                  <p:embed/>
                </p:oleObj>
              </mc:Choice>
              <mc:Fallback>
                <p:oleObj name="Equation" r:id="rId12" imgW="2527200" imgH="279360" progId="Equation.DSMT4">
                  <p:embed/>
                  <p:pic>
                    <p:nvPicPr>
                      <p:cNvPr id="0" name=""/>
                      <p:cNvPicPr>
                        <a:picLocks noChangeAspect="1" noChangeArrowheads="1"/>
                      </p:cNvPicPr>
                      <p:nvPr/>
                    </p:nvPicPr>
                    <p:blipFill>
                      <a:blip r:embed="rId13"/>
                      <a:srcRect/>
                      <a:stretch>
                        <a:fillRect/>
                      </a:stretch>
                    </p:blipFill>
                    <p:spPr bwMode="auto">
                      <a:xfrm>
                        <a:off x="2085975" y="4246563"/>
                        <a:ext cx="50546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8"/>
          <p:cNvGraphicFramePr>
            <a:graphicFrameLocks noChangeAspect="1"/>
          </p:cNvGraphicFramePr>
          <p:nvPr>
            <p:extLst>
              <p:ext uri="{D42A27DB-BD31-4B8C-83A1-F6EECF244321}">
                <p14:modId xmlns:p14="http://schemas.microsoft.com/office/powerpoint/2010/main" val="4060086364"/>
              </p:ext>
            </p:extLst>
          </p:nvPr>
        </p:nvGraphicFramePr>
        <p:xfrm>
          <a:off x="1920414" y="4913817"/>
          <a:ext cx="812800" cy="482600"/>
        </p:xfrm>
        <a:graphic>
          <a:graphicData uri="http://schemas.openxmlformats.org/presentationml/2006/ole">
            <mc:AlternateContent xmlns:mc="http://schemas.openxmlformats.org/markup-compatibility/2006">
              <mc:Choice xmlns:v="urn:schemas-microsoft-com:vml" Requires="v">
                <p:oleObj name="Equation" r:id="rId14" imgW="406080" imgH="241200" progId="Equation.DSMT4">
                  <p:embed/>
                </p:oleObj>
              </mc:Choice>
              <mc:Fallback>
                <p:oleObj name="Equation" r:id="rId14" imgW="406080" imgH="241200" progId="Equation.DSMT4">
                  <p:embed/>
                  <p:pic>
                    <p:nvPicPr>
                      <p:cNvPr id="0" name=""/>
                      <p:cNvPicPr>
                        <a:picLocks noChangeAspect="1" noChangeArrowheads="1"/>
                      </p:cNvPicPr>
                      <p:nvPr/>
                    </p:nvPicPr>
                    <p:blipFill>
                      <a:blip r:embed="rId15"/>
                      <a:srcRect/>
                      <a:stretch>
                        <a:fillRect/>
                      </a:stretch>
                    </p:blipFill>
                    <p:spPr bwMode="auto">
                      <a:xfrm>
                        <a:off x="1920414" y="4913817"/>
                        <a:ext cx="812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Box 13"/>
          <p:cNvSpPr txBox="1"/>
          <p:nvPr/>
        </p:nvSpPr>
        <p:spPr>
          <a:xfrm>
            <a:off x="625912" y="5468759"/>
            <a:ext cx="8041381" cy="1200329"/>
          </a:xfrm>
          <a:prstGeom prst="rect">
            <a:avLst/>
          </a:prstGeom>
          <a:noFill/>
        </p:spPr>
        <p:txBody>
          <a:bodyPr wrap="square" rtlCol="0">
            <a:spAutoFit/>
          </a:bodyPr>
          <a:lstStyle/>
          <a:p>
            <a:r>
              <a:rPr lang="en-US" sz="2400" dirty="0">
                <a:latin typeface="Arial" pitchFamily="34" charset="0"/>
                <a:cs typeface="Arial" pitchFamily="34" charset="0"/>
              </a:rPr>
              <a:t>Thus we have an identity link (with the same effects)              also for the marginal model, but a similar result does not necessarily hold for other link functions</a:t>
            </a:r>
          </a:p>
        </p:txBody>
      </p:sp>
      <p:graphicFrame>
        <p:nvGraphicFramePr>
          <p:cNvPr id="15" name="Object 8"/>
          <p:cNvGraphicFramePr>
            <a:graphicFrameLocks noChangeAspect="1"/>
          </p:cNvGraphicFramePr>
          <p:nvPr>
            <p:extLst>
              <p:ext uri="{D42A27DB-BD31-4B8C-83A1-F6EECF244321}">
                <p14:modId xmlns:p14="http://schemas.microsoft.com/office/powerpoint/2010/main" val="413879710"/>
              </p:ext>
            </p:extLst>
          </p:nvPr>
        </p:nvGraphicFramePr>
        <p:xfrm>
          <a:off x="2530475" y="1689100"/>
          <a:ext cx="1854200" cy="482600"/>
        </p:xfrm>
        <a:graphic>
          <a:graphicData uri="http://schemas.openxmlformats.org/presentationml/2006/ole">
            <mc:AlternateContent xmlns:mc="http://schemas.openxmlformats.org/markup-compatibility/2006">
              <mc:Choice xmlns:v="urn:schemas-microsoft-com:vml" Requires="v">
                <p:oleObj name="Equation" r:id="rId16" imgW="927000" imgH="241200" progId="Equation.DSMT4">
                  <p:embed/>
                </p:oleObj>
              </mc:Choice>
              <mc:Fallback>
                <p:oleObj name="Equation" r:id="rId16" imgW="927000" imgH="241200" progId="Equation.DSMT4">
                  <p:embed/>
                  <p:pic>
                    <p:nvPicPr>
                      <p:cNvPr id="0" name=""/>
                      <p:cNvPicPr>
                        <a:picLocks noChangeAspect="1" noChangeArrowheads="1"/>
                      </p:cNvPicPr>
                      <p:nvPr/>
                    </p:nvPicPr>
                    <p:blipFill>
                      <a:blip r:embed="rId17"/>
                      <a:srcRect/>
                      <a:stretch>
                        <a:fillRect/>
                      </a:stretch>
                    </p:blipFill>
                    <p:spPr bwMode="auto">
                      <a:xfrm>
                        <a:off x="2530475" y="1689100"/>
                        <a:ext cx="18542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8"/>
          <p:cNvGraphicFramePr>
            <a:graphicFrameLocks noChangeAspect="1"/>
          </p:cNvGraphicFramePr>
          <p:nvPr>
            <p:extLst>
              <p:ext uri="{D42A27DB-BD31-4B8C-83A1-F6EECF244321}">
                <p14:modId xmlns:p14="http://schemas.microsoft.com/office/powerpoint/2010/main" val="3110950055"/>
              </p:ext>
            </p:extLst>
          </p:nvPr>
        </p:nvGraphicFramePr>
        <p:xfrm>
          <a:off x="4537075" y="1636713"/>
          <a:ext cx="3886200" cy="558800"/>
        </p:xfrm>
        <a:graphic>
          <a:graphicData uri="http://schemas.openxmlformats.org/presentationml/2006/ole">
            <mc:AlternateContent xmlns:mc="http://schemas.openxmlformats.org/markup-compatibility/2006">
              <mc:Choice xmlns:v="urn:schemas-microsoft-com:vml" Requires="v">
                <p:oleObj name="Equation" r:id="rId18" imgW="1942920" imgH="279360" progId="Equation.DSMT4">
                  <p:embed/>
                </p:oleObj>
              </mc:Choice>
              <mc:Fallback>
                <p:oleObj name="Equation" r:id="rId18" imgW="1942920" imgH="279360" progId="Equation.DSMT4">
                  <p:embed/>
                  <p:pic>
                    <p:nvPicPr>
                      <p:cNvPr id="0" name=""/>
                      <p:cNvPicPr>
                        <a:picLocks noChangeAspect="1" noChangeArrowheads="1"/>
                      </p:cNvPicPr>
                      <p:nvPr/>
                    </p:nvPicPr>
                    <p:blipFill>
                      <a:blip r:embed="rId19"/>
                      <a:srcRect/>
                      <a:stretch>
                        <a:fillRect/>
                      </a:stretch>
                    </p:blipFill>
                    <p:spPr bwMode="auto">
                      <a:xfrm>
                        <a:off x="4537075" y="1636713"/>
                        <a:ext cx="3886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497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8</a:t>
            </a:fld>
            <a:endParaRPr lang="en-US" altLang="nb-NO"/>
          </a:p>
        </p:txBody>
      </p:sp>
      <p:sp>
        <p:nvSpPr>
          <p:cNvPr id="3" name="Rectangle 2"/>
          <p:cNvSpPr txBox="1">
            <a:spLocks noChangeArrowheads="1"/>
          </p:cNvSpPr>
          <p:nvPr/>
        </p:nvSpPr>
        <p:spPr>
          <a:xfrm>
            <a:off x="369786" y="85029"/>
            <a:ext cx="7228444"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Marginal normal linear models</a:t>
            </a:r>
            <a:endParaRPr lang="en-GB" altLang="nb-NO" sz="3200" kern="0" dirty="0">
              <a:solidFill>
                <a:schemeClr val="accent2"/>
              </a:solidFill>
            </a:endParaRPr>
          </a:p>
        </p:txBody>
      </p:sp>
      <p:sp>
        <p:nvSpPr>
          <p:cNvPr id="4" name="TextBox 3"/>
          <p:cNvSpPr txBox="1"/>
          <p:nvPr/>
        </p:nvSpPr>
        <p:spPr>
          <a:xfrm>
            <a:off x="408198" y="764827"/>
            <a:ext cx="8616055" cy="830997"/>
          </a:xfrm>
          <a:prstGeom prst="rect">
            <a:avLst/>
          </a:prstGeom>
          <a:noFill/>
        </p:spPr>
        <p:txBody>
          <a:bodyPr wrap="square" rtlCol="0">
            <a:spAutoFit/>
          </a:bodyPr>
          <a:lstStyle/>
          <a:p>
            <a:r>
              <a:rPr lang="en-US" sz="2400" dirty="0">
                <a:latin typeface="Arial" pitchFamily="34" charset="0"/>
                <a:cs typeface="Arial" pitchFamily="34" charset="0"/>
              </a:rPr>
              <a:t>We have independent vectors                       that corresponds to the measurements in each of </a:t>
            </a:r>
            <a:r>
              <a:rPr lang="en-US" sz="2400" i="1" dirty="0">
                <a:latin typeface="Times New Roman" panose="02020603050405020304" pitchFamily="18" charset="0"/>
                <a:cs typeface="Times New Roman" panose="02020603050405020304" pitchFamily="18" charset="0"/>
              </a:rPr>
              <a:t>n</a:t>
            </a:r>
            <a:r>
              <a:rPr lang="en-US" sz="2400" i="1" dirty="0">
                <a:latin typeface="Arial" pitchFamily="34" charset="0"/>
                <a:cs typeface="Arial" pitchFamily="34" charset="0"/>
              </a:rPr>
              <a:t> </a:t>
            </a:r>
            <a:r>
              <a:rPr lang="en-US" sz="2400" dirty="0">
                <a:latin typeface="Arial" pitchFamily="34" charset="0"/>
                <a:cs typeface="Arial" pitchFamily="34" charset="0"/>
              </a:rPr>
              <a:t>clusters</a:t>
            </a:r>
          </a:p>
        </p:txBody>
      </p:sp>
      <p:graphicFrame>
        <p:nvGraphicFramePr>
          <p:cNvPr id="5" name="Object 8"/>
          <p:cNvGraphicFramePr>
            <a:graphicFrameLocks noChangeAspect="1"/>
          </p:cNvGraphicFramePr>
          <p:nvPr/>
        </p:nvGraphicFramePr>
        <p:xfrm>
          <a:off x="4705716" y="808371"/>
          <a:ext cx="1549400" cy="457200"/>
        </p:xfrm>
        <a:graphic>
          <a:graphicData uri="http://schemas.openxmlformats.org/presentationml/2006/ole">
            <mc:AlternateContent xmlns:mc="http://schemas.openxmlformats.org/markup-compatibility/2006">
              <mc:Choice xmlns:v="urn:schemas-microsoft-com:vml" Requires="v">
                <p:oleObj name="Equation" r:id="rId2" imgW="774360" imgH="228600" progId="Equation.DSMT4">
                  <p:embed/>
                </p:oleObj>
              </mc:Choice>
              <mc:Fallback>
                <p:oleObj name="Equation" r:id="rId2" imgW="774360" imgH="228600" progId="Equation.DSMT4">
                  <p:embed/>
                  <p:pic>
                    <p:nvPicPr>
                      <p:cNvPr id="5" name="Object 8"/>
                      <p:cNvPicPr>
                        <a:picLocks noChangeAspect="1" noChangeArrowheads="1"/>
                      </p:cNvPicPr>
                      <p:nvPr/>
                    </p:nvPicPr>
                    <p:blipFill>
                      <a:blip r:embed="rId3"/>
                      <a:srcRect/>
                      <a:stretch>
                        <a:fillRect/>
                      </a:stretch>
                    </p:blipFill>
                    <p:spPr bwMode="auto">
                      <a:xfrm>
                        <a:off x="4705716" y="808371"/>
                        <a:ext cx="1549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Box 5"/>
          <p:cNvSpPr txBox="1"/>
          <p:nvPr/>
        </p:nvSpPr>
        <p:spPr>
          <a:xfrm>
            <a:off x="397688" y="1802854"/>
            <a:ext cx="8616055" cy="830997"/>
          </a:xfrm>
          <a:prstGeom prst="rect">
            <a:avLst/>
          </a:prstGeom>
          <a:noFill/>
        </p:spPr>
        <p:txBody>
          <a:bodyPr wrap="square" rtlCol="0">
            <a:spAutoFit/>
          </a:bodyPr>
          <a:lstStyle/>
          <a:p>
            <a:r>
              <a:rPr lang="en-US" sz="2400" dirty="0">
                <a:latin typeface="Arial" pitchFamily="34" charset="0"/>
                <a:cs typeface="Arial" pitchFamily="34" charset="0"/>
              </a:rPr>
              <a:t>As above we combine the vectors                      into a                  vector  </a:t>
            </a:r>
          </a:p>
        </p:txBody>
      </p:sp>
      <p:graphicFrame>
        <p:nvGraphicFramePr>
          <p:cNvPr id="7" name="Object 8"/>
          <p:cNvGraphicFramePr>
            <a:graphicFrameLocks noChangeAspect="1"/>
          </p:cNvGraphicFramePr>
          <p:nvPr/>
        </p:nvGraphicFramePr>
        <p:xfrm>
          <a:off x="5239116" y="1850863"/>
          <a:ext cx="1549400" cy="457200"/>
        </p:xfrm>
        <a:graphic>
          <a:graphicData uri="http://schemas.openxmlformats.org/presentationml/2006/ole">
            <mc:AlternateContent xmlns:mc="http://schemas.openxmlformats.org/markup-compatibility/2006">
              <mc:Choice xmlns:v="urn:schemas-microsoft-com:vml" Requires="v">
                <p:oleObj name="Equation" r:id="rId4" imgW="774360" imgH="228600" progId="Equation.DSMT4">
                  <p:embed/>
                </p:oleObj>
              </mc:Choice>
              <mc:Fallback>
                <p:oleObj name="Equation" r:id="rId4" imgW="774360" imgH="228600" progId="Equation.DSMT4">
                  <p:embed/>
                  <p:pic>
                    <p:nvPicPr>
                      <p:cNvPr id="7" name="Object 8"/>
                      <p:cNvPicPr>
                        <a:picLocks noChangeAspect="1" noChangeArrowheads="1"/>
                      </p:cNvPicPr>
                      <p:nvPr/>
                    </p:nvPicPr>
                    <p:blipFill>
                      <a:blip r:embed="rId3"/>
                      <a:srcRect/>
                      <a:stretch>
                        <a:fillRect/>
                      </a:stretch>
                    </p:blipFill>
                    <p:spPr bwMode="auto">
                      <a:xfrm>
                        <a:off x="5239116" y="1850863"/>
                        <a:ext cx="1549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7"/>
          <p:cNvGraphicFramePr>
            <a:graphicFrameLocks noChangeAspect="1"/>
          </p:cNvGraphicFramePr>
          <p:nvPr/>
        </p:nvGraphicFramePr>
        <p:xfrm>
          <a:off x="7793038" y="1874838"/>
          <a:ext cx="684212" cy="319087"/>
        </p:xfrm>
        <a:graphic>
          <a:graphicData uri="http://schemas.openxmlformats.org/presentationml/2006/ole">
            <mc:AlternateContent xmlns:mc="http://schemas.openxmlformats.org/markup-compatibility/2006">
              <mc:Choice xmlns:v="urn:schemas-microsoft-com:vml" Requires="v">
                <p:oleObj name="Equation" r:id="rId5" imgW="380880" imgH="177480" progId="Equation.DSMT4">
                  <p:embed/>
                </p:oleObj>
              </mc:Choice>
              <mc:Fallback>
                <p:oleObj name="Equation" r:id="rId5" imgW="380880" imgH="177480" progId="Equation.DSMT4">
                  <p:embed/>
                  <p:pic>
                    <p:nvPicPr>
                      <p:cNvPr id="8" name="Object 7"/>
                      <p:cNvPicPr>
                        <a:picLocks noChangeAspect="1" noChangeArrowheads="1"/>
                      </p:cNvPicPr>
                      <p:nvPr/>
                    </p:nvPicPr>
                    <p:blipFill>
                      <a:blip r:embed="rId6"/>
                      <a:srcRect/>
                      <a:stretch>
                        <a:fillRect/>
                      </a:stretch>
                    </p:blipFill>
                    <p:spPr bwMode="auto">
                      <a:xfrm>
                        <a:off x="7793038" y="1874838"/>
                        <a:ext cx="684212" cy="31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8"/>
          <p:cNvGraphicFramePr>
            <a:graphicFrameLocks noChangeAspect="1"/>
          </p:cNvGraphicFramePr>
          <p:nvPr/>
        </p:nvGraphicFramePr>
        <p:xfrm>
          <a:off x="1527856" y="2245785"/>
          <a:ext cx="330200" cy="330200"/>
        </p:xfrm>
        <a:graphic>
          <a:graphicData uri="http://schemas.openxmlformats.org/presentationml/2006/ole">
            <mc:AlternateContent xmlns:mc="http://schemas.openxmlformats.org/markup-compatibility/2006">
              <mc:Choice xmlns:v="urn:schemas-microsoft-com:vml" Requires="v">
                <p:oleObj name="Equation" r:id="rId7" imgW="164880" imgH="164880" progId="Equation.DSMT4">
                  <p:embed/>
                </p:oleObj>
              </mc:Choice>
              <mc:Fallback>
                <p:oleObj name="Equation" r:id="rId7" imgW="164880" imgH="164880" progId="Equation.DSMT4">
                  <p:embed/>
                  <p:pic>
                    <p:nvPicPr>
                      <p:cNvPr id="9" name="Object 8"/>
                      <p:cNvPicPr>
                        <a:picLocks noChangeAspect="1" noChangeArrowheads="1"/>
                      </p:cNvPicPr>
                      <p:nvPr/>
                    </p:nvPicPr>
                    <p:blipFill>
                      <a:blip r:embed="rId8"/>
                      <a:srcRect/>
                      <a:stretch>
                        <a:fillRect/>
                      </a:stretch>
                    </p:blipFill>
                    <p:spPr bwMode="auto">
                      <a:xfrm>
                        <a:off x="1527856" y="2245785"/>
                        <a:ext cx="3302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Box 9"/>
          <p:cNvSpPr txBox="1"/>
          <p:nvPr/>
        </p:nvSpPr>
        <p:spPr>
          <a:xfrm>
            <a:off x="397688" y="2715734"/>
            <a:ext cx="8616055" cy="830997"/>
          </a:xfrm>
          <a:prstGeom prst="rect">
            <a:avLst/>
          </a:prstGeom>
          <a:noFill/>
        </p:spPr>
        <p:txBody>
          <a:bodyPr wrap="square" rtlCol="0">
            <a:spAutoFit/>
          </a:bodyPr>
          <a:lstStyle/>
          <a:p>
            <a:r>
              <a:rPr lang="en-US" sz="2400" dirty="0">
                <a:latin typeface="Arial" pitchFamily="34" charset="0"/>
                <a:cs typeface="Arial" pitchFamily="34" charset="0"/>
              </a:rPr>
              <a:t>We assume that                        but we may be uncertain  about the correct specification of the covariance matrix </a:t>
            </a:r>
          </a:p>
        </p:txBody>
      </p:sp>
      <p:graphicFrame>
        <p:nvGraphicFramePr>
          <p:cNvPr id="12" name="Object 11"/>
          <p:cNvGraphicFramePr>
            <a:graphicFrameLocks noChangeAspect="1"/>
          </p:cNvGraphicFramePr>
          <p:nvPr/>
        </p:nvGraphicFramePr>
        <p:xfrm>
          <a:off x="2916238" y="2805877"/>
          <a:ext cx="1498600" cy="406400"/>
        </p:xfrm>
        <a:graphic>
          <a:graphicData uri="http://schemas.openxmlformats.org/presentationml/2006/ole">
            <mc:AlternateContent xmlns:mc="http://schemas.openxmlformats.org/markup-compatibility/2006">
              <mc:Choice xmlns:v="urn:schemas-microsoft-com:vml" Requires="v">
                <p:oleObj name="Equation" r:id="rId9" imgW="749160" imgH="203040" progId="Equation.DSMT4">
                  <p:embed/>
                </p:oleObj>
              </mc:Choice>
              <mc:Fallback>
                <p:oleObj name="Equation" r:id="rId9" imgW="749160" imgH="203040" progId="Equation.DSMT4">
                  <p:embed/>
                  <p:pic>
                    <p:nvPicPr>
                      <p:cNvPr id="12" name="Object 11"/>
                      <p:cNvPicPr>
                        <a:picLocks noChangeAspect="1" noChangeArrowheads="1"/>
                      </p:cNvPicPr>
                      <p:nvPr/>
                    </p:nvPicPr>
                    <p:blipFill>
                      <a:blip r:embed="rId10"/>
                      <a:srcRect/>
                      <a:stretch>
                        <a:fillRect/>
                      </a:stretch>
                    </p:blipFill>
                    <p:spPr bwMode="auto">
                      <a:xfrm>
                        <a:off x="2916238" y="2805877"/>
                        <a:ext cx="14986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8"/>
          <p:cNvGraphicFramePr>
            <a:graphicFrameLocks noChangeAspect="1"/>
          </p:cNvGraphicFramePr>
          <p:nvPr/>
        </p:nvGraphicFramePr>
        <p:xfrm>
          <a:off x="7948384" y="3073239"/>
          <a:ext cx="1065357" cy="473492"/>
        </p:xfrm>
        <a:graphic>
          <a:graphicData uri="http://schemas.openxmlformats.org/presentationml/2006/ole">
            <mc:AlternateContent xmlns:mc="http://schemas.openxmlformats.org/markup-compatibility/2006">
              <mc:Choice xmlns:v="urn:schemas-microsoft-com:vml" Requires="v">
                <p:oleObj name="Equation" r:id="rId11" imgW="457200" imgH="203040" progId="Equation.DSMT4">
                  <p:embed/>
                </p:oleObj>
              </mc:Choice>
              <mc:Fallback>
                <p:oleObj name="Equation" r:id="rId11" imgW="457200" imgH="203040" progId="Equation.DSMT4">
                  <p:embed/>
                  <p:pic>
                    <p:nvPicPr>
                      <p:cNvPr id="13" name="Object 8"/>
                      <p:cNvPicPr>
                        <a:picLocks noChangeAspect="1" noChangeArrowheads="1"/>
                      </p:cNvPicPr>
                      <p:nvPr/>
                    </p:nvPicPr>
                    <p:blipFill>
                      <a:blip r:embed="rId12"/>
                      <a:srcRect/>
                      <a:stretch>
                        <a:fillRect/>
                      </a:stretch>
                    </p:blipFill>
                    <p:spPr bwMode="auto">
                      <a:xfrm>
                        <a:off x="7948384" y="3073239"/>
                        <a:ext cx="1065357" cy="473492"/>
                      </a:xfrm>
                      <a:prstGeom prst="rect">
                        <a:avLst/>
                      </a:prstGeom>
                      <a:noFill/>
                      <a:ln>
                        <a:noFill/>
                      </a:ln>
                      <a:effectLst/>
                    </p:spPr>
                  </p:pic>
                </p:oleObj>
              </mc:Fallback>
            </mc:AlternateContent>
          </a:graphicData>
        </a:graphic>
      </p:graphicFrame>
      <p:sp>
        <p:nvSpPr>
          <p:cNvPr id="14" name="TextBox 13"/>
          <p:cNvSpPr txBox="1"/>
          <p:nvPr/>
        </p:nvSpPr>
        <p:spPr>
          <a:xfrm>
            <a:off x="397687" y="3649482"/>
            <a:ext cx="8616055" cy="461665"/>
          </a:xfrm>
          <a:prstGeom prst="rect">
            <a:avLst/>
          </a:prstGeom>
          <a:noFill/>
        </p:spPr>
        <p:txBody>
          <a:bodyPr wrap="square" rtlCol="0">
            <a:spAutoFit/>
          </a:bodyPr>
          <a:lstStyle/>
          <a:p>
            <a:r>
              <a:rPr lang="en-US" sz="2400" dirty="0">
                <a:latin typeface="Arial" pitchFamily="34" charset="0"/>
                <a:cs typeface="Arial" pitchFamily="34" charset="0"/>
              </a:rPr>
              <a:t>We therefore specify a </a:t>
            </a:r>
            <a:r>
              <a:rPr lang="en-US" sz="2400" dirty="0">
                <a:solidFill>
                  <a:srgbClr val="FF0000"/>
                </a:solidFill>
                <a:latin typeface="Arial" pitchFamily="34" charset="0"/>
                <a:cs typeface="Arial" pitchFamily="34" charset="0"/>
              </a:rPr>
              <a:t>working covariance matrix </a:t>
            </a:r>
          </a:p>
        </p:txBody>
      </p:sp>
      <p:graphicFrame>
        <p:nvGraphicFramePr>
          <p:cNvPr id="15" name="Object 14"/>
          <p:cNvGraphicFramePr>
            <a:graphicFrameLocks noChangeAspect="1"/>
          </p:cNvGraphicFramePr>
          <p:nvPr/>
        </p:nvGraphicFramePr>
        <p:xfrm>
          <a:off x="7289800" y="3711995"/>
          <a:ext cx="330200" cy="355600"/>
        </p:xfrm>
        <a:graphic>
          <a:graphicData uri="http://schemas.openxmlformats.org/presentationml/2006/ole">
            <mc:AlternateContent xmlns:mc="http://schemas.openxmlformats.org/markup-compatibility/2006">
              <mc:Choice xmlns:v="urn:schemas-microsoft-com:vml" Requires="v">
                <p:oleObj name="Equation" r:id="rId13" imgW="164880" imgH="177480" progId="Equation.DSMT4">
                  <p:embed/>
                </p:oleObj>
              </mc:Choice>
              <mc:Fallback>
                <p:oleObj name="Equation" r:id="rId13" imgW="164880" imgH="177480" progId="Equation.DSMT4">
                  <p:embed/>
                  <p:pic>
                    <p:nvPicPr>
                      <p:cNvPr id="15" name="Object 14"/>
                      <p:cNvPicPr>
                        <a:picLocks noChangeAspect="1" noChangeArrowheads="1"/>
                      </p:cNvPicPr>
                      <p:nvPr/>
                    </p:nvPicPr>
                    <p:blipFill>
                      <a:blip r:embed="rId14"/>
                      <a:srcRect/>
                      <a:stretch>
                        <a:fillRect/>
                      </a:stretch>
                    </p:blipFill>
                    <p:spPr bwMode="auto">
                      <a:xfrm>
                        <a:off x="7289800" y="3711995"/>
                        <a:ext cx="3302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Box 15"/>
          <p:cNvSpPr txBox="1"/>
          <p:nvPr/>
        </p:nvSpPr>
        <p:spPr>
          <a:xfrm>
            <a:off x="397687" y="4110218"/>
            <a:ext cx="8616055" cy="461665"/>
          </a:xfrm>
          <a:prstGeom prst="rect">
            <a:avLst/>
          </a:prstGeom>
          <a:noFill/>
        </p:spPr>
        <p:txBody>
          <a:bodyPr wrap="square" rtlCol="0">
            <a:spAutoFit/>
          </a:bodyPr>
          <a:lstStyle/>
          <a:p>
            <a:r>
              <a:rPr lang="en-US" sz="2400" dirty="0">
                <a:latin typeface="Arial" pitchFamily="34" charset="0"/>
                <a:cs typeface="Arial" pitchFamily="34" charset="0"/>
              </a:rPr>
              <a:t>and use the estimator</a:t>
            </a:r>
            <a:endParaRPr lang="en-US" sz="2400" dirty="0">
              <a:solidFill>
                <a:srgbClr val="FF0000"/>
              </a:solidFill>
              <a:latin typeface="Arial" pitchFamily="34" charset="0"/>
              <a:cs typeface="Arial" pitchFamily="34" charset="0"/>
            </a:endParaRPr>
          </a:p>
        </p:txBody>
      </p:sp>
      <p:graphicFrame>
        <p:nvGraphicFramePr>
          <p:cNvPr id="17" name="Object 8"/>
          <p:cNvGraphicFramePr>
            <a:graphicFrameLocks noChangeAspect="1"/>
          </p:cNvGraphicFramePr>
          <p:nvPr/>
        </p:nvGraphicFramePr>
        <p:xfrm>
          <a:off x="1755775" y="4643438"/>
          <a:ext cx="3048000" cy="482600"/>
        </p:xfrm>
        <a:graphic>
          <a:graphicData uri="http://schemas.openxmlformats.org/presentationml/2006/ole">
            <mc:AlternateContent xmlns:mc="http://schemas.openxmlformats.org/markup-compatibility/2006">
              <mc:Choice xmlns:v="urn:schemas-microsoft-com:vml" Requires="v">
                <p:oleObj name="Equation" r:id="rId15" imgW="1523880" imgH="241200" progId="Equation.DSMT4">
                  <p:embed/>
                </p:oleObj>
              </mc:Choice>
              <mc:Fallback>
                <p:oleObj name="Equation" r:id="rId15" imgW="1523880" imgH="241200" progId="Equation.DSMT4">
                  <p:embed/>
                  <p:pic>
                    <p:nvPicPr>
                      <p:cNvPr id="17" name="Object 8"/>
                      <p:cNvPicPr>
                        <a:picLocks noChangeAspect="1" noChangeArrowheads="1"/>
                      </p:cNvPicPr>
                      <p:nvPr/>
                    </p:nvPicPr>
                    <p:blipFill>
                      <a:blip r:embed="rId16"/>
                      <a:srcRect/>
                      <a:stretch>
                        <a:fillRect/>
                      </a:stretch>
                    </p:blipFill>
                    <p:spPr bwMode="auto">
                      <a:xfrm>
                        <a:off x="1755775" y="4643438"/>
                        <a:ext cx="3048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TextBox 17"/>
          <p:cNvSpPr txBox="1"/>
          <p:nvPr/>
        </p:nvSpPr>
        <p:spPr>
          <a:xfrm>
            <a:off x="465126" y="5212733"/>
            <a:ext cx="8616055" cy="830997"/>
          </a:xfrm>
          <a:prstGeom prst="rect">
            <a:avLst/>
          </a:prstGeom>
          <a:noFill/>
        </p:spPr>
        <p:txBody>
          <a:bodyPr wrap="square" rtlCol="0">
            <a:spAutoFit/>
          </a:bodyPr>
          <a:lstStyle/>
          <a:p>
            <a:r>
              <a:rPr lang="en-US" sz="2400" dirty="0">
                <a:latin typeface="Arial" pitchFamily="34" charset="0"/>
                <a:cs typeface="Arial" pitchFamily="34" charset="0"/>
              </a:rPr>
              <a:t>Then we have that       is approximately multivariate normal, and that  </a:t>
            </a:r>
            <a:endParaRPr lang="en-US" sz="2400" dirty="0">
              <a:solidFill>
                <a:srgbClr val="FF0000"/>
              </a:solidFill>
              <a:latin typeface="Arial" pitchFamily="34" charset="0"/>
              <a:cs typeface="Arial" pitchFamily="34" charset="0"/>
            </a:endParaRPr>
          </a:p>
        </p:txBody>
      </p:sp>
      <p:graphicFrame>
        <p:nvGraphicFramePr>
          <p:cNvPr id="19" name="Object 8"/>
          <p:cNvGraphicFramePr>
            <a:graphicFrameLocks noChangeAspect="1"/>
          </p:cNvGraphicFramePr>
          <p:nvPr/>
        </p:nvGraphicFramePr>
        <p:xfrm>
          <a:off x="1858056" y="5577329"/>
          <a:ext cx="1193800" cy="482600"/>
        </p:xfrm>
        <a:graphic>
          <a:graphicData uri="http://schemas.openxmlformats.org/presentationml/2006/ole">
            <mc:AlternateContent xmlns:mc="http://schemas.openxmlformats.org/markup-compatibility/2006">
              <mc:Choice xmlns:v="urn:schemas-microsoft-com:vml" Requires="v">
                <p:oleObj name="Equation" r:id="rId17" imgW="596880" imgH="241200" progId="Equation.DSMT4">
                  <p:embed/>
                </p:oleObj>
              </mc:Choice>
              <mc:Fallback>
                <p:oleObj name="Equation" r:id="rId17" imgW="596880" imgH="241200" progId="Equation.DSMT4">
                  <p:embed/>
                  <p:pic>
                    <p:nvPicPr>
                      <p:cNvPr id="19" name="Object 8"/>
                      <p:cNvPicPr>
                        <a:picLocks noChangeAspect="1" noChangeArrowheads="1"/>
                      </p:cNvPicPr>
                      <p:nvPr/>
                    </p:nvPicPr>
                    <p:blipFill>
                      <a:blip r:embed="rId18"/>
                      <a:srcRect/>
                      <a:stretch>
                        <a:fillRect/>
                      </a:stretch>
                    </p:blipFill>
                    <p:spPr bwMode="auto">
                      <a:xfrm>
                        <a:off x="1858056" y="5577329"/>
                        <a:ext cx="1193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 name="TextBox 19"/>
          <p:cNvSpPr txBox="1"/>
          <p:nvPr/>
        </p:nvSpPr>
        <p:spPr>
          <a:xfrm>
            <a:off x="3066598" y="5600402"/>
            <a:ext cx="8616055" cy="461665"/>
          </a:xfrm>
          <a:prstGeom prst="rect">
            <a:avLst/>
          </a:prstGeom>
          <a:noFill/>
        </p:spPr>
        <p:txBody>
          <a:bodyPr wrap="square" rtlCol="0">
            <a:spAutoFit/>
          </a:bodyPr>
          <a:lstStyle/>
          <a:p>
            <a:r>
              <a:rPr lang="en-US" sz="2400" dirty="0">
                <a:latin typeface="Arial" pitchFamily="34" charset="0"/>
                <a:cs typeface="Arial" pitchFamily="34" charset="0"/>
              </a:rPr>
              <a:t> [this applies also when                    ] </a:t>
            </a:r>
            <a:endParaRPr lang="en-US" sz="2400" dirty="0">
              <a:solidFill>
                <a:srgbClr val="FF0000"/>
              </a:solidFill>
              <a:latin typeface="Arial" pitchFamily="34" charset="0"/>
              <a:cs typeface="Arial" pitchFamily="34" charset="0"/>
            </a:endParaRPr>
          </a:p>
        </p:txBody>
      </p:sp>
      <p:graphicFrame>
        <p:nvGraphicFramePr>
          <p:cNvPr id="21" name="Object 8"/>
          <p:cNvGraphicFramePr>
            <a:graphicFrameLocks noChangeAspect="1"/>
          </p:cNvGraphicFramePr>
          <p:nvPr/>
        </p:nvGraphicFramePr>
        <p:xfrm>
          <a:off x="6438900" y="5673725"/>
          <a:ext cx="1473200" cy="406400"/>
        </p:xfrm>
        <a:graphic>
          <a:graphicData uri="http://schemas.openxmlformats.org/presentationml/2006/ole">
            <mc:AlternateContent xmlns:mc="http://schemas.openxmlformats.org/markup-compatibility/2006">
              <mc:Choice xmlns:v="urn:schemas-microsoft-com:vml" Requires="v">
                <p:oleObj name="Equation" r:id="rId19" imgW="736560" imgH="203040" progId="Equation.DSMT4">
                  <p:embed/>
                </p:oleObj>
              </mc:Choice>
              <mc:Fallback>
                <p:oleObj name="Equation" r:id="rId19" imgW="736560" imgH="203040" progId="Equation.DSMT4">
                  <p:embed/>
                  <p:pic>
                    <p:nvPicPr>
                      <p:cNvPr id="21" name="Object 8"/>
                      <p:cNvPicPr>
                        <a:picLocks noChangeAspect="1" noChangeArrowheads="1"/>
                      </p:cNvPicPr>
                      <p:nvPr/>
                    </p:nvPicPr>
                    <p:blipFill>
                      <a:blip r:embed="rId20"/>
                      <a:srcRect/>
                      <a:stretch>
                        <a:fillRect/>
                      </a:stretch>
                    </p:blipFill>
                    <p:spPr bwMode="auto">
                      <a:xfrm>
                        <a:off x="6438900" y="5673725"/>
                        <a:ext cx="14732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 name="Object 8"/>
          <p:cNvGraphicFramePr>
            <a:graphicFrameLocks noChangeAspect="1"/>
          </p:cNvGraphicFramePr>
          <p:nvPr/>
        </p:nvGraphicFramePr>
        <p:xfrm>
          <a:off x="3280456" y="5212733"/>
          <a:ext cx="254000" cy="482600"/>
        </p:xfrm>
        <a:graphic>
          <a:graphicData uri="http://schemas.openxmlformats.org/presentationml/2006/ole">
            <mc:AlternateContent xmlns:mc="http://schemas.openxmlformats.org/markup-compatibility/2006">
              <mc:Choice xmlns:v="urn:schemas-microsoft-com:vml" Requires="v">
                <p:oleObj name="Equation" r:id="rId21" imgW="126720" imgH="241200" progId="Equation.DSMT4">
                  <p:embed/>
                </p:oleObj>
              </mc:Choice>
              <mc:Fallback>
                <p:oleObj name="Equation" r:id="rId21" imgW="126720" imgH="241200" progId="Equation.DSMT4">
                  <p:embed/>
                  <p:pic>
                    <p:nvPicPr>
                      <p:cNvPr id="22" name="Object 8"/>
                      <p:cNvPicPr>
                        <a:picLocks noChangeAspect="1" noChangeArrowheads="1"/>
                      </p:cNvPicPr>
                      <p:nvPr/>
                    </p:nvPicPr>
                    <p:blipFill>
                      <a:blip r:embed="rId22"/>
                      <a:srcRect/>
                      <a:stretch>
                        <a:fillRect/>
                      </a:stretch>
                    </p:blipFill>
                    <p:spPr bwMode="auto">
                      <a:xfrm>
                        <a:off x="3280456" y="5212733"/>
                        <a:ext cx="254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51756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0"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9</a:t>
            </a:fld>
            <a:endParaRPr lang="en-US" altLang="nb-NO"/>
          </a:p>
        </p:txBody>
      </p:sp>
      <p:sp>
        <p:nvSpPr>
          <p:cNvPr id="3" name="TextBox 2"/>
          <p:cNvSpPr txBox="1"/>
          <p:nvPr/>
        </p:nvSpPr>
        <p:spPr>
          <a:xfrm>
            <a:off x="680349" y="2800450"/>
            <a:ext cx="8616055" cy="830997"/>
          </a:xfrm>
          <a:prstGeom prst="rect">
            <a:avLst/>
          </a:prstGeom>
          <a:noFill/>
        </p:spPr>
        <p:txBody>
          <a:bodyPr wrap="square" rtlCol="0">
            <a:spAutoFit/>
          </a:bodyPr>
          <a:lstStyle/>
          <a:p>
            <a:r>
              <a:rPr lang="en-US" sz="2400" dirty="0">
                <a:latin typeface="Arial" pitchFamily="34" charset="0"/>
                <a:cs typeface="Arial" pitchFamily="34" charset="0"/>
              </a:rPr>
              <a:t>We obtain an estimator of the covariance matrix                                    by replacing               by </a:t>
            </a:r>
          </a:p>
        </p:txBody>
      </p:sp>
      <p:graphicFrame>
        <p:nvGraphicFramePr>
          <p:cNvPr id="6" name="Object 8"/>
          <p:cNvGraphicFramePr>
            <a:graphicFrameLocks noChangeAspect="1"/>
          </p:cNvGraphicFramePr>
          <p:nvPr/>
        </p:nvGraphicFramePr>
        <p:xfrm>
          <a:off x="7402605" y="2777872"/>
          <a:ext cx="863600" cy="482600"/>
        </p:xfrm>
        <a:graphic>
          <a:graphicData uri="http://schemas.openxmlformats.org/presentationml/2006/ole">
            <mc:AlternateContent xmlns:mc="http://schemas.openxmlformats.org/markup-compatibility/2006">
              <mc:Choice xmlns:v="urn:schemas-microsoft-com:vml" Requires="v">
                <p:oleObj name="Equation" r:id="rId2" imgW="431640" imgH="241200" progId="Equation.DSMT4">
                  <p:embed/>
                </p:oleObj>
              </mc:Choice>
              <mc:Fallback>
                <p:oleObj name="Equation" r:id="rId2" imgW="431640" imgH="241200" progId="Equation.DSMT4">
                  <p:embed/>
                  <p:pic>
                    <p:nvPicPr>
                      <p:cNvPr id="6" name="Object 8"/>
                      <p:cNvPicPr>
                        <a:picLocks noChangeAspect="1" noChangeArrowheads="1"/>
                      </p:cNvPicPr>
                      <p:nvPr/>
                    </p:nvPicPr>
                    <p:blipFill>
                      <a:blip r:embed="rId3"/>
                      <a:srcRect/>
                      <a:stretch>
                        <a:fillRect/>
                      </a:stretch>
                    </p:blipFill>
                    <p:spPr bwMode="auto">
                      <a:xfrm>
                        <a:off x="7402605" y="2777872"/>
                        <a:ext cx="863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8"/>
          <p:cNvGraphicFramePr>
            <a:graphicFrameLocks noChangeAspect="1"/>
          </p:cNvGraphicFramePr>
          <p:nvPr/>
        </p:nvGraphicFramePr>
        <p:xfrm>
          <a:off x="2611442" y="3209102"/>
          <a:ext cx="914400" cy="406400"/>
        </p:xfrm>
        <a:graphic>
          <a:graphicData uri="http://schemas.openxmlformats.org/presentationml/2006/ole">
            <mc:AlternateContent xmlns:mc="http://schemas.openxmlformats.org/markup-compatibility/2006">
              <mc:Choice xmlns:v="urn:schemas-microsoft-com:vml" Requires="v">
                <p:oleObj name="Equation" r:id="rId4" imgW="457200" imgH="203040" progId="Equation.DSMT4">
                  <p:embed/>
                </p:oleObj>
              </mc:Choice>
              <mc:Fallback>
                <p:oleObj name="Equation" r:id="rId4" imgW="457200" imgH="203040" progId="Equation.DSMT4">
                  <p:embed/>
                  <p:pic>
                    <p:nvPicPr>
                      <p:cNvPr id="7" name="Object 8"/>
                      <p:cNvPicPr>
                        <a:picLocks noChangeAspect="1" noChangeArrowheads="1"/>
                      </p:cNvPicPr>
                      <p:nvPr/>
                    </p:nvPicPr>
                    <p:blipFill>
                      <a:blip r:embed="rId5"/>
                      <a:srcRect/>
                      <a:stretch>
                        <a:fillRect/>
                      </a:stretch>
                    </p:blipFill>
                    <p:spPr bwMode="auto">
                      <a:xfrm>
                        <a:off x="2611442" y="3209102"/>
                        <a:ext cx="9144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8"/>
          <p:cNvGraphicFramePr>
            <a:graphicFrameLocks noChangeAspect="1"/>
          </p:cNvGraphicFramePr>
          <p:nvPr/>
        </p:nvGraphicFramePr>
        <p:xfrm>
          <a:off x="2000250" y="3789363"/>
          <a:ext cx="3530600" cy="482600"/>
        </p:xfrm>
        <a:graphic>
          <a:graphicData uri="http://schemas.openxmlformats.org/presentationml/2006/ole">
            <mc:AlternateContent xmlns:mc="http://schemas.openxmlformats.org/markup-compatibility/2006">
              <mc:Choice xmlns:v="urn:schemas-microsoft-com:vml" Requires="v">
                <p:oleObj name="Equation" r:id="rId6" imgW="1765080" imgH="241200" progId="Equation.DSMT4">
                  <p:embed/>
                </p:oleObj>
              </mc:Choice>
              <mc:Fallback>
                <p:oleObj name="Equation" r:id="rId6" imgW="1765080" imgH="241200" progId="Equation.DSMT4">
                  <p:embed/>
                  <p:pic>
                    <p:nvPicPr>
                      <p:cNvPr id="8" name="Object 8"/>
                      <p:cNvPicPr>
                        <a:picLocks noChangeAspect="1" noChangeArrowheads="1"/>
                      </p:cNvPicPr>
                      <p:nvPr/>
                    </p:nvPicPr>
                    <p:blipFill>
                      <a:blip r:embed="rId7"/>
                      <a:srcRect/>
                      <a:stretch>
                        <a:fillRect/>
                      </a:stretch>
                    </p:blipFill>
                    <p:spPr bwMode="auto">
                      <a:xfrm>
                        <a:off x="2000250" y="3789363"/>
                        <a:ext cx="3530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TextBox 8"/>
          <p:cNvSpPr txBox="1"/>
          <p:nvPr/>
        </p:nvSpPr>
        <p:spPr>
          <a:xfrm>
            <a:off x="604145" y="4625383"/>
            <a:ext cx="8616055" cy="461665"/>
          </a:xfrm>
          <a:prstGeom prst="rect">
            <a:avLst/>
          </a:prstGeom>
          <a:noFill/>
        </p:spPr>
        <p:txBody>
          <a:bodyPr wrap="square" rtlCol="0">
            <a:spAutoFit/>
          </a:bodyPr>
          <a:lstStyle/>
          <a:p>
            <a:r>
              <a:rPr lang="en-US" sz="2400" dirty="0">
                <a:latin typeface="Arial" pitchFamily="34" charset="0"/>
                <a:cs typeface="Arial" pitchFamily="34" charset="0"/>
              </a:rPr>
              <a:t>This gives us the </a:t>
            </a:r>
            <a:r>
              <a:rPr lang="en-US" sz="2400" dirty="0">
                <a:solidFill>
                  <a:srgbClr val="FF0000"/>
                </a:solidFill>
                <a:latin typeface="Arial" pitchFamily="34" charset="0"/>
                <a:cs typeface="Arial" pitchFamily="34" charset="0"/>
              </a:rPr>
              <a:t>«sandwich estimator»</a:t>
            </a:r>
          </a:p>
        </p:txBody>
      </p:sp>
      <p:graphicFrame>
        <p:nvGraphicFramePr>
          <p:cNvPr id="10" name="Object 8"/>
          <p:cNvGraphicFramePr>
            <a:graphicFrameLocks noChangeAspect="1"/>
          </p:cNvGraphicFramePr>
          <p:nvPr/>
        </p:nvGraphicFramePr>
        <p:xfrm>
          <a:off x="808038" y="5280025"/>
          <a:ext cx="7899400" cy="482600"/>
        </p:xfrm>
        <a:graphic>
          <a:graphicData uri="http://schemas.openxmlformats.org/presentationml/2006/ole">
            <mc:AlternateContent xmlns:mc="http://schemas.openxmlformats.org/markup-compatibility/2006">
              <mc:Choice xmlns:v="urn:schemas-microsoft-com:vml" Requires="v">
                <p:oleObj name="Equation" r:id="rId8" imgW="3949560" imgH="241200" progId="Equation.DSMT4">
                  <p:embed/>
                </p:oleObj>
              </mc:Choice>
              <mc:Fallback>
                <p:oleObj name="Equation" r:id="rId8" imgW="3949560" imgH="241200" progId="Equation.DSMT4">
                  <p:embed/>
                  <p:pic>
                    <p:nvPicPr>
                      <p:cNvPr id="10" name="Object 8"/>
                      <p:cNvPicPr>
                        <a:picLocks noChangeAspect="1" noChangeArrowheads="1"/>
                      </p:cNvPicPr>
                      <p:nvPr/>
                    </p:nvPicPr>
                    <p:blipFill>
                      <a:blip r:embed="rId9"/>
                      <a:srcRect/>
                      <a:stretch>
                        <a:fillRect/>
                      </a:stretch>
                    </p:blipFill>
                    <p:spPr bwMode="auto">
                      <a:xfrm>
                        <a:off x="808038" y="5280025"/>
                        <a:ext cx="7899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8"/>
          <p:cNvGraphicFramePr>
            <a:graphicFrameLocks noChangeAspect="1"/>
          </p:cNvGraphicFramePr>
          <p:nvPr/>
        </p:nvGraphicFramePr>
        <p:xfrm>
          <a:off x="1443038" y="949325"/>
          <a:ext cx="6426200" cy="482600"/>
        </p:xfrm>
        <a:graphic>
          <a:graphicData uri="http://schemas.openxmlformats.org/presentationml/2006/ole">
            <mc:AlternateContent xmlns:mc="http://schemas.openxmlformats.org/markup-compatibility/2006">
              <mc:Choice xmlns:v="urn:schemas-microsoft-com:vml" Requires="v">
                <p:oleObj name="Equation" r:id="rId10" imgW="3213000" imgH="241200" progId="Equation.DSMT4">
                  <p:embed/>
                </p:oleObj>
              </mc:Choice>
              <mc:Fallback>
                <p:oleObj name="Equation" r:id="rId10" imgW="3213000" imgH="241200" progId="Equation.DSMT4">
                  <p:embed/>
                  <p:pic>
                    <p:nvPicPr>
                      <p:cNvPr id="12" name="Object 8"/>
                      <p:cNvPicPr>
                        <a:picLocks noChangeAspect="1" noChangeArrowheads="1"/>
                      </p:cNvPicPr>
                      <p:nvPr/>
                    </p:nvPicPr>
                    <p:blipFill>
                      <a:blip r:embed="rId11"/>
                      <a:srcRect/>
                      <a:stretch>
                        <a:fillRect/>
                      </a:stretch>
                    </p:blipFill>
                    <p:spPr bwMode="auto">
                      <a:xfrm>
                        <a:off x="1443038" y="949325"/>
                        <a:ext cx="64262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TextBox 12"/>
          <p:cNvSpPr txBox="1"/>
          <p:nvPr/>
        </p:nvSpPr>
        <p:spPr>
          <a:xfrm>
            <a:off x="691233" y="373758"/>
            <a:ext cx="8171905" cy="461665"/>
          </a:xfrm>
          <a:prstGeom prst="rect">
            <a:avLst/>
          </a:prstGeom>
          <a:noFill/>
        </p:spPr>
        <p:txBody>
          <a:bodyPr wrap="square" rtlCol="0">
            <a:spAutoFit/>
          </a:bodyPr>
          <a:lstStyle/>
          <a:p>
            <a:r>
              <a:rPr lang="en-US" sz="2400" dirty="0">
                <a:latin typeface="Arial" pitchFamily="34" charset="0"/>
                <a:cs typeface="Arial" pitchFamily="34" charset="0"/>
              </a:rPr>
              <a:t>Further we have</a:t>
            </a:r>
            <a:endParaRPr lang="en-US" sz="2400" dirty="0">
              <a:solidFill>
                <a:srgbClr val="FF0000"/>
              </a:solidFill>
              <a:latin typeface="Arial" pitchFamily="34" charset="0"/>
              <a:cs typeface="Arial" pitchFamily="34" charset="0"/>
            </a:endParaRPr>
          </a:p>
        </p:txBody>
      </p:sp>
      <p:sp>
        <p:nvSpPr>
          <p:cNvPr id="14" name="TextBox 13"/>
          <p:cNvSpPr txBox="1"/>
          <p:nvPr/>
        </p:nvSpPr>
        <p:spPr>
          <a:xfrm>
            <a:off x="691233" y="1626050"/>
            <a:ext cx="8171905" cy="830997"/>
          </a:xfrm>
          <a:prstGeom prst="rect">
            <a:avLst/>
          </a:prstGeom>
          <a:noFill/>
        </p:spPr>
        <p:txBody>
          <a:bodyPr wrap="square" rtlCol="0">
            <a:spAutoFit/>
          </a:bodyPr>
          <a:lstStyle/>
          <a:p>
            <a:r>
              <a:rPr lang="en-US" sz="2400" dirty="0">
                <a:latin typeface="Arial" pitchFamily="34" charset="0"/>
                <a:cs typeface="Arial" pitchFamily="34" charset="0"/>
              </a:rPr>
              <a:t>which reduce to the expression for the ML estimator (only) when </a:t>
            </a:r>
            <a:endParaRPr lang="en-US" sz="2400" dirty="0">
              <a:solidFill>
                <a:srgbClr val="FF0000"/>
              </a:solidFill>
              <a:latin typeface="Arial" pitchFamily="34" charset="0"/>
              <a:cs typeface="Arial" pitchFamily="34" charset="0"/>
            </a:endParaRPr>
          </a:p>
        </p:txBody>
      </p:sp>
      <p:graphicFrame>
        <p:nvGraphicFramePr>
          <p:cNvPr id="15" name="Object 8"/>
          <p:cNvGraphicFramePr>
            <a:graphicFrameLocks noChangeAspect="1"/>
          </p:cNvGraphicFramePr>
          <p:nvPr/>
        </p:nvGraphicFramePr>
        <p:xfrm>
          <a:off x="1677082" y="2085021"/>
          <a:ext cx="1498600" cy="406400"/>
        </p:xfrm>
        <a:graphic>
          <a:graphicData uri="http://schemas.openxmlformats.org/presentationml/2006/ole">
            <mc:AlternateContent xmlns:mc="http://schemas.openxmlformats.org/markup-compatibility/2006">
              <mc:Choice xmlns:v="urn:schemas-microsoft-com:vml" Requires="v">
                <p:oleObj name="Equation" r:id="rId12" imgW="749160" imgH="203040" progId="Equation.DSMT4">
                  <p:embed/>
                </p:oleObj>
              </mc:Choice>
              <mc:Fallback>
                <p:oleObj name="Equation" r:id="rId12" imgW="749160" imgH="203040" progId="Equation.DSMT4">
                  <p:embed/>
                  <p:pic>
                    <p:nvPicPr>
                      <p:cNvPr id="15" name="Object 8"/>
                      <p:cNvPicPr>
                        <a:picLocks noChangeAspect="1" noChangeArrowheads="1"/>
                      </p:cNvPicPr>
                      <p:nvPr/>
                    </p:nvPicPr>
                    <p:blipFill>
                      <a:blip r:embed="rId13"/>
                      <a:srcRect/>
                      <a:stretch>
                        <a:fillRect/>
                      </a:stretch>
                    </p:blipFill>
                    <p:spPr bwMode="auto">
                      <a:xfrm>
                        <a:off x="1677082" y="2085021"/>
                        <a:ext cx="14986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2752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527945" y="848965"/>
            <a:ext cx="8257841" cy="461665"/>
          </a:xfrm>
          <a:prstGeom prst="rect">
            <a:avLst/>
          </a:prstGeom>
          <a:noFill/>
        </p:spPr>
        <p:txBody>
          <a:bodyPr wrap="square" rtlCol="0">
            <a:spAutoFit/>
          </a:bodyPr>
          <a:lstStyle/>
          <a:p>
            <a:r>
              <a:rPr lang="en-US" sz="2400" dirty="0">
                <a:latin typeface="Arial" pitchFamily="34" charset="0"/>
                <a:cs typeface="Arial" pitchFamily="34" charset="0"/>
              </a:rPr>
              <a:t>Consider first the mixed </a:t>
            </a:r>
            <a:r>
              <a:rPr lang="en-US" sz="2400" dirty="0" err="1">
                <a:latin typeface="Arial" pitchFamily="34" charset="0"/>
                <a:cs typeface="Arial" pitchFamily="34" charset="0"/>
              </a:rPr>
              <a:t>probit</a:t>
            </a:r>
            <a:r>
              <a:rPr lang="en-US" sz="2400" dirty="0">
                <a:latin typeface="Arial" pitchFamily="34" charset="0"/>
                <a:cs typeface="Arial" pitchFamily="34" charset="0"/>
              </a:rPr>
              <a:t> model for binary data</a:t>
            </a:r>
          </a:p>
        </p:txBody>
      </p:sp>
      <p:sp>
        <p:nvSpPr>
          <p:cNvPr id="7" name="Rectangle 2"/>
          <p:cNvSpPr txBox="1">
            <a:spLocks noChangeArrowheads="1"/>
          </p:cNvSpPr>
          <p:nvPr/>
        </p:nvSpPr>
        <p:spPr>
          <a:xfrm>
            <a:off x="527945" y="79639"/>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Models for a binary response</a:t>
            </a:r>
            <a:endParaRPr lang="en-GB" altLang="nb-NO" sz="3200" kern="0" dirty="0">
              <a:solidFill>
                <a:schemeClr val="accent2"/>
              </a:solidFill>
            </a:endParaRPr>
          </a:p>
        </p:txBody>
      </p:sp>
      <p:sp>
        <p:nvSpPr>
          <p:cNvPr id="9" name="TextBox 8"/>
          <p:cNvSpPr txBox="1"/>
          <p:nvPr/>
        </p:nvSpPr>
        <p:spPr>
          <a:xfrm>
            <a:off x="610280" y="2114368"/>
            <a:ext cx="8257841" cy="461665"/>
          </a:xfrm>
          <a:prstGeom prst="rect">
            <a:avLst/>
          </a:prstGeom>
          <a:noFill/>
        </p:spPr>
        <p:txBody>
          <a:bodyPr wrap="square" rtlCol="0">
            <a:spAutoFit/>
          </a:bodyPr>
          <a:lstStyle/>
          <a:p>
            <a:r>
              <a:rPr lang="en-US" sz="2400" dirty="0">
                <a:latin typeface="Arial" pitchFamily="34" charset="0"/>
                <a:cs typeface="Arial" pitchFamily="34" charset="0"/>
              </a:rPr>
              <a:t>where                        and            is the </a:t>
            </a:r>
            <a:r>
              <a:rPr lang="en-US" sz="2400" dirty="0" err="1">
                <a:latin typeface="Arial" pitchFamily="34" charset="0"/>
                <a:cs typeface="Arial" pitchFamily="34" charset="0"/>
              </a:rPr>
              <a:t>cdf</a:t>
            </a:r>
            <a:r>
              <a:rPr lang="en-US" sz="2400" dirty="0">
                <a:latin typeface="Arial" pitchFamily="34" charset="0"/>
                <a:cs typeface="Arial" pitchFamily="34" charset="0"/>
              </a:rPr>
              <a:t>  of  </a:t>
            </a:r>
          </a:p>
        </p:txBody>
      </p:sp>
      <p:graphicFrame>
        <p:nvGraphicFramePr>
          <p:cNvPr id="10" name="Object 8"/>
          <p:cNvGraphicFramePr>
            <a:graphicFrameLocks noChangeAspect="1"/>
          </p:cNvGraphicFramePr>
          <p:nvPr>
            <p:extLst>
              <p:ext uri="{D42A27DB-BD31-4B8C-83A1-F6EECF244321}">
                <p14:modId xmlns:p14="http://schemas.microsoft.com/office/powerpoint/2010/main" val="2564764182"/>
              </p:ext>
            </p:extLst>
          </p:nvPr>
        </p:nvGraphicFramePr>
        <p:xfrm>
          <a:off x="1800225" y="1431925"/>
          <a:ext cx="3276600" cy="482600"/>
        </p:xfrm>
        <a:graphic>
          <a:graphicData uri="http://schemas.openxmlformats.org/presentationml/2006/ole">
            <mc:AlternateContent xmlns:mc="http://schemas.openxmlformats.org/markup-compatibility/2006">
              <mc:Choice xmlns:v="urn:schemas-microsoft-com:vml" Requires="v">
                <p:oleObj name="Equation" r:id="rId3" imgW="1638000" imgH="241200" progId="Equation.DSMT4">
                  <p:embed/>
                </p:oleObj>
              </mc:Choice>
              <mc:Fallback>
                <p:oleObj name="Equation" r:id="rId3" imgW="1638000" imgH="241200" progId="Equation.DSMT4">
                  <p:embed/>
                  <p:pic>
                    <p:nvPicPr>
                      <p:cNvPr id="0" name=""/>
                      <p:cNvPicPr>
                        <a:picLocks noChangeAspect="1" noChangeArrowheads="1"/>
                      </p:cNvPicPr>
                      <p:nvPr/>
                    </p:nvPicPr>
                    <p:blipFill>
                      <a:blip r:embed="rId4"/>
                      <a:srcRect/>
                      <a:stretch>
                        <a:fillRect/>
                      </a:stretch>
                    </p:blipFill>
                    <p:spPr bwMode="auto">
                      <a:xfrm>
                        <a:off x="1800225" y="1431925"/>
                        <a:ext cx="3276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8"/>
          <p:cNvGraphicFramePr>
            <a:graphicFrameLocks noChangeAspect="1"/>
          </p:cNvGraphicFramePr>
          <p:nvPr>
            <p:extLst>
              <p:ext uri="{D42A27DB-BD31-4B8C-83A1-F6EECF244321}">
                <p14:modId xmlns:p14="http://schemas.microsoft.com/office/powerpoint/2010/main" val="3202952261"/>
              </p:ext>
            </p:extLst>
          </p:nvPr>
        </p:nvGraphicFramePr>
        <p:xfrm>
          <a:off x="1749425" y="2114550"/>
          <a:ext cx="1701800" cy="482600"/>
        </p:xfrm>
        <a:graphic>
          <a:graphicData uri="http://schemas.openxmlformats.org/presentationml/2006/ole">
            <mc:AlternateContent xmlns:mc="http://schemas.openxmlformats.org/markup-compatibility/2006">
              <mc:Choice xmlns:v="urn:schemas-microsoft-com:vml" Requires="v">
                <p:oleObj name="Equation" r:id="rId5" imgW="850680" imgH="241200" progId="Equation.DSMT4">
                  <p:embed/>
                </p:oleObj>
              </mc:Choice>
              <mc:Fallback>
                <p:oleObj name="Equation" r:id="rId5" imgW="850680" imgH="241200" progId="Equation.DSMT4">
                  <p:embed/>
                  <p:pic>
                    <p:nvPicPr>
                      <p:cNvPr id="0" name=""/>
                      <p:cNvPicPr>
                        <a:picLocks noChangeAspect="1" noChangeArrowheads="1"/>
                      </p:cNvPicPr>
                      <p:nvPr/>
                    </p:nvPicPr>
                    <p:blipFill>
                      <a:blip r:embed="rId6"/>
                      <a:srcRect/>
                      <a:stretch>
                        <a:fillRect/>
                      </a:stretch>
                    </p:blipFill>
                    <p:spPr bwMode="auto">
                      <a:xfrm>
                        <a:off x="1749425" y="2114550"/>
                        <a:ext cx="1701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Slide Number Placeholder 2"/>
          <p:cNvSpPr>
            <a:spLocks noGrp="1"/>
          </p:cNvSpPr>
          <p:nvPr>
            <p:ph type="sldNum" sz="quarter" idx="12"/>
          </p:nvPr>
        </p:nvSpPr>
        <p:spPr/>
        <p:txBody>
          <a:bodyPr/>
          <a:lstStyle/>
          <a:p>
            <a:pPr>
              <a:defRPr/>
            </a:pPr>
            <a:fld id="{F47A4692-C68A-4E5B-9D76-4536B80B398B}" type="slidenum">
              <a:rPr lang="en-US" altLang="nb-NO" smtClean="0"/>
              <a:pPr>
                <a:defRPr/>
              </a:pPr>
              <a:t>10</a:t>
            </a:fld>
            <a:endParaRPr lang="en-US" altLang="nb-NO"/>
          </a:p>
        </p:txBody>
      </p:sp>
      <p:graphicFrame>
        <p:nvGraphicFramePr>
          <p:cNvPr id="14" name="Object 8"/>
          <p:cNvGraphicFramePr>
            <a:graphicFrameLocks noChangeAspect="1"/>
          </p:cNvGraphicFramePr>
          <p:nvPr>
            <p:extLst>
              <p:ext uri="{D42A27DB-BD31-4B8C-83A1-F6EECF244321}">
                <p14:modId xmlns:p14="http://schemas.microsoft.com/office/powerpoint/2010/main" val="1658059711"/>
              </p:ext>
            </p:extLst>
          </p:nvPr>
        </p:nvGraphicFramePr>
        <p:xfrm>
          <a:off x="4241800" y="2170113"/>
          <a:ext cx="685800" cy="406400"/>
        </p:xfrm>
        <a:graphic>
          <a:graphicData uri="http://schemas.openxmlformats.org/presentationml/2006/ole">
            <mc:AlternateContent xmlns:mc="http://schemas.openxmlformats.org/markup-compatibility/2006">
              <mc:Choice xmlns:v="urn:schemas-microsoft-com:vml" Requires="v">
                <p:oleObj name="Equation" r:id="rId7" imgW="342720" imgH="203040" progId="Equation.DSMT4">
                  <p:embed/>
                </p:oleObj>
              </mc:Choice>
              <mc:Fallback>
                <p:oleObj name="Equation" r:id="rId7" imgW="342720" imgH="203040" progId="Equation.DSMT4">
                  <p:embed/>
                  <p:pic>
                    <p:nvPicPr>
                      <p:cNvPr id="0" name=""/>
                      <p:cNvPicPr>
                        <a:picLocks noChangeAspect="1" noChangeArrowheads="1"/>
                      </p:cNvPicPr>
                      <p:nvPr/>
                    </p:nvPicPr>
                    <p:blipFill>
                      <a:blip r:embed="rId8"/>
                      <a:srcRect/>
                      <a:stretch>
                        <a:fillRect/>
                      </a:stretch>
                    </p:blipFill>
                    <p:spPr bwMode="auto">
                      <a:xfrm>
                        <a:off x="4241800" y="2170113"/>
                        <a:ext cx="685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 name="Object 8"/>
          <p:cNvGraphicFramePr>
            <a:graphicFrameLocks noChangeAspect="1"/>
          </p:cNvGraphicFramePr>
          <p:nvPr>
            <p:extLst>
              <p:ext uri="{D42A27DB-BD31-4B8C-83A1-F6EECF244321}">
                <p14:modId xmlns:p14="http://schemas.microsoft.com/office/powerpoint/2010/main" val="3486676565"/>
              </p:ext>
            </p:extLst>
          </p:nvPr>
        </p:nvGraphicFramePr>
        <p:xfrm>
          <a:off x="6843415" y="2169633"/>
          <a:ext cx="1422400" cy="406400"/>
        </p:xfrm>
        <a:graphic>
          <a:graphicData uri="http://schemas.openxmlformats.org/presentationml/2006/ole">
            <mc:AlternateContent xmlns:mc="http://schemas.openxmlformats.org/markup-compatibility/2006">
              <mc:Choice xmlns:v="urn:schemas-microsoft-com:vml" Requires="v">
                <p:oleObj name="Equation" r:id="rId9" imgW="711000" imgH="203040" progId="Equation.DSMT4">
                  <p:embed/>
                </p:oleObj>
              </mc:Choice>
              <mc:Fallback>
                <p:oleObj name="Equation" r:id="rId9" imgW="711000" imgH="203040" progId="Equation.DSMT4">
                  <p:embed/>
                  <p:pic>
                    <p:nvPicPr>
                      <p:cNvPr id="0" name=""/>
                      <p:cNvPicPr>
                        <a:picLocks noChangeAspect="1" noChangeArrowheads="1"/>
                      </p:cNvPicPr>
                      <p:nvPr/>
                    </p:nvPicPr>
                    <p:blipFill>
                      <a:blip r:embed="rId10"/>
                      <a:srcRect/>
                      <a:stretch>
                        <a:fillRect/>
                      </a:stretch>
                    </p:blipFill>
                    <p:spPr bwMode="auto">
                      <a:xfrm>
                        <a:off x="6843415" y="2169633"/>
                        <a:ext cx="14224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Box 15"/>
          <p:cNvSpPr txBox="1"/>
          <p:nvPr/>
        </p:nvSpPr>
        <p:spPr>
          <a:xfrm>
            <a:off x="610280" y="2699462"/>
            <a:ext cx="8257841" cy="461665"/>
          </a:xfrm>
          <a:prstGeom prst="rect">
            <a:avLst/>
          </a:prstGeom>
          <a:noFill/>
        </p:spPr>
        <p:txBody>
          <a:bodyPr wrap="square" rtlCol="0">
            <a:spAutoFit/>
          </a:bodyPr>
          <a:lstStyle/>
          <a:p>
            <a:r>
              <a:rPr lang="en-US" sz="2400" dirty="0">
                <a:latin typeface="Arial" pitchFamily="34" charset="0"/>
                <a:cs typeface="Arial" pitchFamily="34" charset="0"/>
              </a:rPr>
              <a:t>Then</a:t>
            </a:r>
          </a:p>
        </p:txBody>
      </p:sp>
      <p:graphicFrame>
        <p:nvGraphicFramePr>
          <p:cNvPr id="17" name="Object 8"/>
          <p:cNvGraphicFramePr>
            <a:graphicFrameLocks noChangeAspect="1"/>
          </p:cNvGraphicFramePr>
          <p:nvPr>
            <p:extLst>
              <p:ext uri="{D42A27DB-BD31-4B8C-83A1-F6EECF244321}">
                <p14:modId xmlns:p14="http://schemas.microsoft.com/office/powerpoint/2010/main" val="1214756765"/>
              </p:ext>
            </p:extLst>
          </p:nvPr>
        </p:nvGraphicFramePr>
        <p:xfrm>
          <a:off x="1511300" y="3157538"/>
          <a:ext cx="1574800" cy="482600"/>
        </p:xfrm>
        <a:graphic>
          <a:graphicData uri="http://schemas.openxmlformats.org/presentationml/2006/ole">
            <mc:AlternateContent xmlns:mc="http://schemas.openxmlformats.org/markup-compatibility/2006">
              <mc:Choice xmlns:v="urn:schemas-microsoft-com:vml" Requires="v">
                <p:oleObj name="Equation" r:id="rId11" imgW="787320" imgH="241200" progId="Equation.DSMT4">
                  <p:embed/>
                </p:oleObj>
              </mc:Choice>
              <mc:Fallback>
                <p:oleObj name="Equation" r:id="rId11" imgW="787320" imgH="241200" progId="Equation.DSMT4">
                  <p:embed/>
                  <p:pic>
                    <p:nvPicPr>
                      <p:cNvPr id="0" name=""/>
                      <p:cNvPicPr>
                        <a:picLocks noChangeAspect="1" noChangeArrowheads="1"/>
                      </p:cNvPicPr>
                      <p:nvPr/>
                    </p:nvPicPr>
                    <p:blipFill>
                      <a:blip r:embed="rId12"/>
                      <a:srcRect/>
                      <a:stretch>
                        <a:fillRect/>
                      </a:stretch>
                    </p:blipFill>
                    <p:spPr bwMode="auto">
                      <a:xfrm>
                        <a:off x="1511300" y="3157538"/>
                        <a:ext cx="1574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8" name="TextBox 17"/>
              <p:cNvSpPr txBox="1"/>
              <p:nvPr/>
            </p:nvSpPr>
            <p:spPr>
              <a:xfrm>
                <a:off x="782804" y="3749407"/>
                <a:ext cx="7903996" cy="1506566"/>
              </a:xfrm>
              <a:prstGeom prst="rect">
                <a:avLst/>
              </a:prstGeom>
              <a:noFill/>
            </p:spPr>
            <p:txBody>
              <a:bodyPr wrap="square" rtlCol="0">
                <a:spAutoFit/>
              </a:bodyPr>
              <a:lstStyle/>
              <a:p>
                <a:r>
                  <a:rPr lang="en-US" sz="2400" dirty="0">
                    <a:latin typeface="Arial" pitchFamily="34" charset="0"/>
                    <a:cs typeface="Arial" pitchFamily="34" charset="0"/>
                  </a:rPr>
                  <a:t>and </a:t>
                </a:r>
                <a14:m>
                  <m:oMath xmlns:m="http://schemas.openxmlformats.org/officeDocument/2006/math">
                    <m:r>
                      <a:rPr lang="nb-NO" sz="2400" i="1">
                        <a:latin typeface="Cambria Math" panose="02040503050406030204" pitchFamily="18" charset="0"/>
                      </a:rPr>
                      <m:t>𝑃</m:t>
                    </m:r>
                    <m:d>
                      <m:dPr>
                        <m:ctrlPr>
                          <a:rPr lang="nb-NO" sz="2400" i="1">
                            <a:latin typeface="Cambria Math" panose="02040503050406030204" pitchFamily="18" charset="0"/>
                          </a:rPr>
                        </m:ctrlPr>
                      </m:dPr>
                      <m:e>
                        <m:sSub>
                          <m:sSubPr>
                            <m:ctrlPr>
                              <a:rPr lang="nb-NO" sz="2400" i="1">
                                <a:latin typeface="Cambria Math" panose="02040503050406030204" pitchFamily="18" charset="0"/>
                              </a:rPr>
                            </m:ctrlPr>
                          </m:sSubPr>
                          <m:e>
                            <m:r>
                              <a:rPr lang="nb-NO" sz="2400" i="1">
                                <a:latin typeface="Cambria Math" panose="02040503050406030204" pitchFamily="18" charset="0"/>
                              </a:rPr>
                              <m:t>𝑌</m:t>
                            </m:r>
                          </m:e>
                          <m:sub>
                            <m:r>
                              <a:rPr lang="nb-NO" sz="2400" i="1">
                                <a:latin typeface="Cambria Math" panose="02040503050406030204" pitchFamily="18" charset="0"/>
                              </a:rPr>
                              <m:t>𝑖𝑗</m:t>
                            </m:r>
                          </m:sub>
                        </m:sSub>
                        <m:r>
                          <a:rPr lang="nb-NO" sz="2400" i="1">
                            <a:latin typeface="Cambria Math" panose="02040503050406030204" pitchFamily="18" charset="0"/>
                          </a:rPr>
                          <m:t>=1</m:t>
                        </m:r>
                      </m:e>
                    </m:d>
                    <m:r>
                      <a:rPr lang="nb-NO" sz="2400" i="1">
                        <a:latin typeface="Cambria Math" panose="02040503050406030204" pitchFamily="18" charset="0"/>
                      </a:rPr>
                      <m:t>=</m:t>
                    </m:r>
                    <m:nary>
                      <m:naryPr>
                        <m:limLoc m:val="undOvr"/>
                        <m:subHide m:val="on"/>
                        <m:supHide m:val="on"/>
                        <m:ctrlPr>
                          <a:rPr lang="nb-NO" sz="2400" i="1">
                            <a:latin typeface="Cambria Math" panose="02040503050406030204" pitchFamily="18" charset="0"/>
                          </a:rPr>
                        </m:ctrlPr>
                      </m:naryPr>
                      <m:sub/>
                      <m:sup/>
                      <m:e>
                        <m:r>
                          <a:rPr lang="nb-NO" sz="2400" i="1">
                            <a:latin typeface="Cambria Math" panose="02040503050406030204" pitchFamily="18" charset="0"/>
                          </a:rPr>
                          <m:t>𝑃</m:t>
                        </m:r>
                        <m:d>
                          <m:dPr>
                            <m:ctrlPr>
                              <a:rPr lang="nb-NO" sz="2400" i="1">
                                <a:latin typeface="Cambria Math" panose="02040503050406030204" pitchFamily="18" charset="0"/>
                              </a:rPr>
                            </m:ctrlPr>
                          </m:dPr>
                          <m:e>
                            <m:sSub>
                              <m:sSubPr>
                                <m:ctrlPr>
                                  <a:rPr lang="nb-NO" sz="2400" i="1">
                                    <a:latin typeface="Cambria Math" panose="02040503050406030204" pitchFamily="18" charset="0"/>
                                  </a:rPr>
                                </m:ctrlPr>
                              </m:sSubPr>
                              <m:e>
                                <m:r>
                                  <a:rPr lang="nb-NO" sz="2400" i="1">
                                    <a:latin typeface="Cambria Math" panose="02040503050406030204" pitchFamily="18" charset="0"/>
                                  </a:rPr>
                                  <m:t>𝑌</m:t>
                                </m:r>
                              </m:e>
                              <m:sub>
                                <m:r>
                                  <a:rPr lang="nb-NO" sz="2400" i="1">
                                    <a:latin typeface="Cambria Math" panose="02040503050406030204" pitchFamily="18" charset="0"/>
                                  </a:rPr>
                                  <m:t>𝑖𝑗</m:t>
                                </m:r>
                              </m:sub>
                            </m:sSub>
                            <m:r>
                              <a:rPr lang="nb-NO" sz="2400" i="1">
                                <a:latin typeface="Cambria Math" panose="02040503050406030204" pitchFamily="18" charset="0"/>
                              </a:rPr>
                              <m:t>=1</m:t>
                            </m:r>
                          </m:e>
                          <m:e>
                            <m:sSub>
                              <m:sSubPr>
                                <m:ctrlPr>
                                  <a:rPr lang="nb-NO" sz="2400" i="1">
                                    <a:latin typeface="Cambria Math" panose="02040503050406030204" pitchFamily="18" charset="0"/>
                                  </a:rPr>
                                </m:ctrlPr>
                              </m:sSubPr>
                              <m:e>
                                <m:r>
                                  <a:rPr lang="nb-NO" sz="2400" i="1">
                                    <a:latin typeface="Cambria Math" panose="02040503050406030204" pitchFamily="18" charset="0"/>
                                  </a:rPr>
                                  <m:t>𝑢</m:t>
                                </m:r>
                              </m:e>
                              <m:sub>
                                <m:r>
                                  <a:rPr lang="nb-NO" sz="2400" i="1">
                                    <a:latin typeface="Cambria Math" panose="02040503050406030204" pitchFamily="18" charset="0"/>
                                  </a:rPr>
                                  <m:t>𝑖</m:t>
                                </m:r>
                              </m:sub>
                            </m:sSub>
                          </m:e>
                        </m:d>
                        <m:r>
                          <a:rPr lang="nb-NO" sz="2400" i="1">
                            <a:latin typeface="Cambria Math" panose="02040503050406030204" pitchFamily="18" charset="0"/>
                          </a:rPr>
                          <m:t>𝑓</m:t>
                        </m:r>
                        <m:d>
                          <m:dPr>
                            <m:ctrlPr>
                              <a:rPr lang="nb-NO" sz="2400" i="1">
                                <a:latin typeface="Cambria Math" panose="02040503050406030204" pitchFamily="18" charset="0"/>
                              </a:rPr>
                            </m:ctrlPr>
                          </m:dPr>
                          <m:e>
                            <m:sSub>
                              <m:sSubPr>
                                <m:ctrlPr>
                                  <a:rPr lang="nb-NO" sz="2400" i="1">
                                    <a:latin typeface="Cambria Math" panose="02040503050406030204" pitchFamily="18" charset="0"/>
                                  </a:rPr>
                                </m:ctrlPr>
                              </m:sSubPr>
                              <m:e>
                                <m:r>
                                  <a:rPr lang="nb-NO" sz="2400" i="1">
                                    <a:latin typeface="Cambria Math" panose="02040503050406030204" pitchFamily="18" charset="0"/>
                                  </a:rPr>
                                  <m:t>𝑢</m:t>
                                </m:r>
                              </m:e>
                              <m:sub>
                                <m:r>
                                  <a:rPr lang="nb-NO" sz="2400" i="1">
                                    <a:latin typeface="Cambria Math" panose="02040503050406030204" pitchFamily="18" charset="0"/>
                                  </a:rPr>
                                  <m:t>𝑖</m:t>
                                </m:r>
                              </m:sub>
                            </m:sSub>
                            <m:r>
                              <a:rPr lang="nb-NO" sz="2400" i="1">
                                <a:latin typeface="Cambria Math" panose="02040503050406030204" pitchFamily="18" charset="0"/>
                              </a:rPr>
                              <m:t>;</m:t>
                            </m:r>
                            <m:sSubSup>
                              <m:sSubSupPr>
                                <m:ctrlPr>
                                  <a:rPr lang="nb-NO" sz="2400" i="1">
                                    <a:latin typeface="Cambria Math" panose="02040503050406030204" pitchFamily="18" charset="0"/>
                                  </a:rPr>
                                </m:ctrlPr>
                              </m:sSubSupPr>
                              <m:e>
                                <m:r>
                                  <a:rPr lang="nb-NO" sz="2400" i="1">
                                    <a:latin typeface="Cambria Math" panose="02040503050406030204" pitchFamily="18" charset="0"/>
                                    <a:ea typeface="Cambria Math" panose="02040503050406030204" pitchFamily="18" charset="0"/>
                                  </a:rPr>
                                  <m:t>𝜎</m:t>
                                </m:r>
                              </m:e>
                              <m:sub>
                                <m:r>
                                  <a:rPr lang="nb-NO" sz="2400" i="1">
                                    <a:latin typeface="Cambria Math" panose="02040503050406030204" pitchFamily="18" charset="0"/>
                                  </a:rPr>
                                  <m:t>𝑢</m:t>
                                </m:r>
                              </m:sub>
                              <m:sup>
                                <m:r>
                                  <a:rPr lang="nb-NO" sz="2400" i="1">
                                    <a:latin typeface="Cambria Math" panose="02040503050406030204" pitchFamily="18" charset="0"/>
                                  </a:rPr>
                                  <m:t>2</m:t>
                                </m:r>
                              </m:sup>
                            </m:sSubSup>
                          </m:e>
                        </m:d>
                        <m:r>
                          <a:rPr lang="nb-NO" sz="2400" i="1">
                            <a:latin typeface="Cambria Math" panose="02040503050406030204" pitchFamily="18" charset="0"/>
                          </a:rPr>
                          <m:t>𝑑</m:t>
                        </m:r>
                        <m:sSub>
                          <m:sSubPr>
                            <m:ctrlPr>
                              <a:rPr lang="nb-NO" sz="2400" i="1">
                                <a:latin typeface="Cambria Math" panose="02040503050406030204" pitchFamily="18" charset="0"/>
                              </a:rPr>
                            </m:ctrlPr>
                          </m:sSubPr>
                          <m:e>
                            <m:r>
                              <a:rPr lang="nb-NO" sz="2400" i="1">
                                <a:latin typeface="Cambria Math" panose="02040503050406030204" pitchFamily="18" charset="0"/>
                              </a:rPr>
                              <m:t>𝑢</m:t>
                            </m:r>
                          </m:e>
                          <m:sub>
                            <m:r>
                              <a:rPr lang="nb-NO" sz="2400" i="1">
                                <a:latin typeface="Cambria Math" panose="02040503050406030204" pitchFamily="18" charset="0"/>
                              </a:rPr>
                              <m:t>𝑖</m:t>
                            </m:r>
                          </m:sub>
                        </m:sSub>
                        <m:r>
                          <a:rPr lang="nb-NO" sz="2400" i="1">
                            <a:latin typeface="Cambria Math" panose="02040503050406030204" pitchFamily="18" charset="0"/>
                          </a:rPr>
                          <m:t>=</m:t>
                        </m:r>
                      </m:e>
                    </m:nary>
                  </m:oMath>
                </a14:m>
                <a:endParaRPr lang="nb-NO" sz="24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nary>
                        <m:naryPr>
                          <m:limLoc m:val="undOvr"/>
                          <m:subHide m:val="on"/>
                          <m:supHide m:val="on"/>
                          <m:ctrlPr>
                            <a:rPr lang="nb-NO" sz="2400" i="1">
                              <a:latin typeface="Cambria Math" panose="02040503050406030204" pitchFamily="18" charset="0"/>
                            </a:rPr>
                          </m:ctrlPr>
                        </m:naryPr>
                        <m:sub/>
                        <m:sup/>
                        <m:e>
                          <m:r>
                            <a:rPr lang="nb-NO" sz="2400" i="1">
                              <a:latin typeface="Cambria Math" panose="02040503050406030204" pitchFamily="18" charset="0"/>
                            </a:rPr>
                            <m:t>𝑃</m:t>
                          </m:r>
                          <m:r>
                            <a:rPr lang="nb-NO" sz="2400" i="1">
                              <a:latin typeface="Cambria Math" panose="02040503050406030204" pitchFamily="18" charset="0"/>
                            </a:rPr>
                            <m:t>(</m:t>
                          </m:r>
                          <m:r>
                            <a:rPr lang="nb-NO" sz="2400" i="1">
                              <a:latin typeface="Cambria Math" panose="02040503050406030204" pitchFamily="18" charset="0"/>
                            </a:rPr>
                            <m:t>𝑍</m:t>
                          </m:r>
                          <m:r>
                            <a:rPr lang="nb-NO" sz="2400" i="1">
                              <a:latin typeface="Cambria Math" panose="02040503050406030204" pitchFamily="18" charset="0"/>
                            </a:rPr>
                            <m:t>−</m:t>
                          </m:r>
                          <m:sSub>
                            <m:sSubPr>
                              <m:ctrlPr>
                                <a:rPr lang="nb-NO" sz="2400" i="1">
                                  <a:latin typeface="Cambria Math" panose="02040503050406030204" pitchFamily="18" charset="0"/>
                                  <a:ea typeface="Cambria Math" panose="02040503050406030204" pitchFamily="18" charset="0"/>
                                </a:rPr>
                              </m:ctrlPr>
                            </m:sSubPr>
                            <m:e>
                              <m:r>
                                <a:rPr lang="nb-NO" sz="2400" i="1">
                                  <a:latin typeface="Cambria Math" panose="02040503050406030204" pitchFamily="18" charset="0"/>
                                  <a:ea typeface="Cambria Math" panose="02040503050406030204" pitchFamily="18" charset="0"/>
                                </a:rPr>
                                <m:t>𝑢</m:t>
                              </m:r>
                            </m:e>
                            <m:sub>
                              <m:r>
                                <a:rPr lang="nb-NO" sz="2400" i="1">
                                  <a:latin typeface="Cambria Math" panose="02040503050406030204" pitchFamily="18" charset="0"/>
                                  <a:ea typeface="Cambria Math" panose="02040503050406030204" pitchFamily="18" charset="0"/>
                                </a:rPr>
                                <m:t>𝑖</m:t>
                              </m:r>
                            </m:sub>
                          </m:sSub>
                          <m:r>
                            <a:rPr lang="nb-NO" sz="2400" i="1">
                              <a:latin typeface="Cambria Math" panose="02040503050406030204" pitchFamily="18" charset="0"/>
                              <a:ea typeface="Cambria Math" panose="02040503050406030204" pitchFamily="18" charset="0"/>
                            </a:rPr>
                            <m:t>≤</m:t>
                          </m:r>
                          <m:sSub>
                            <m:sSubPr>
                              <m:ctrlPr>
                                <a:rPr lang="nb-NO" sz="2400" i="1">
                                  <a:latin typeface="Cambria Math" panose="02040503050406030204" pitchFamily="18" charset="0"/>
                                  <a:ea typeface="Cambria Math" panose="02040503050406030204" pitchFamily="18" charset="0"/>
                                </a:rPr>
                              </m:ctrlPr>
                            </m:sSubPr>
                            <m:e>
                              <m:r>
                                <a:rPr lang="nb-NO" sz="2400" b="1">
                                  <a:latin typeface="Cambria Math" panose="02040503050406030204" pitchFamily="18" charset="0"/>
                                  <a:ea typeface="Cambria Math" panose="02040503050406030204" pitchFamily="18" charset="0"/>
                                </a:rPr>
                                <m:t>𝐱</m:t>
                              </m:r>
                            </m:e>
                            <m:sub>
                              <m:r>
                                <a:rPr lang="nb-NO" sz="2400" i="1">
                                  <a:latin typeface="Cambria Math" panose="02040503050406030204" pitchFamily="18" charset="0"/>
                                  <a:ea typeface="Cambria Math" panose="02040503050406030204" pitchFamily="18" charset="0"/>
                                </a:rPr>
                                <m:t>𝑖𝑗</m:t>
                              </m:r>
                            </m:sub>
                          </m:sSub>
                          <m:r>
                            <m:rPr>
                              <m:sty m:val="p"/>
                            </m:rPr>
                            <a:rPr lang="nb-NO" sz="2400">
                              <a:latin typeface="Cambria Math" panose="02040503050406030204" pitchFamily="18" charset="0"/>
                              <a:ea typeface="Cambria Math" panose="02040503050406030204" pitchFamily="18" charset="0"/>
                            </a:rPr>
                            <m:t>β</m:t>
                          </m:r>
                          <m:r>
                            <a:rPr lang="nb-NO" sz="2400" i="1">
                              <a:latin typeface="Cambria Math" panose="02040503050406030204" pitchFamily="18" charset="0"/>
                              <a:ea typeface="Cambria Math" panose="02040503050406030204" pitchFamily="18" charset="0"/>
                            </a:rPr>
                            <m:t>)</m:t>
                          </m:r>
                          <m:r>
                            <a:rPr lang="nb-NO" sz="2400" i="1">
                              <a:latin typeface="Cambria Math" panose="02040503050406030204" pitchFamily="18" charset="0"/>
                            </a:rPr>
                            <m:t>𝑓</m:t>
                          </m:r>
                          <m:d>
                            <m:dPr>
                              <m:ctrlPr>
                                <a:rPr lang="nb-NO" sz="2400" i="1">
                                  <a:latin typeface="Cambria Math" panose="02040503050406030204" pitchFamily="18" charset="0"/>
                                </a:rPr>
                              </m:ctrlPr>
                            </m:dPr>
                            <m:e>
                              <m:sSub>
                                <m:sSubPr>
                                  <m:ctrlPr>
                                    <a:rPr lang="nb-NO" sz="2400" i="1">
                                      <a:latin typeface="Cambria Math" panose="02040503050406030204" pitchFamily="18" charset="0"/>
                                    </a:rPr>
                                  </m:ctrlPr>
                                </m:sSubPr>
                                <m:e>
                                  <m:r>
                                    <a:rPr lang="nb-NO" sz="2400" i="1">
                                      <a:latin typeface="Cambria Math" panose="02040503050406030204" pitchFamily="18" charset="0"/>
                                    </a:rPr>
                                    <m:t>𝑢</m:t>
                                  </m:r>
                                </m:e>
                                <m:sub>
                                  <m:r>
                                    <a:rPr lang="nb-NO" sz="2400" i="1">
                                      <a:latin typeface="Cambria Math" panose="02040503050406030204" pitchFamily="18" charset="0"/>
                                    </a:rPr>
                                    <m:t>𝑖</m:t>
                                  </m:r>
                                </m:sub>
                              </m:sSub>
                              <m:r>
                                <a:rPr lang="nb-NO" sz="2400" i="1">
                                  <a:latin typeface="Cambria Math" panose="02040503050406030204" pitchFamily="18" charset="0"/>
                                </a:rPr>
                                <m:t>;</m:t>
                              </m:r>
                              <m:sSubSup>
                                <m:sSubSupPr>
                                  <m:ctrlPr>
                                    <a:rPr lang="nb-NO" sz="2400" i="1">
                                      <a:latin typeface="Cambria Math" panose="02040503050406030204" pitchFamily="18" charset="0"/>
                                    </a:rPr>
                                  </m:ctrlPr>
                                </m:sSubSupPr>
                                <m:e>
                                  <m:r>
                                    <a:rPr lang="nb-NO" sz="2400" i="1">
                                      <a:latin typeface="Cambria Math" panose="02040503050406030204" pitchFamily="18" charset="0"/>
                                      <a:ea typeface="Cambria Math" panose="02040503050406030204" pitchFamily="18" charset="0"/>
                                    </a:rPr>
                                    <m:t>𝜎</m:t>
                                  </m:r>
                                </m:e>
                                <m:sub>
                                  <m:r>
                                    <a:rPr lang="nb-NO" sz="2400" i="1">
                                      <a:latin typeface="Cambria Math" panose="02040503050406030204" pitchFamily="18" charset="0"/>
                                    </a:rPr>
                                    <m:t>𝑢</m:t>
                                  </m:r>
                                </m:sub>
                                <m:sup>
                                  <m:r>
                                    <a:rPr lang="nb-NO" sz="2400" i="1">
                                      <a:latin typeface="Cambria Math" panose="02040503050406030204" pitchFamily="18" charset="0"/>
                                    </a:rPr>
                                    <m:t>2</m:t>
                                  </m:r>
                                </m:sup>
                              </m:sSubSup>
                            </m:e>
                          </m:d>
                          <m:r>
                            <a:rPr lang="nb-NO" sz="2400" i="1">
                              <a:latin typeface="Cambria Math" panose="02040503050406030204" pitchFamily="18" charset="0"/>
                            </a:rPr>
                            <m:t>𝑑</m:t>
                          </m:r>
                          <m:sSub>
                            <m:sSubPr>
                              <m:ctrlPr>
                                <a:rPr lang="nb-NO" sz="2400" i="1">
                                  <a:latin typeface="Cambria Math" panose="02040503050406030204" pitchFamily="18" charset="0"/>
                                </a:rPr>
                              </m:ctrlPr>
                            </m:sSubPr>
                            <m:e>
                              <m:r>
                                <a:rPr lang="nb-NO" sz="2400" i="1">
                                  <a:latin typeface="Cambria Math" panose="02040503050406030204" pitchFamily="18" charset="0"/>
                                </a:rPr>
                                <m:t>𝑢</m:t>
                              </m:r>
                            </m:e>
                            <m:sub>
                              <m:r>
                                <a:rPr lang="nb-NO" sz="2400" i="1">
                                  <a:latin typeface="Cambria Math" panose="02040503050406030204" pitchFamily="18" charset="0"/>
                                </a:rPr>
                                <m:t>𝑖</m:t>
                              </m:r>
                            </m:sub>
                          </m:sSub>
                        </m:e>
                      </m:nary>
                    </m:oMath>
                  </m:oMathPara>
                </a14:m>
                <a:endParaRPr lang="en-US" sz="2400" dirty="0">
                  <a:latin typeface="Arial" pitchFamily="34" charset="0"/>
                  <a:cs typeface="Arial" pitchFamily="34" charset="0"/>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782804" y="3749407"/>
                <a:ext cx="7903996" cy="1506566"/>
              </a:xfrm>
              <a:prstGeom prst="rect">
                <a:avLst/>
              </a:prstGeom>
              <a:blipFill>
                <a:blip r:embed="rId14"/>
                <a:stretch>
                  <a:fillRect l="-1124" t="-69748" b="-136975"/>
                </a:stretch>
              </a:blipFill>
            </p:spPr>
            <p:txBody>
              <a:bodyPr/>
              <a:lstStyle/>
              <a:p>
                <a:r>
                  <a:rPr lang="nb-NO">
                    <a:noFill/>
                  </a:rPr>
                  <a:t> </a:t>
                </a:r>
              </a:p>
            </p:txBody>
          </p:sp>
        </mc:Fallback>
      </mc:AlternateContent>
      <p:graphicFrame>
        <p:nvGraphicFramePr>
          <p:cNvPr id="23" name="Object 8"/>
          <p:cNvGraphicFramePr>
            <a:graphicFrameLocks noChangeAspect="1"/>
          </p:cNvGraphicFramePr>
          <p:nvPr>
            <p:extLst>
              <p:ext uri="{D42A27DB-BD31-4B8C-83A1-F6EECF244321}">
                <p14:modId xmlns:p14="http://schemas.microsoft.com/office/powerpoint/2010/main" val="870372048"/>
              </p:ext>
            </p:extLst>
          </p:nvPr>
        </p:nvGraphicFramePr>
        <p:xfrm>
          <a:off x="3263900" y="3184525"/>
          <a:ext cx="2209800" cy="482600"/>
        </p:xfrm>
        <a:graphic>
          <a:graphicData uri="http://schemas.openxmlformats.org/presentationml/2006/ole">
            <mc:AlternateContent xmlns:mc="http://schemas.openxmlformats.org/markup-compatibility/2006">
              <mc:Choice xmlns:v="urn:schemas-microsoft-com:vml" Requires="v">
                <p:oleObj name="Equation" r:id="rId15" imgW="1104840" imgH="241200" progId="Equation.DSMT4">
                  <p:embed/>
                </p:oleObj>
              </mc:Choice>
              <mc:Fallback>
                <p:oleObj name="Equation" r:id="rId15" imgW="1104840" imgH="241200" progId="Equation.DSMT4">
                  <p:embed/>
                  <p:pic>
                    <p:nvPicPr>
                      <p:cNvPr id="0" name=""/>
                      <p:cNvPicPr>
                        <a:picLocks noChangeAspect="1" noChangeArrowheads="1"/>
                      </p:cNvPicPr>
                      <p:nvPr/>
                    </p:nvPicPr>
                    <p:blipFill>
                      <a:blip r:embed="rId16"/>
                      <a:srcRect/>
                      <a:stretch>
                        <a:fillRect/>
                      </a:stretch>
                    </p:blipFill>
                    <p:spPr bwMode="auto">
                      <a:xfrm>
                        <a:off x="3263900" y="3184525"/>
                        <a:ext cx="2209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8"/>
          <p:cNvGraphicFramePr>
            <a:graphicFrameLocks noChangeAspect="1"/>
          </p:cNvGraphicFramePr>
          <p:nvPr>
            <p:extLst>
              <p:ext uri="{D42A27DB-BD31-4B8C-83A1-F6EECF244321}">
                <p14:modId xmlns:p14="http://schemas.microsoft.com/office/powerpoint/2010/main" val="3610952142"/>
              </p:ext>
            </p:extLst>
          </p:nvPr>
        </p:nvGraphicFramePr>
        <p:xfrm>
          <a:off x="5618163" y="3175000"/>
          <a:ext cx="2209800" cy="482600"/>
        </p:xfrm>
        <a:graphic>
          <a:graphicData uri="http://schemas.openxmlformats.org/presentationml/2006/ole">
            <mc:AlternateContent xmlns:mc="http://schemas.openxmlformats.org/markup-compatibility/2006">
              <mc:Choice xmlns:v="urn:schemas-microsoft-com:vml" Requires="v">
                <p:oleObj name="Equation" r:id="rId17" imgW="1104840" imgH="241200" progId="Equation.DSMT4">
                  <p:embed/>
                </p:oleObj>
              </mc:Choice>
              <mc:Fallback>
                <p:oleObj name="Equation" r:id="rId17" imgW="1104840" imgH="241200" progId="Equation.DSMT4">
                  <p:embed/>
                  <p:pic>
                    <p:nvPicPr>
                      <p:cNvPr id="0" name=""/>
                      <p:cNvPicPr>
                        <a:picLocks noChangeAspect="1" noChangeArrowheads="1"/>
                      </p:cNvPicPr>
                      <p:nvPr/>
                    </p:nvPicPr>
                    <p:blipFill>
                      <a:blip r:embed="rId18"/>
                      <a:srcRect/>
                      <a:stretch>
                        <a:fillRect/>
                      </a:stretch>
                    </p:blipFill>
                    <p:spPr bwMode="auto">
                      <a:xfrm>
                        <a:off x="5618163" y="3175000"/>
                        <a:ext cx="2209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7" name="TextBox 15">
                <a:extLst>
                  <a:ext uri="{FF2B5EF4-FFF2-40B4-BE49-F238E27FC236}">
                    <a16:creationId xmlns:a16="http://schemas.microsoft.com/office/drawing/2014/main" id="{6048C40F-CCAA-6246-AFA4-577CF2D4B519}"/>
                  </a:ext>
                </a:extLst>
              </p:cNvPr>
              <p:cNvSpPr txBox="1"/>
              <p:nvPr/>
            </p:nvSpPr>
            <p:spPr>
              <a:xfrm>
                <a:off x="610281" y="5064598"/>
                <a:ext cx="5942920" cy="1660455"/>
              </a:xfrm>
              <a:prstGeom prst="rect">
                <a:avLst/>
              </a:prstGeom>
              <a:noFill/>
            </p:spPr>
            <p:txBody>
              <a:bodyPr wrap="square" rtlCol="0">
                <a:spAutoFit/>
              </a:bodyPr>
              <a:lstStyle/>
              <a:p>
                <a:r>
                  <a:rPr lang="en-US" sz="2400" dirty="0">
                    <a:latin typeface="Arial" pitchFamily="34" charset="0"/>
                    <a:cs typeface="Arial" pitchFamily="34" charset="0"/>
                  </a:rPr>
                  <a:t>We have </a:t>
                </a:r>
                <a14:m>
                  <m:oMath xmlns:m="http://schemas.openxmlformats.org/officeDocument/2006/math">
                    <m:r>
                      <a:rPr lang="nb-NO" sz="2400" b="0" i="1" smtClean="0">
                        <a:latin typeface="Cambria Math" panose="02040503050406030204" pitchFamily="18" charset="0"/>
                        <a:cs typeface="Arial" pitchFamily="34" charset="0"/>
                      </a:rPr>
                      <m:t>𝑍</m:t>
                    </m:r>
                    <m:r>
                      <a:rPr lang="nb-NO" sz="2400" b="0" i="1" smtClean="0">
                        <a:latin typeface="Cambria Math" panose="02040503050406030204" pitchFamily="18" charset="0"/>
                        <a:cs typeface="Arial" pitchFamily="34" charset="0"/>
                      </a:rPr>
                      <m:t>−</m:t>
                    </m:r>
                    <m:sSub>
                      <m:sSubPr>
                        <m:ctrlPr>
                          <a:rPr lang="nb-NO" sz="2400" b="0" i="1" smtClean="0">
                            <a:latin typeface="Cambria Math" panose="02040503050406030204" pitchFamily="18" charset="0"/>
                            <a:cs typeface="Arial" pitchFamily="34" charset="0"/>
                          </a:rPr>
                        </m:ctrlPr>
                      </m:sSubPr>
                      <m:e>
                        <m:r>
                          <a:rPr lang="nb-NO" sz="2400" b="0" i="1" smtClean="0">
                            <a:latin typeface="Cambria Math" panose="02040503050406030204" pitchFamily="18" charset="0"/>
                            <a:cs typeface="Arial" pitchFamily="34" charset="0"/>
                          </a:rPr>
                          <m:t>𝑢</m:t>
                        </m:r>
                      </m:e>
                      <m:sub>
                        <m:r>
                          <a:rPr lang="nb-NO" sz="2400" b="0" i="1" smtClean="0">
                            <a:latin typeface="Cambria Math" panose="02040503050406030204" pitchFamily="18" charset="0"/>
                            <a:cs typeface="Arial" pitchFamily="34" charset="0"/>
                          </a:rPr>
                          <m:t>𝑖</m:t>
                        </m:r>
                      </m:sub>
                    </m:sSub>
                    <m:r>
                      <a:rPr lang="nb-NO" sz="2400" b="0" i="1" smtClean="0">
                        <a:latin typeface="Cambria Math" panose="02040503050406030204" pitchFamily="18" charset="0"/>
                        <a:ea typeface="Cambria Math" panose="02040503050406030204" pitchFamily="18" charset="0"/>
                        <a:cs typeface="Arial" pitchFamily="34" charset="0"/>
                      </a:rPr>
                      <m:t>~</m:t>
                    </m:r>
                    <m:r>
                      <a:rPr lang="nb-NO" sz="2400" b="0" i="1" smtClean="0">
                        <a:latin typeface="Cambria Math" panose="02040503050406030204" pitchFamily="18" charset="0"/>
                        <a:ea typeface="Cambria Math" panose="02040503050406030204" pitchFamily="18" charset="0"/>
                        <a:cs typeface="Arial" pitchFamily="34" charset="0"/>
                      </a:rPr>
                      <m:t>𝑁</m:t>
                    </m:r>
                    <m:d>
                      <m:dPr>
                        <m:ctrlPr>
                          <a:rPr lang="nb-NO" sz="2400" b="0" i="1" smtClean="0">
                            <a:latin typeface="Cambria Math" panose="02040503050406030204" pitchFamily="18" charset="0"/>
                            <a:ea typeface="Cambria Math" panose="02040503050406030204" pitchFamily="18" charset="0"/>
                            <a:cs typeface="Arial" pitchFamily="34" charset="0"/>
                          </a:rPr>
                        </m:ctrlPr>
                      </m:dPr>
                      <m:e>
                        <m:r>
                          <a:rPr lang="nb-NO" sz="2400" b="0" i="1" smtClean="0">
                            <a:latin typeface="Cambria Math" panose="02040503050406030204" pitchFamily="18" charset="0"/>
                            <a:ea typeface="Cambria Math" panose="02040503050406030204" pitchFamily="18" charset="0"/>
                            <a:cs typeface="Arial" pitchFamily="34" charset="0"/>
                          </a:rPr>
                          <m:t>0,1+</m:t>
                        </m:r>
                        <m:sSubSup>
                          <m:sSubSupPr>
                            <m:ctrlPr>
                              <a:rPr lang="nb-NO" sz="2400" b="0" i="1" smtClean="0">
                                <a:latin typeface="Cambria Math" panose="02040503050406030204" pitchFamily="18" charset="0"/>
                                <a:ea typeface="Cambria Math" panose="02040503050406030204" pitchFamily="18" charset="0"/>
                                <a:cs typeface="Arial" pitchFamily="34" charset="0"/>
                              </a:rPr>
                            </m:ctrlPr>
                          </m:sSubSupPr>
                          <m:e>
                            <m:r>
                              <a:rPr lang="nb-NO" sz="2400" b="0" i="1" smtClean="0">
                                <a:latin typeface="Cambria Math" panose="02040503050406030204" pitchFamily="18" charset="0"/>
                                <a:ea typeface="Cambria Math" panose="02040503050406030204" pitchFamily="18" charset="0"/>
                                <a:cs typeface="Arial" pitchFamily="34" charset="0"/>
                              </a:rPr>
                              <m:t>𝜎</m:t>
                            </m:r>
                          </m:e>
                          <m:sub>
                            <m:r>
                              <a:rPr lang="nb-NO" sz="2400" b="0" i="1" smtClean="0">
                                <a:latin typeface="Cambria Math" panose="02040503050406030204" pitchFamily="18" charset="0"/>
                                <a:ea typeface="Cambria Math" panose="02040503050406030204" pitchFamily="18" charset="0"/>
                                <a:cs typeface="Arial" pitchFamily="34" charset="0"/>
                              </a:rPr>
                              <m:t>𝑢</m:t>
                            </m:r>
                          </m:sub>
                          <m:sup>
                            <m:r>
                              <a:rPr lang="nb-NO" sz="2400" b="0" i="1" smtClean="0">
                                <a:latin typeface="Cambria Math" panose="02040503050406030204" pitchFamily="18" charset="0"/>
                                <a:ea typeface="Cambria Math" panose="02040503050406030204" pitchFamily="18" charset="0"/>
                                <a:cs typeface="Arial" pitchFamily="34" charset="0"/>
                              </a:rPr>
                              <m:t>2</m:t>
                            </m:r>
                          </m:sup>
                        </m:sSubSup>
                      </m:e>
                    </m:d>
                    <m:r>
                      <a:rPr lang="nb-NO" sz="2400" b="0" i="1" smtClean="0">
                        <a:latin typeface="Cambria Math" panose="02040503050406030204" pitchFamily="18" charset="0"/>
                        <a:ea typeface="Cambria Math" panose="02040503050406030204" pitchFamily="18" charset="0"/>
                        <a:cs typeface="Arial" pitchFamily="34" charset="0"/>
                      </a:rPr>
                      <m:t>,</m:t>
                    </m:r>
                  </m:oMath>
                </a14:m>
                <a:r>
                  <a:rPr lang="en-US" sz="2400" dirty="0">
                    <a:latin typeface="Arial" pitchFamily="34" charset="0"/>
                    <a:cs typeface="Arial" pitchFamily="34" charset="0"/>
                  </a:rPr>
                  <a:t> and hence </a:t>
                </a:r>
                <a14:m>
                  <m:oMath xmlns:m="http://schemas.openxmlformats.org/officeDocument/2006/math">
                    <m:r>
                      <a:rPr lang="nb-NO" sz="2400" b="0" i="0" smtClean="0">
                        <a:latin typeface="Cambria Math" panose="02040503050406030204" pitchFamily="18" charset="0"/>
                        <a:cs typeface="Arial" pitchFamily="34" charset="0"/>
                      </a:rPr>
                      <m:t>(</m:t>
                    </m:r>
                    <m:r>
                      <a:rPr lang="nb-NO" sz="2400" i="1">
                        <a:latin typeface="Cambria Math" panose="02040503050406030204" pitchFamily="18" charset="0"/>
                        <a:cs typeface="Arial" pitchFamily="34" charset="0"/>
                      </a:rPr>
                      <m:t>𝑍</m:t>
                    </m:r>
                    <m:r>
                      <a:rPr lang="nb-NO" sz="2400" i="1">
                        <a:latin typeface="Cambria Math" panose="02040503050406030204" pitchFamily="18" charset="0"/>
                        <a:cs typeface="Arial" pitchFamily="34" charset="0"/>
                      </a:rPr>
                      <m:t>−</m:t>
                    </m:r>
                    <m:sSub>
                      <m:sSubPr>
                        <m:ctrlPr>
                          <a:rPr lang="nb-NO" sz="2400" i="1">
                            <a:latin typeface="Cambria Math" panose="02040503050406030204" pitchFamily="18" charset="0"/>
                            <a:cs typeface="Arial" pitchFamily="34" charset="0"/>
                          </a:rPr>
                        </m:ctrlPr>
                      </m:sSubPr>
                      <m:e>
                        <m:r>
                          <a:rPr lang="nb-NO" sz="2400" i="1">
                            <a:latin typeface="Cambria Math" panose="02040503050406030204" pitchFamily="18" charset="0"/>
                            <a:cs typeface="Arial" pitchFamily="34" charset="0"/>
                          </a:rPr>
                          <m:t>𝑢</m:t>
                        </m:r>
                      </m:e>
                      <m:sub>
                        <m:r>
                          <a:rPr lang="nb-NO" sz="2400" i="1">
                            <a:latin typeface="Cambria Math" panose="02040503050406030204" pitchFamily="18" charset="0"/>
                            <a:cs typeface="Arial" pitchFamily="34" charset="0"/>
                          </a:rPr>
                          <m:t>𝑖</m:t>
                        </m:r>
                      </m:sub>
                    </m:sSub>
                    <m:r>
                      <a:rPr lang="nb-NO" sz="2400" b="0" i="1" smtClean="0">
                        <a:latin typeface="Cambria Math" panose="02040503050406030204" pitchFamily="18" charset="0"/>
                        <a:cs typeface="Arial" pitchFamily="34" charset="0"/>
                      </a:rPr>
                      <m:t>)/</m:t>
                    </m:r>
                    <m:rad>
                      <m:radPr>
                        <m:degHide m:val="on"/>
                        <m:ctrlPr>
                          <a:rPr lang="nb-NO" sz="2400" b="0" i="1" smtClean="0">
                            <a:latin typeface="Cambria Math" panose="02040503050406030204" pitchFamily="18" charset="0"/>
                            <a:cs typeface="Arial" pitchFamily="34" charset="0"/>
                          </a:rPr>
                        </m:ctrlPr>
                      </m:radPr>
                      <m:deg/>
                      <m:e>
                        <m:r>
                          <a:rPr lang="nb-NO" sz="2400" i="1">
                            <a:latin typeface="Cambria Math" panose="02040503050406030204" pitchFamily="18" charset="0"/>
                            <a:ea typeface="Cambria Math" panose="02040503050406030204" pitchFamily="18" charset="0"/>
                            <a:cs typeface="Arial" pitchFamily="34" charset="0"/>
                          </a:rPr>
                          <m:t>1+</m:t>
                        </m:r>
                        <m:sSubSup>
                          <m:sSubSupPr>
                            <m:ctrlPr>
                              <a:rPr lang="nb-NO" sz="2400" i="1">
                                <a:latin typeface="Cambria Math" panose="02040503050406030204" pitchFamily="18" charset="0"/>
                                <a:ea typeface="Cambria Math" panose="02040503050406030204" pitchFamily="18" charset="0"/>
                                <a:cs typeface="Arial" pitchFamily="34" charset="0"/>
                              </a:rPr>
                            </m:ctrlPr>
                          </m:sSubSupPr>
                          <m:e>
                            <m:r>
                              <a:rPr lang="nb-NO" sz="2400" i="1">
                                <a:latin typeface="Cambria Math" panose="02040503050406030204" pitchFamily="18" charset="0"/>
                                <a:ea typeface="Cambria Math" panose="02040503050406030204" pitchFamily="18" charset="0"/>
                                <a:cs typeface="Arial" pitchFamily="34" charset="0"/>
                              </a:rPr>
                              <m:t>𝜎</m:t>
                            </m:r>
                          </m:e>
                          <m:sub>
                            <m:r>
                              <a:rPr lang="nb-NO" sz="2400" i="1">
                                <a:latin typeface="Cambria Math" panose="02040503050406030204" pitchFamily="18" charset="0"/>
                                <a:ea typeface="Cambria Math" panose="02040503050406030204" pitchFamily="18" charset="0"/>
                                <a:cs typeface="Arial" pitchFamily="34" charset="0"/>
                              </a:rPr>
                              <m:t>𝑢</m:t>
                            </m:r>
                          </m:sub>
                          <m:sup>
                            <m:r>
                              <a:rPr lang="nb-NO" sz="2400" i="1">
                                <a:latin typeface="Cambria Math" panose="02040503050406030204" pitchFamily="18" charset="0"/>
                                <a:ea typeface="Cambria Math" panose="02040503050406030204" pitchFamily="18" charset="0"/>
                                <a:cs typeface="Arial" pitchFamily="34" charset="0"/>
                              </a:rPr>
                              <m:t>2</m:t>
                            </m:r>
                          </m:sup>
                        </m:sSubSup>
                      </m:e>
                    </m:rad>
                    <m:r>
                      <a:rPr lang="nb-NO" sz="2400" i="1">
                        <a:latin typeface="Cambria Math" panose="02040503050406030204" pitchFamily="18" charset="0"/>
                        <a:ea typeface="Cambria Math" panose="02040503050406030204" pitchFamily="18" charset="0"/>
                        <a:cs typeface="Arial" pitchFamily="34" charset="0"/>
                      </a:rPr>
                      <m:t>~</m:t>
                    </m:r>
                    <m:r>
                      <a:rPr lang="nb-NO" sz="2400" i="1">
                        <a:latin typeface="Cambria Math" panose="02040503050406030204" pitchFamily="18" charset="0"/>
                        <a:ea typeface="Cambria Math" panose="02040503050406030204" pitchFamily="18" charset="0"/>
                        <a:cs typeface="Arial" pitchFamily="34" charset="0"/>
                      </a:rPr>
                      <m:t>𝑁</m:t>
                    </m:r>
                    <m:d>
                      <m:dPr>
                        <m:ctrlPr>
                          <a:rPr lang="nb-NO" sz="2400" i="1">
                            <a:latin typeface="Cambria Math" panose="02040503050406030204" pitchFamily="18" charset="0"/>
                            <a:ea typeface="Cambria Math" panose="02040503050406030204" pitchFamily="18" charset="0"/>
                            <a:cs typeface="Arial" pitchFamily="34" charset="0"/>
                          </a:rPr>
                        </m:ctrlPr>
                      </m:dPr>
                      <m:e>
                        <m:r>
                          <a:rPr lang="nb-NO" sz="2400" b="0" i="1" smtClean="0">
                            <a:latin typeface="Cambria Math" panose="02040503050406030204" pitchFamily="18" charset="0"/>
                            <a:ea typeface="Cambria Math" panose="02040503050406030204" pitchFamily="18" charset="0"/>
                            <a:cs typeface="Arial" pitchFamily="34" charset="0"/>
                          </a:rPr>
                          <m:t>0,1</m:t>
                        </m:r>
                      </m:e>
                    </m:d>
                  </m:oMath>
                </a14:m>
                <a:r>
                  <a:rPr lang="en-US" sz="2400" dirty="0">
                    <a:latin typeface="Arial" pitchFamily="34" charset="0"/>
                    <a:cs typeface="Arial" pitchFamily="34" charset="0"/>
                  </a:rPr>
                  <a:t>, and so</a:t>
                </a:r>
              </a:p>
              <a:p>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cs typeface="Arial" pitchFamily="34" charset="0"/>
                        </a:rPr>
                        <m:t>𝑃</m:t>
                      </m:r>
                      <m:d>
                        <m:dPr>
                          <m:ctrlPr>
                            <a:rPr lang="nb-NO" sz="2400" i="1">
                              <a:latin typeface="Cambria Math" panose="02040503050406030204" pitchFamily="18" charset="0"/>
                            </a:rPr>
                          </m:ctrlPr>
                        </m:dPr>
                        <m:e>
                          <m:sSub>
                            <m:sSubPr>
                              <m:ctrlPr>
                                <a:rPr lang="nb-NO" sz="2400" i="1">
                                  <a:latin typeface="Cambria Math" panose="02040503050406030204" pitchFamily="18" charset="0"/>
                                </a:rPr>
                              </m:ctrlPr>
                            </m:sSubPr>
                            <m:e>
                              <m:r>
                                <a:rPr lang="nb-NO" sz="2400" i="1">
                                  <a:latin typeface="Cambria Math" panose="02040503050406030204" pitchFamily="18" charset="0"/>
                                </a:rPr>
                                <m:t>𝑌</m:t>
                              </m:r>
                            </m:e>
                            <m:sub>
                              <m:r>
                                <a:rPr lang="nb-NO" sz="2400" i="1">
                                  <a:latin typeface="Cambria Math" panose="02040503050406030204" pitchFamily="18" charset="0"/>
                                </a:rPr>
                                <m:t>𝑖𝑗</m:t>
                              </m:r>
                            </m:sub>
                          </m:sSub>
                          <m:r>
                            <a:rPr lang="nb-NO" sz="2400" i="1">
                              <a:latin typeface="Cambria Math" panose="02040503050406030204" pitchFamily="18" charset="0"/>
                            </a:rPr>
                            <m:t>=1</m:t>
                          </m:r>
                        </m:e>
                      </m:d>
                      <m:r>
                        <a:rPr lang="nb-NO" sz="2400" b="0" i="1" smtClean="0">
                          <a:latin typeface="Cambria Math" panose="02040503050406030204" pitchFamily="18" charset="0"/>
                        </a:rPr>
                        <m:t>=</m:t>
                      </m:r>
                      <m:r>
                        <m:rPr>
                          <m:sty m:val="p"/>
                        </m:rPr>
                        <a:rPr lang="nb-NO" sz="2400" b="0" i="0" smtClean="0">
                          <a:latin typeface="Cambria Math" panose="02040503050406030204" pitchFamily="18" charset="0"/>
                          <a:ea typeface="Cambria Math" panose="02040503050406030204" pitchFamily="18" charset="0"/>
                        </a:rPr>
                        <m:t>ϕ</m:t>
                      </m:r>
                      <m:r>
                        <a:rPr lang="nb-NO" sz="2400" b="0" i="1" smtClean="0">
                          <a:latin typeface="Cambria Math" panose="02040503050406030204" pitchFamily="18" charset="0"/>
                          <a:ea typeface="Cambria Math" panose="02040503050406030204" pitchFamily="18" charset="0"/>
                        </a:rPr>
                        <m:t>(</m:t>
                      </m:r>
                      <m:sSub>
                        <m:sSubPr>
                          <m:ctrlPr>
                            <a:rPr lang="nb-NO" sz="2400" i="1">
                              <a:latin typeface="Cambria Math" panose="02040503050406030204" pitchFamily="18" charset="0"/>
                              <a:ea typeface="Cambria Math" panose="02040503050406030204" pitchFamily="18" charset="0"/>
                            </a:rPr>
                          </m:ctrlPr>
                        </m:sSubPr>
                        <m:e>
                          <m:r>
                            <a:rPr lang="nb-NO" sz="2400" b="1">
                              <a:latin typeface="Cambria Math" panose="02040503050406030204" pitchFamily="18" charset="0"/>
                              <a:ea typeface="Cambria Math" panose="02040503050406030204" pitchFamily="18" charset="0"/>
                            </a:rPr>
                            <m:t>𝐱</m:t>
                          </m:r>
                        </m:e>
                        <m:sub>
                          <m:r>
                            <a:rPr lang="nb-NO" sz="2400" i="1">
                              <a:latin typeface="Cambria Math" panose="02040503050406030204" pitchFamily="18" charset="0"/>
                              <a:ea typeface="Cambria Math" panose="02040503050406030204" pitchFamily="18" charset="0"/>
                            </a:rPr>
                            <m:t>𝑖𝑗</m:t>
                          </m:r>
                        </m:sub>
                      </m:sSub>
                      <m:r>
                        <m:rPr>
                          <m:sty m:val="p"/>
                        </m:rPr>
                        <a:rPr lang="nb-NO" sz="2400">
                          <a:latin typeface="Cambria Math" panose="02040503050406030204" pitchFamily="18" charset="0"/>
                          <a:ea typeface="Cambria Math" panose="02040503050406030204" pitchFamily="18" charset="0"/>
                        </a:rPr>
                        <m:t>β</m:t>
                      </m:r>
                      <m:r>
                        <a:rPr lang="nb-NO" sz="2400" i="1">
                          <a:latin typeface="Cambria Math" panose="02040503050406030204" pitchFamily="18" charset="0"/>
                          <a:cs typeface="Arial" pitchFamily="34" charset="0"/>
                        </a:rPr>
                        <m:t>/</m:t>
                      </m:r>
                      <m:rad>
                        <m:radPr>
                          <m:degHide m:val="on"/>
                          <m:ctrlPr>
                            <a:rPr lang="nb-NO" sz="2400" i="1">
                              <a:latin typeface="Cambria Math" panose="02040503050406030204" pitchFamily="18" charset="0"/>
                              <a:cs typeface="Arial" pitchFamily="34" charset="0"/>
                            </a:rPr>
                          </m:ctrlPr>
                        </m:radPr>
                        <m:deg/>
                        <m:e>
                          <m:r>
                            <a:rPr lang="nb-NO" sz="2400" i="1">
                              <a:latin typeface="Cambria Math" panose="02040503050406030204" pitchFamily="18" charset="0"/>
                              <a:ea typeface="Cambria Math" panose="02040503050406030204" pitchFamily="18" charset="0"/>
                              <a:cs typeface="Arial" pitchFamily="34" charset="0"/>
                            </a:rPr>
                            <m:t>1+</m:t>
                          </m:r>
                          <m:sSubSup>
                            <m:sSubSupPr>
                              <m:ctrlPr>
                                <a:rPr lang="nb-NO" sz="2400" i="1">
                                  <a:latin typeface="Cambria Math" panose="02040503050406030204" pitchFamily="18" charset="0"/>
                                  <a:ea typeface="Cambria Math" panose="02040503050406030204" pitchFamily="18" charset="0"/>
                                  <a:cs typeface="Arial" pitchFamily="34" charset="0"/>
                                </a:rPr>
                              </m:ctrlPr>
                            </m:sSubSupPr>
                            <m:e>
                              <m:r>
                                <a:rPr lang="nb-NO" sz="2400" i="1">
                                  <a:latin typeface="Cambria Math" panose="02040503050406030204" pitchFamily="18" charset="0"/>
                                  <a:ea typeface="Cambria Math" panose="02040503050406030204" pitchFamily="18" charset="0"/>
                                  <a:cs typeface="Arial" pitchFamily="34" charset="0"/>
                                </a:rPr>
                                <m:t>𝜎</m:t>
                              </m:r>
                            </m:e>
                            <m:sub>
                              <m:r>
                                <a:rPr lang="nb-NO" sz="2400" i="1">
                                  <a:latin typeface="Cambria Math" panose="02040503050406030204" pitchFamily="18" charset="0"/>
                                  <a:ea typeface="Cambria Math" panose="02040503050406030204" pitchFamily="18" charset="0"/>
                                  <a:cs typeface="Arial" pitchFamily="34" charset="0"/>
                                </a:rPr>
                                <m:t>𝑢</m:t>
                              </m:r>
                            </m:sub>
                            <m:sup>
                              <m:r>
                                <a:rPr lang="nb-NO" sz="2400" i="1">
                                  <a:latin typeface="Cambria Math" panose="02040503050406030204" pitchFamily="18" charset="0"/>
                                  <a:ea typeface="Cambria Math" panose="02040503050406030204" pitchFamily="18" charset="0"/>
                                  <a:cs typeface="Arial" pitchFamily="34" charset="0"/>
                                </a:rPr>
                                <m:t>2</m:t>
                              </m:r>
                            </m:sup>
                          </m:sSubSup>
                        </m:e>
                      </m:rad>
                      <m:r>
                        <a:rPr lang="nb-NO" sz="2400" b="0" i="1" smtClean="0">
                          <a:latin typeface="Cambria Math" panose="02040503050406030204" pitchFamily="18" charset="0"/>
                          <a:ea typeface="Cambria Math" panose="02040503050406030204" pitchFamily="18" charset="0"/>
                        </a:rPr>
                        <m:t>)</m:t>
                      </m:r>
                    </m:oMath>
                  </m:oMathPara>
                </a14:m>
                <a:endParaRPr lang="en-US" sz="2400" dirty="0">
                  <a:latin typeface="Arial" pitchFamily="34" charset="0"/>
                  <a:cs typeface="Arial" pitchFamily="34" charset="0"/>
                </a:endParaRPr>
              </a:p>
            </p:txBody>
          </p:sp>
        </mc:Choice>
        <mc:Fallback xmlns="">
          <p:sp>
            <p:nvSpPr>
              <p:cNvPr id="27" name="TextBox 15">
                <a:extLst>
                  <a:ext uri="{FF2B5EF4-FFF2-40B4-BE49-F238E27FC236}">
                    <a16:creationId xmlns:a16="http://schemas.microsoft.com/office/drawing/2014/main" id="{6048C40F-CCAA-6246-AFA4-577CF2D4B519}"/>
                  </a:ext>
                </a:extLst>
              </p:cNvPr>
              <p:cNvSpPr txBox="1">
                <a:spLocks noRot="1" noChangeAspect="1" noMove="1" noResize="1" noEditPoints="1" noAdjustHandles="1" noChangeArrowheads="1" noChangeShapeType="1" noTextEdit="1"/>
              </p:cNvSpPr>
              <p:nvPr/>
            </p:nvSpPr>
            <p:spPr>
              <a:xfrm>
                <a:off x="610281" y="5064598"/>
                <a:ext cx="5942920" cy="1660455"/>
              </a:xfrm>
              <a:prstGeom prst="rect">
                <a:avLst/>
              </a:prstGeom>
              <a:blipFill>
                <a:blip r:embed="rId19"/>
                <a:stretch>
                  <a:fillRect l="-1709" t="-2273"/>
                </a:stretch>
              </a:blipFill>
            </p:spPr>
            <p:txBody>
              <a:bodyPr/>
              <a:lstStyle/>
              <a:p>
                <a:r>
                  <a:rPr lang="nb-NO">
                    <a:noFill/>
                  </a:rPr>
                  <a:t> </a:t>
                </a:r>
              </a:p>
            </p:txBody>
          </p:sp>
        </mc:Fallback>
      </mc:AlternateContent>
    </p:spTree>
    <p:extLst>
      <p:ext uri="{BB962C8B-B14F-4D97-AF65-F5344CB8AC3E}">
        <p14:creationId xmlns:p14="http://schemas.microsoft.com/office/powerpoint/2010/main" val="325713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8"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11</a:t>
            </a:fld>
            <a:endParaRPr lang="en-US" altLang="nb-NO"/>
          </a:p>
        </p:txBody>
      </p:sp>
      <p:sp>
        <p:nvSpPr>
          <p:cNvPr id="11" name="TextBox 10"/>
          <p:cNvSpPr txBox="1"/>
          <p:nvPr/>
        </p:nvSpPr>
        <p:spPr>
          <a:xfrm>
            <a:off x="671972" y="1107659"/>
            <a:ext cx="8257841" cy="937949"/>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Thus the implied marginal model is also a </a:t>
            </a:r>
            <a:r>
              <a:rPr lang="en-US" sz="2400" dirty="0" err="1">
                <a:latin typeface="Arial" pitchFamily="34" charset="0"/>
                <a:cs typeface="Arial" pitchFamily="34" charset="0"/>
              </a:rPr>
              <a:t>probit</a:t>
            </a:r>
            <a:r>
              <a:rPr lang="en-US" sz="2400" dirty="0">
                <a:latin typeface="Arial" pitchFamily="34" charset="0"/>
                <a:cs typeface="Arial" pitchFamily="34" charset="0"/>
              </a:rPr>
              <a:t> model,            but with         replaced by </a:t>
            </a:r>
          </a:p>
        </p:txBody>
      </p:sp>
      <p:graphicFrame>
        <p:nvGraphicFramePr>
          <p:cNvPr id="12" name="Object 8"/>
          <p:cNvGraphicFramePr>
            <a:graphicFrameLocks noChangeAspect="1"/>
          </p:cNvGraphicFramePr>
          <p:nvPr>
            <p:extLst>
              <p:ext uri="{D42A27DB-BD31-4B8C-83A1-F6EECF244321}">
                <p14:modId xmlns:p14="http://schemas.microsoft.com/office/powerpoint/2010/main" val="1910345209"/>
              </p:ext>
            </p:extLst>
          </p:nvPr>
        </p:nvGraphicFramePr>
        <p:xfrm>
          <a:off x="4392741" y="1506838"/>
          <a:ext cx="1676400" cy="584200"/>
        </p:xfrm>
        <a:graphic>
          <a:graphicData uri="http://schemas.openxmlformats.org/presentationml/2006/ole">
            <mc:AlternateContent xmlns:mc="http://schemas.openxmlformats.org/markup-compatibility/2006">
              <mc:Choice xmlns:v="urn:schemas-microsoft-com:vml" Requires="v">
                <p:oleObj name="Equation" r:id="rId2" imgW="838080" imgH="291960" progId="Equation.DSMT4">
                  <p:embed/>
                </p:oleObj>
              </mc:Choice>
              <mc:Fallback>
                <p:oleObj name="Equation" r:id="rId2" imgW="838080" imgH="291960" progId="Equation.DSMT4">
                  <p:embed/>
                  <p:pic>
                    <p:nvPicPr>
                      <p:cNvPr id="0" name=""/>
                      <p:cNvPicPr>
                        <a:picLocks noChangeAspect="1" noChangeArrowheads="1"/>
                      </p:cNvPicPr>
                      <p:nvPr/>
                    </p:nvPicPr>
                    <p:blipFill>
                      <a:blip r:embed="rId3"/>
                      <a:srcRect/>
                      <a:stretch>
                        <a:fillRect/>
                      </a:stretch>
                    </p:blipFill>
                    <p:spPr bwMode="auto">
                      <a:xfrm>
                        <a:off x="4392741" y="1506838"/>
                        <a:ext cx="1676400"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8"/>
          <p:cNvGraphicFramePr>
            <a:graphicFrameLocks noChangeAspect="1"/>
          </p:cNvGraphicFramePr>
          <p:nvPr>
            <p:extLst>
              <p:ext uri="{D42A27DB-BD31-4B8C-83A1-F6EECF244321}">
                <p14:modId xmlns:p14="http://schemas.microsoft.com/office/powerpoint/2010/main" val="1773232736"/>
              </p:ext>
            </p:extLst>
          </p:nvPr>
        </p:nvGraphicFramePr>
        <p:xfrm>
          <a:off x="1906033" y="1601267"/>
          <a:ext cx="533400" cy="482600"/>
        </p:xfrm>
        <a:graphic>
          <a:graphicData uri="http://schemas.openxmlformats.org/presentationml/2006/ole">
            <mc:AlternateContent xmlns:mc="http://schemas.openxmlformats.org/markup-compatibility/2006">
              <mc:Choice xmlns:v="urn:schemas-microsoft-com:vml" Requires="v">
                <p:oleObj name="Equation" r:id="rId4" imgW="266400" imgH="241200" progId="Equation.DSMT4">
                  <p:embed/>
                </p:oleObj>
              </mc:Choice>
              <mc:Fallback>
                <p:oleObj name="Equation" r:id="rId4" imgW="266400" imgH="241200" progId="Equation.DSMT4">
                  <p:embed/>
                  <p:pic>
                    <p:nvPicPr>
                      <p:cNvPr id="0" name=""/>
                      <p:cNvPicPr>
                        <a:picLocks noChangeAspect="1" noChangeArrowheads="1"/>
                      </p:cNvPicPr>
                      <p:nvPr/>
                    </p:nvPicPr>
                    <p:blipFill>
                      <a:blip r:embed="rId5"/>
                      <a:srcRect/>
                      <a:stretch>
                        <a:fillRect/>
                      </a:stretch>
                    </p:blipFill>
                    <p:spPr bwMode="auto">
                      <a:xfrm>
                        <a:off x="1906033" y="1601267"/>
                        <a:ext cx="533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Box 13"/>
          <p:cNvSpPr txBox="1"/>
          <p:nvPr/>
        </p:nvSpPr>
        <p:spPr>
          <a:xfrm>
            <a:off x="671972" y="2296982"/>
            <a:ext cx="8257841" cy="461665"/>
          </a:xfrm>
          <a:prstGeom prst="rect">
            <a:avLst/>
          </a:prstGeom>
          <a:noFill/>
        </p:spPr>
        <p:txBody>
          <a:bodyPr wrap="square" rtlCol="0">
            <a:spAutoFit/>
          </a:bodyPr>
          <a:lstStyle/>
          <a:p>
            <a:r>
              <a:rPr lang="en-US" sz="2400" dirty="0">
                <a:latin typeface="Arial" pitchFamily="34" charset="0"/>
                <a:cs typeface="Arial" pitchFamily="34" charset="0"/>
              </a:rPr>
              <a:t>For the logistic mixed model</a:t>
            </a:r>
          </a:p>
        </p:txBody>
      </p:sp>
      <p:graphicFrame>
        <p:nvGraphicFramePr>
          <p:cNvPr id="15" name="Object 8"/>
          <p:cNvGraphicFramePr>
            <a:graphicFrameLocks noChangeAspect="1"/>
          </p:cNvGraphicFramePr>
          <p:nvPr>
            <p:extLst>
              <p:ext uri="{D42A27DB-BD31-4B8C-83A1-F6EECF244321}">
                <p14:modId xmlns:p14="http://schemas.microsoft.com/office/powerpoint/2010/main" val="647120305"/>
              </p:ext>
            </p:extLst>
          </p:nvPr>
        </p:nvGraphicFramePr>
        <p:xfrm>
          <a:off x="1651129" y="2835576"/>
          <a:ext cx="3886200" cy="939800"/>
        </p:xfrm>
        <a:graphic>
          <a:graphicData uri="http://schemas.openxmlformats.org/presentationml/2006/ole">
            <mc:AlternateContent xmlns:mc="http://schemas.openxmlformats.org/markup-compatibility/2006">
              <mc:Choice xmlns:v="urn:schemas-microsoft-com:vml" Requires="v">
                <p:oleObj name="Equation" r:id="rId6" imgW="1942920" imgH="469800" progId="Equation.DSMT4">
                  <p:embed/>
                </p:oleObj>
              </mc:Choice>
              <mc:Fallback>
                <p:oleObj name="Equation" r:id="rId6" imgW="1942920" imgH="469800" progId="Equation.DSMT4">
                  <p:embed/>
                  <p:pic>
                    <p:nvPicPr>
                      <p:cNvPr id="0" name=""/>
                      <p:cNvPicPr>
                        <a:picLocks noChangeAspect="1" noChangeArrowheads="1"/>
                      </p:cNvPicPr>
                      <p:nvPr/>
                    </p:nvPicPr>
                    <p:blipFill>
                      <a:blip r:embed="rId7"/>
                      <a:srcRect/>
                      <a:stretch>
                        <a:fillRect/>
                      </a:stretch>
                    </p:blipFill>
                    <p:spPr bwMode="auto">
                      <a:xfrm>
                        <a:off x="1651129" y="2835576"/>
                        <a:ext cx="3886200"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Box 15"/>
          <p:cNvSpPr txBox="1"/>
          <p:nvPr/>
        </p:nvSpPr>
        <p:spPr>
          <a:xfrm>
            <a:off x="674917" y="3934614"/>
            <a:ext cx="8257841" cy="461665"/>
          </a:xfrm>
          <a:prstGeom prst="rect">
            <a:avLst/>
          </a:prstGeom>
          <a:noFill/>
        </p:spPr>
        <p:txBody>
          <a:bodyPr wrap="square" rtlCol="0">
            <a:spAutoFit/>
          </a:bodyPr>
          <a:lstStyle/>
          <a:p>
            <a:r>
              <a:rPr lang="en-US" sz="2400" dirty="0">
                <a:latin typeface="Arial" pitchFamily="34" charset="0"/>
                <a:cs typeface="Arial" pitchFamily="34" charset="0"/>
              </a:rPr>
              <a:t>the implied marginal model is not exactly of logistic form</a:t>
            </a:r>
          </a:p>
        </p:txBody>
      </p:sp>
      <p:sp>
        <p:nvSpPr>
          <p:cNvPr id="17" name="TextBox 16"/>
          <p:cNvSpPr txBox="1"/>
          <p:nvPr/>
        </p:nvSpPr>
        <p:spPr>
          <a:xfrm>
            <a:off x="671972" y="4499539"/>
            <a:ext cx="6984215" cy="978729"/>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But it is approximately a logistic model with                          replaced by                                 where </a:t>
            </a:r>
          </a:p>
        </p:txBody>
      </p:sp>
      <p:graphicFrame>
        <p:nvGraphicFramePr>
          <p:cNvPr id="18" name="Object 8"/>
          <p:cNvGraphicFramePr>
            <a:graphicFrameLocks noChangeAspect="1"/>
          </p:cNvGraphicFramePr>
          <p:nvPr>
            <p:extLst>
              <p:ext uri="{D42A27DB-BD31-4B8C-83A1-F6EECF244321}">
                <p14:modId xmlns:p14="http://schemas.microsoft.com/office/powerpoint/2010/main" val="2196190605"/>
              </p:ext>
            </p:extLst>
          </p:nvPr>
        </p:nvGraphicFramePr>
        <p:xfrm>
          <a:off x="2536954" y="4907263"/>
          <a:ext cx="2336800" cy="584200"/>
        </p:xfrm>
        <a:graphic>
          <a:graphicData uri="http://schemas.openxmlformats.org/presentationml/2006/ole">
            <mc:AlternateContent xmlns:mc="http://schemas.openxmlformats.org/markup-compatibility/2006">
              <mc:Choice xmlns:v="urn:schemas-microsoft-com:vml" Requires="v">
                <p:oleObj name="Equation" r:id="rId8" imgW="1168200" imgH="291960" progId="Equation.DSMT4">
                  <p:embed/>
                </p:oleObj>
              </mc:Choice>
              <mc:Fallback>
                <p:oleObj name="Equation" r:id="rId8" imgW="1168200" imgH="291960" progId="Equation.DSMT4">
                  <p:embed/>
                  <p:pic>
                    <p:nvPicPr>
                      <p:cNvPr id="0" name=""/>
                      <p:cNvPicPr>
                        <a:picLocks noChangeAspect="1" noChangeArrowheads="1"/>
                      </p:cNvPicPr>
                      <p:nvPr/>
                    </p:nvPicPr>
                    <p:blipFill>
                      <a:blip r:embed="rId9"/>
                      <a:srcRect/>
                      <a:stretch>
                        <a:fillRect/>
                      </a:stretch>
                    </p:blipFill>
                    <p:spPr bwMode="auto">
                      <a:xfrm>
                        <a:off x="2536954" y="4907263"/>
                        <a:ext cx="2336800"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8"/>
          <p:cNvGraphicFramePr>
            <a:graphicFrameLocks noChangeAspect="1"/>
          </p:cNvGraphicFramePr>
          <p:nvPr>
            <p:extLst>
              <p:ext uri="{D42A27DB-BD31-4B8C-83A1-F6EECF244321}">
                <p14:modId xmlns:p14="http://schemas.microsoft.com/office/powerpoint/2010/main" val="3869818697"/>
              </p:ext>
            </p:extLst>
          </p:nvPr>
        </p:nvGraphicFramePr>
        <p:xfrm>
          <a:off x="6739290" y="4513305"/>
          <a:ext cx="533400" cy="482600"/>
        </p:xfrm>
        <a:graphic>
          <a:graphicData uri="http://schemas.openxmlformats.org/presentationml/2006/ole">
            <mc:AlternateContent xmlns:mc="http://schemas.openxmlformats.org/markup-compatibility/2006">
              <mc:Choice xmlns:v="urn:schemas-microsoft-com:vml" Requires="v">
                <p:oleObj name="Equation" r:id="rId10" imgW="266400" imgH="241200" progId="Equation.DSMT4">
                  <p:embed/>
                </p:oleObj>
              </mc:Choice>
              <mc:Fallback>
                <p:oleObj name="Equation" r:id="rId10" imgW="266400" imgH="241200" progId="Equation.DSMT4">
                  <p:embed/>
                  <p:pic>
                    <p:nvPicPr>
                      <p:cNvPr id="0" name=""/>
                      <p:cNvPicPr>
                        <a:picLocks noChangeAspect="1" noChangeArrowheads="1"/>
                      </p:cNvPicPr>
                      <p:nvPr/>
                    </p:nvPicPr>
                    <p:blipFill>
                      <a:blip r:embed="rId5"/>
                      <a:srcRect/>
                      <a:stretch>
                        <a:fillRect/>
                      </a:stretch>
                    </p:blipFill>
                    <p:spPr bwMode="auto">
                      <a:xfrm>
                        <a:off x="6739290" y="4513305"/>
                        <a:ext cx="533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8"/>
          <p:cNvGraphicFramePr>
            <a:graphicFrameLocks noChangeAspect="1"/>
          </p:cNvGraphicFramePr>
          <p:nvPr>
            <p:extLst>
              <p:ext uri="{D42A27DB-BD31-4B8C-83A1-F6EECF244321}">
                <p14:modId xmlns:p14="http://schemas.microsoft.com/office/powerpoint/2010/main" val="4025455945"/>
              </p:ext>
            </p:extLst>
          </p:nvPr>
        </p:nvGraphicFramePr>
        <p:xfrm>
          <a:off x="6294566" y="5021563"/>
          <a:ext cx="889000" cy="355600"/>
        </p:xfrm>
        <a:graphic>
          <a:graphicData uri="http://schemas.openxmlformats.org/presentationml/2006/ole">
            <mc:AlternateContent xmlns:mc="http://schemas.openxmlformats.org/markup-compatibility/2006">
              <mc:Choice xmlns:v="urn:schemas-microsoft-com:vml" Requires="v">
                <p:oleObj name="Equation" r:id="rId11" imgW="444240" imgH="177480" progId="Equation.DSMT4">
                  <p:embed/>
                </p:oleObj>
              </mc:Choice>
              <mc:Fallback>
                <p:oleObj name="Equation" r:id="rId11" imgW="444240" imgH="177480" progId="Equation.DSMT4">
                  <p:embed/>
                  <p:pic>
                    <p:nvPicPr>
                      <p:cNvPr id="0" name=""/>
                      <p:cNvPicPr>
                        <a:picLocks noChangeAspect="1" noChangeArrowheads="1"/>
                      </p:cNvPicPr>
                      <p:nvPr/>
                    </p:nvPicPr>
                    <p:blipFill>
                      <a:blip r:embed="rId12"/>
                      <a:srcRect/>
                      <a:stretch>
                        <a:fillRect/>
                      </a:stretch>
                    </p:blipFill>
                    <p:spPr bwMode="auto">
                      <a:xfrm>
                        <a:off x="6294566" y="5021563"/>
                        <a:ext cx="8890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59402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571500" y="283824"/>
            <a:ext cx="8572500" cy="884237"/>
          </a:xfrm>
          <a:prstGeom prst="rect">
            <a:avLst/>
          </a:prstGeom>
        </p:spPr>
        <p:txBody>
          <a:bodyPr/>
          <a:lstStyle/>
          <a:p>
            <a:pPr>
              <a:defRPr/>
            </a:pPr>
            <a:r>
              <a:rPr lang="en-US" altLang="nb-NO" sz="2400" u="sng" kern="0" dirty="0">
                <a:solidFill>
                  <a:srgbClr val="000099"/>
                </a:solidFill>
                <a:latin typeface="Arial" pitchFamily="34" charset="0"/>
                <a:ea typeface="+mj-ea"/>
                <a:cs typeface="Arial" pitchFamily="34" charset="0"/>
              </a:rPr>
              <a:t>Example: Survey on attitude to abortion </a:t>
            </a:r>
          </a:p>
        </p:txBody>
      </p:sp>
      <p:sp>
        <p:nvSpPr>
          <p:cNvPr id="38" name="TextBox 37"/>
          <p:cNvSpPr txBox="1"/>
          <p:nvPr/>
        </p:nvSpPr>
        <p:spPr>
          <a:xfrm>
            <a:off x="571500" y="761223"/>
            <a:ext cx="8257841" cy="830997"/>
          </a:xfrm>
          <a:prstGeom prst="rect">
            <a:avLst/>
          </a:prstGeom>
          <a:noFill/>
        </p:spPr>
        <p:txBody>
          <a:bodyPr wrap="square" rtlCol="0">
            <a:spAutoFit/>
          </a:bodyPr>
          <a:lstStyle/>
          <a:p>
            <a:r>
              <a:rPr lang="en-US" sz="2400" dirty="0">
                <a:latin typeface="Arial" pitchFamily="34" charset="0"/>
                <a:cs typeface="Arial" pitchFamily="34" charset="0"/>
              </a:rPr>
              <a:t>Survey in the US on supporting legalized abortion under      </a:t>
            </a:r>
            <a:r>
              <a:rPr lang="en-US" sz="2400" i="1" dirty="0">
                <a:latin typeface="Times New Roman" panose="02020603050405020304" pitchFamily="18" charset="0"/>
                <a:cs typeface="Times New Roman" panose="02020603050405020304" pitchFamily="18" charset="0"/>
              </a:rPr>
              <a:t>d  </a:t>
            </a:r>
            <a:r>
              <a:rPr lang="en-US" sz="2400" dirty="0">
                <a:latin typeface="Times New Roman" panose="02020603050405020304" pitchFamily="18" charset="0"/>
                <a:cs typeface="Times New Roman" panose="02020603050405020304" pitchFamily="18" charset="0"/>
              </a:rPr>
              <a:t>= 3 </a:t>
            </a:r>
            <a:r>
              <a:rPr lang="en-US" sz="2400" dirty="0">
                <a:latin typeface="Arial" pitchFamily="34" charset="0"/>
                <a:cs typeface="Arial" pitchFamily="34" charset="0"/>
              </a:rPr>
              <a:t>three different situations</a:t>
            </a:r>
          </a:p>
        </p:txBody>
      </p:sp>
      <p:sp>
        <p:nvSpPr>
          <p:cNvPr id="9" name="TextBox 8"/>
          <p:cNvSpPr txBox="1"/>
          <p:nvPr/>
        </p:nvSpPr>
        <p:spPr>
          <a:xfrm>
            <a:off x="610280" y="1678933"/>
            <a:ext cx="8257841" cy="830997"/>
          </a:xfrm>
          <a:prstGeom prst="rect">
            <a:avLst/>
          </a:prstGeom>
          <a:noFill/>
        </p:spPr>
        <p:txBody>
          <a:bodyPr wrap="square" rtlCol="0">
            <a:spAutoFit/>
          </a:bodyPr>
          <a:lstStyle/>
          <a:p>
            <a:r>
              <a:rPr lang="en-US" sz="2400" dirty="0">
                <a:latin typeface="Arial" pitchFamily="34" charset="0"/>
                <a:cs typeface="Arial" pitchFamily="34" charset="0"/>
              </a:rPr>
              <a:t>            if person </a:t>
            </a:r>
            <a:r>
              <a:rPr lang="en-US" sz="2400" i="1" dirty="0" err="1">
                <a:latin typeface="Times New Roman" panose="02020603050405020304" pitchFamily="18" charset="0"/>
                <a:cs typeface="Times New Roman" panose="02020603050405020304" pitchFamily="18" charset="0"/>
              </a:rPr>
              <a:t>i</a:t>
            </a:r>
            <a:r>
              <a:rPr lang="en-US" sz="2400" i="1" dirty="0">
                <a:latin typeface="Arial" pitchFamily="34" charset="0"/>
                <a:cs typeface="Arial" pitchFamily="34" charset="0"/>
              </a:rPr>
              <a:t> </a:t>
            </a:r>
            <a:r>
              <a:rPr lang="en-US" sz="2400" dirty="0">
                <a:latin typeface="Arial" pitchFamily="34" charset="0"/>
                <a:cs typeface="Arial" pitchFamily="34" charset="0"/>
              </a:rPr>
              <a:t> supports legalized abortion under situation </a:t>
            </a:r>
            <a:r>
              <a:rPr lang="en-US" sz="2400" i="1" dirty="0">
                <a:latin typeface="Times New Roman" panose="02020603050405020304" pitchFamily="18" charset="0"/>
                <a:cs typeface="Times New Roman" panose="02020603050405020304" pitchFamily="18" charset="0"/>
              </a:rPr>
              <a:t>j</a:t>
            </a:r>
            <a:r>
              <a:rPr lang="en-US" sz="2400" dirty="0">
                <a:latin typeface="Arial" pitchFamily="34" charset="0"/>
                <a:cs typeface="Arial" pitchFamily="34" charset="0"/>
              </a:rPr>
              <a:t> ,             otherwise </a:t>
            </a:r>
          </a:p>
        </p:txBody>
      </p:sp>
      <p:graphicFrame>
        <p:nvGraphicFramePr>
          <p:cNvPr id="10" name="Object 8"/>
          <p:cNvGraphicFramePr>
            <a:graphicFrameLocks noChangeAspect="1"/>
          </p:cNvGraphicFramePr>
          <p:nvPr>
            <p:extLst>
              <p:ext uri="{D42A27DB-BD31-4B8C-83A1-F6EECF244321}">
                <p14:modId xmlns:p14="http://schemas.microsoft.com/office/powerpoint/2010/main" val="1522447831"/>
              </p:ext>
            </p:extLst>
          </p:nvPr>
        </p:nvGraphicFramePr>
        <p:xfrm>
          <a:off x="702581" y="1701075"/>
          <a:ext cx="812800" cy="482600"/>
        </p:xfrm>
        <a:graphic>
          <a:graphicData uri="http://schemas.openxmlformats.org/presentationml/2006/ole">
            <mc:AlternateContent xmlns:mc="http://schemas.openxmlformats.org/markup-compatibility/2006">
              <mc:Choice xmlns:v="urn:schemas-microsoft-com:vml" Requires="v">
                <p:oleObj name="Equation" r:id="rId3" imgW="406080" imgH="241200" progId="Equation.DSMT4">
                  <p:embed/>
                </p:oleObj>
              </mc:Choice>
              <mc:Fallback>
                <p:oleObj name="Equation" r:id="rId3" imgW="406080" imgH="241200" progId="Equation.DSMT4">
                  <p:embed/>
                  <p:pic>
                    <p:nvPicPr>
                      <p:cNvPr id="0" name=""/>
                      <p:cNvPicPr>
                        <a:picLocks noChangeAspect="1" noChangeArrowheads="1"/>
                      </p:cNvPicPr>
                      <p:nvPr/>
                    </p:nvPicPr>
                    <p:blipFill>
                      <a:blip r:embed="rId4"/>
                      <a:srcRect/>
                      <a:stretch>
                        <a:fillRect/>
                      </a:stretch>
                    </p:blipFill>
                    <p:spPr bwMode="auto">
                      <a:xfrm>
                        <a:off x="702581" y="1701075"/>
                        <a:ext cx="812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8"/>
          <p:cNvGraphicFramePr>
            <a:graphicFrameLocks noChangeAspect="1"/>
          </p:cNvGraphicFramePr>
          <p:nvPr>
            <p:extLst>
              <p:ext uri="{D42A27DB-BD31-4B8C-83A1-F6EECF244321}">
                <p14:modId xmlns:p14="http://schemas.microsoft.com/office/powerpoint/2010/main" val="743982557"/>
              </p:ext>
            </p:extLst>
          </p:nvPr>
        </p:nvGraphicFramePr>
        <p:xfrm>
          <a:off x="2303174" y="2077875"/>
          <a:ext cx="863600" cy="482600"/>
        </p:xfrm>
        <a:graphic>
          <a:graphicData uri="http://schemas.openxmlformats.org/presentationml/2006/ole">
            <mc:AlternateContent xmlns:mc="http://schemas.openxmlformats.org/markup-compatibility/2006">
              <mc:Choice xmlns:v="urn:schemas-microsoft-com:vml" Requires="v">
                <p:oleObj name="Equation" r:id="rId5" imgW="431640" imgH="241200" progId="Equation.DSMT4">
                  <p:embed/>
                </p:oleObj>
              </mc:Choice>
              <mc:Fallback>
                <p:oleObj name="Equation" r:id="rId5" imgW="431640" imgH="241200" progId="Equation.DSMT4">
                  <p:embed/>
                  <p:pic>
                    <p:nvPicPr>
                      <p:cNvPr id="0" name=""/>
                      <p:cNvPicPr>
                        <a:picLocks noChangeAspect="1" noChangeArrowheads="1"/>
                      </p:cNvPicPr>
                      <p:nvPr/>
                    </p:nvPicPr>
                    <p:blipFill>
                      <a:blip r:embed="rId6"/>
                      <a:srcRect/>
                      <a:stretch>
                        <a:fillRect/>
                      </a:stretch>
                    </p:blipFill>
                    <p:spPr bwMode="auto">
                      <a:xfrm>
                        <a:off x="2303174" y="2077875"/>
                        <a:ext cx="863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Box 11"/>
          <p:cNvSpPr txBox="1"/>
          <p:nvPr/>
        </p:nvSpPr>
        <p:spPr>
          <a:xfrm>
            <a:off x="610280" y="2642575"/>
            <a:ext cx="8257841" cy="461665"/>
          </a:xfrm>
          <a:prstGeom prst="rect">
            <a:avLst/>
          </a:prstGeom>
          <a:noFill/>
        </p:spPr>
        <p:txBody>
          <a:bodyPr wrap="square" rtlCol="0">
            <a:spAutoFit/>
          </a:bodyPr>
          <a:lstStyle/>
          <a:p>
            <a:r>
              <a:rPr lang="en-US" sz="2400" dirty="0">
                <a:latin typeface="Arial" pitchFamily="34" charset="0"/>
                <a:cs typeface="Arial" pitchFamily="34" charset="0"/>
              </a:rPr>
              <a:t>Summary of data: </a:t>
            </a:r>
          </a:p>
        </p:txBody>
      </p:sp>
      <p:pic>
        <p:nvPicPr>
          <p:cNvPr id="2" name="Picture 1"/>
          <p:cNvPicPr>
            <a:picLocks noChangeAspect="1"/>
          </p:cNvPicPr>
          <p:nvPr/>
        </p:nvPicPr>
        <p:blipFill>
          <a:blip r:embed="rId7"/>
          <a:stretch>
            <a:fillRect/>
          </a:stretch>
        </p:blipFill>
        <p:spPr>
          <a:xfrm>
            <a:off x="615033" y="3247768"/>
            <a:ext cx="8113366" cy="2754025"/>
          </a:xfrm>
          <a:prstGeom prst="rect">
            <a:avLst/>
          </a:prstGeom>
        </p:spPr>
      </p:pic>
      <p:sp>
        <p:nvSpPr>
          <p:cNvPr id="3" name="Slide Number Placeholder 2"/>
          <p:cNvSpPr>
            <a:spLocks noGrp="1"/>
          </p:cNvSpPr>
          <p:nvPr>
            <p:ph type="sldNum" sz="quarter" idx="12"/>
          </p:nvPr>
        </p:nvSpPr>
        <p:spPr/>
        <p:txBody>
          <a:bodyPr/>
          <a:lstStyle/>
          <a:p>
            <a:pPr>
              <a:defRPr/>
            </a:pPr>
            <a:fld id="{F47A4692-C68A-4E5B-9D76-4536B80B398B}" type="slidenum">
              <a:rPr lang="en-US" altLang="nb-NO" smtClean="0"/>
              <a:pPr>
                <a:defRPr/>
              </a:pPr>
              <a:t>12</a:t>
            </a:fld>
            <a:endParaRPr lang="en-US" altLang="nb-NO"/>
          </a:p>
        </p:txBody>
      </p:sp>
    </p:spTree>
    <p:extLst>
      <p:ext uri="{BB962C8B-B14F-4D97-AF65-F5344CB8AC3E}">
        <p14:creationId xmlns:p14="http://schemas.microsoft.com/office/powerpoint/2010/main" val="130691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534430" y="188111"/>
            <a:ext cx="8137071" cy="830997"/>
          </a:xfrm>
          <a:prstGeom prst="rect">
            <a:avLst/>
          </a:prstGeom>
          <a:noFill/>
        </p:spPr>
        <p:txBody>
          <a:bodyPr wrap="square" rtlCol="0">
            <a:spAutoFit/>
          </a:bodyPr>
          <a:lstStyle/>
          <a:p>
            <a:r>
              <a:rPr lang="en-US" sz="2400" dirty="0">
                <a:latin typeface="Arial" pitchFamily="34" charset="0"/>
                <a:cs typeface="Arial" pitchFamily="34" charset="0"/>
              </a:rPr>
              <a:t>When modelling the data, we need to take into account that the three responses for a person are dependent</a:t>
            </a:r>
          </a:p>
        </p:txBody>
      </p:sp>
      <p:sp>
        <p:nvSpPr>
          <p:cNvPr id="14" name="TextBox 13"/>
          <p:cNvSpPr txBox="1"/>
          <p:nvPr/>
        </p:nvSpPr>
        <p:spPr>
          <a:xfrm>
            <a:off x="571500" y="1127814"/>
            <a:ext cx="8137071" cy="830997"/>
          </a:xfrm>
          <a:prstGeom prst="rect">
            <a:avLst/>
          </a:prstGeom>
          <a:noFill/>
        </p:spPr>
        <p:txBody>
          <a:bodyPr wrap="square" rtlCol="0">
            <a:spAutoFit/>
          </a:bodyPr>
          <a:lstStyle/>
          <a:p>
            <a:r>
              <a:rPr lang="en-US" sz="2400" dirty="0">
                <a:latin typeface="Arial" pitchFamily="34" charset="0"/>
                <a:cs typeface="Arial" pitchFamily="34" charset="0"/>
              </a:rPr>
              <a:t>A possible model is a logistic regression model with a random effect for persons:</a:t>
            </a:r>
          </a:p>
        </p:txBody>
      </p:sp>
      <p:sp>
        <p:nvSpPr>
          <p:cNvPr id="3" name="Slide Number Placeholder 2"/>
          <p:cNvSpPr>
            <a:spLocks noGrp="1"/>
          </p:cNvSpPr>
          <p:nvPr>
            <p:ph type="sldNum" sz="quarter" idx="12"/>
          </p:nvPr>
        </p:nvSpPr>
        <p:spPr>
          <a:xfrm>
            <a:off x="6932344" y="6245225"/>
            <a:ext cx="2133600" cy="476250"/>
          </a:xfrm>
        </p:spPr>
        <p:txBody>
          <a:bodyPr/>
          <a:lstStyle/>
          <a:p>
            <a:pPr>
              <a:defRPr/>
            </a:pPr>
            <a:fld id="{F47A4692-C68A-4E5B-9D76-4536B80B398B}" type="slidenum">
              <a:rPr lang="en-US" altLang="nb-NO" smtClean="0"/>
              <a:pPr>
                <a:defRPr/>
              </a:pPr>
              <a:t>13</a:t>
            </a:fld>
            <a:endParaRPr lang="en-US" altLang="nb-NO"/>
          </a:p>
        </p:txBody>
      </p:sp>
      <p:graphicFrame>
        <p:nvGraphicFramePr>
          <p:cNvPr id="15" name="Object 8"/>
          <p:cNvGraphicFramePr>
            <a:graphicFrameLocks noChangeAspect="1"/>
          </p:cNvGraphicFramePr>
          <p:nvPr>
            <p:extLst>
              <p:ext uri="{D42A27DB-BD31-4B8C-83A1-F6EECF244321}">
                <p14:modId xmlns:p14="http://schemas.microsoft.com/office/powerpoint/2010/main" val="2184902180"/>
              </p:ext>
            </p:extLst>
          </p:nvPr>
        </p:nvGraphicFramePr>
        <p:xfrm>
          <a:off x="1762125" y="2216150"/>
          <a:ext cx="3556000" cy="482600"/>
        </p:xfrm>
        <a:graphic>
          <a:graphicData uri="http://schemas.openxmlformats.org/presentationml/2006/ole">
            <mc:AlternateContent xmlns:mc="http://schemas.openxmlformats.org/markup-compatibility/2006">
              <mc:Choice xmlns:v="urn:schemas-microsoft-com:vml" Requires="v">
                <p:oleObj name="Equation" r:id="rId3" imgW="1777680" imgH="241200" progId="Equation.DSMT4">
                  <p:embed/>
                </p:oleObj>
              </mc:Choice>
              <mc:Fallback>
                <p:oleObj name="Equation" r:id="rId3" imgW="1777680" imgH="241200" progId="Equation.DSMT4">
                  <p:embed/>
                  <p:pic>
                    <p:nvPicPr>
                      <p:cNvPr id="0" name=""/>
                      <p:cNvPicPr>
                        <a:picLocks noChangeAspect="1" noChangeArrowheads="1"/>
                      </p:cNvPicPr>
                      <p:nvPr/>
                    </p:nvPicPr>
                    <p:blipFill>
                      <a:blip r:embed="rId4"/>
                      <a:srcRect/>
                      <a:stretch>
                        <a:fillRect/>
                      </a:stretch>
                    </p:blipFill>
                    <p:spPr bwMode="auto">
                      <a:xfrm>
                        <a:off x="1762125" y="2216150"/>
                        <a:ext cx="3556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Box 15"/>
          <p:cNvSpPr txBox="1"/>
          <p:nvPr/>
        </p:nvSpPr>
        <p:spPr>
          <a:xfrm>
            <a:off x="620928" y="2778672"/>
            <a:ext cx="8137071" cy="461665"/>
          </a:xfrm>
          <a:prstGeom prst="rect">
            <a:avLst/>
          </a:prstGeom>
          <a:noFill/>
        </p:spPr>
        <p:txBody>
          <a:bodyPr wrap="square" rtlCol="0">
            <a:spAutoFit/>
          </a:bodyPr>
          <a:lstStyle/>
          <a:p>
            <a:r>
              <a:rPr lang="en-US" sz="2400" dirty="0">
                <a:latin typeface="Arial" pitchFamily="34" charset="0"/>
                <a:cs typeface="Arial" pitchFamily="34" charset="0"/>
              </a:rPr>
              <a:t>Here                       ,                                , and </a:t>
            </a:r>
          </a:p>
        </p:txBody>
      </p:sp>
      <p:graphicFrame>
        <p:nvGraphicFramePr>
          <p:cNvPr id="17" name="Object 8"/>
          <p:cNvGraphicFramePr>
            <a:graphicFrameLocks noChangeAspect="1"/>
          </p:cNvGraphicFramePr>
          <p:nvPr>
            <p:extLst>
              <p:ext uri="{D42A27DB-BD31-4B8C-83A1-F6EECF244321}">
                <p14:modId xmlns:p14="http://schemas.microsoft.com/office/powerpoint/2010/main" val="3108787889"/>
              </p:ext>
            </p:extLst>
          </p:nvPr>
        </p:nvGraphicFramePr>
        <p:xfrm>
          <a:off x="1546225" y="2779713"/>
          <a:ext cx="1701800" cy="482600"/>
        </p:xfrm>
        <a:graphic>
          <a:graphicData uri="http://schemas.openxmlformats.org/presentationml/2006/ole">
            <mc:AlternateContent xmlns:mc="http://schemas.openxmlformats.org/markup-compatibility/2006">
              <mc:Choice xmlns:v="urn:schemas-microsoft-com:vml" Requires="v">
                <p:oleObj name="Equation" r:id="rId5" imgW="850680" imgH="241200" progId="Equation.DSMT4">
                  <p:embed/>
                </p:oleObj>
              </mc:Choice>
              <mc:Fallback>
                <p:oleObj name="Equation" r:id="rId5" imgW="850680" imgH="241200" progId="Equation.DSMT4">
                  <p:embed/>
                  <p:pic>
                    <p:nvPicPr>
                      <p:cNvPr id="0" name=""/>
                      <p:cNvPicPr>
                        <a:picLocks noChangeAspect="1" noChangeArrowheads="1"/>
                      </p:cNvPicPr>
                      <p:nvPr/>
                    </p:nvPicPr>
                    <p:blipFill>
                      <a:blip r:embed="rId6"/>
                      <a:srcRect/>
                      <a:stretch>
                        <a:fillRect/>
                      </a:stretch>
                    </p:blipFill>
                    <p:spPr bwMode="auto">
                      <a:xfrm>
                        <a:off x="1546225" y="2779713"/>
                        <a:ext cx="1701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8"/>
          <p:cNvGraphicFramePr>
            <a:graphicFrameLocks noChangeAspect="1"/>
          </p:cNvGraphicFramePr>
          <p:nvPr>
            <p:extLst>
              <p:ext uri="{D42A27DB-BD31-4B8C-83A1-F6EECF244321}">
                <p14:modId xmlns:p14="http://schemas.microsoft.com/office/powerpoint/2010/main" val="2026622227"/>
              </p:ext>
            </p:extLst>
          </p:nvPr>
        </p:nvGraphicFramePr>
        <p:xfrm>
          <a:off x="3595688" y="2779713"/>
          <a:ext cx="2413000" cy="482600"/>
        </p:xfrm>
        <a:graphic>
          <a:graphicData uri="http://schemas.openxmlformats.org/presentationml/2006/ole">
            <mc:AlternateContent xmlns:mc="http://schemas.openxmlformats.org/markup-compatibility/2006">
              <mc:Choice xmlns:v="urn:schemas-microsoft-com:vml" Requires="v">
                <p:oleObj name="Equation" r:id="rId7" imgW="1206360" imgH="241200" progId="Equation.DSMT4">
                  <p:embed/>
                </p:oleObj>
              </mc:Choice>
              <mc:Fallback>
                <p:oleObj name="Equation" r:id="rId7" imgW="1206360" imgH="241200" progId="Equation.DSMT4">
                  <p:embed/>
                  <p:pic>
                    <p:nvPicPr>
                      <p:cNvPr id="0" name=""/>
                      <p:cNvPicPr>
                        <a:picLocks noChangeAspect="1" noChangeArrowheads="1"/>
                      </p:cNvPicPr>
                      <p:nvPr/>
                    </p:nvPicPr>
                    <p:blipFill>
                      <a:blip r:embed="rId8"/>
                      <a:srcRect/>
                      <a:stretch>
                        <a:fillRect/>
                      </a:stretch>
                    </p:blipFill>
                    <p:spPr bwMode="auto">
                      <a:xfrm>
                        <a:off x="3595688" y="2779713"/>
                        <a:ext cx="2413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8"/>
          <p:cNvGraphicFramePr>
            <a:graphicFrameLocks noChangeAspect="1"/>
          </p:cNvGraphicFramePr>
          <p:nvPr>
            <p:extLst>
              <p:ext uri="{D42A27DB-BD31-4B8C-83A1-F6EECF244321}">
                <p14:modId xmlns:p14="http://schemas.microsoft.com/office/powerpoint/2010/main" val="2842855783"/>
              </p:ext>
            </p:extLst>
          </p:nvPr>
        </p:nvGraphicFramePr>
        <p:xfrm>
          <a:off x="1662113" y="3311525"/>
          <a:ext cx="3327400" cy="1270000"/>
        </p:xfrm>
        <a:graphic>
          <a:graphicData uri="http://schemas.openxmlformats.org/presentationml/2006/ole">
            <mc:AlternateContent xmlns:mc="http://schemas.openxmlformats.org/markup-compatibility/2006">
              <mc:Choice xmlns:v="urn:schemas-microsoft-com:vml" Requires="v">
                <p:oleObj name="Equation" r:id="rId9" imgW="1663560" imgH="634680" progId="Equation.DSMT4">
                  <p:embed/>
                </p:oleObj>
              </mc:Choice>
              <mc:Fallback>
                <p:oleObj name="Equation" r:id="rId9" imgW="1663560" imgH="634680" progId="Equation.DSMT4">
                  <p:embed/>
                  <p:pic>
                    <p:nvPicPr>
                      <p:cNvPr id="0" name=""/>
                      <p:cNvPicPr>
                        <a:picLocks noChangeAspect="1" noChangeArrowheads="1"/>
                      </p:cNvPicPr>
                      <p:nvPr/>
                    </p:nvPicPr>
                    <p:blipFill>
                      <a:blip r:embed="rId10"/>
                      <a:srcRect/>
                      <a:stretch>
                        <a:fillRect/>
                      </a:stretch>
                    </p:blipFill>
                    <p:spPr bwMode="auto">
                      <a:xfrm>
                        <a:off x="1662113" y="3311525"/>
                        <a:ext cx="3327400" cy="127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TextBox 20"/>
          <p:cNvSpPr txBox="1"/>
          <p:nvPr/>
        </p:nvSpPr>
        <p:spPr>
          <a:xfrm>
            <a:off x="737769" y="4878492"/>
            <a:ext cx="7229025" cy="830997"/>
          </a:xfrm>
          <a:prstGeom prst="rect">
            <a:avLst/>
          </a:prstGeom>
          <a:noFill/>
        </p:spPr>
        <p:txBody>
          <a:bodyPr wrap="square" rtlCol="0">
            <a:spAutoFit/>
          </a:bodyPr>
          <a:lstStyle/>
          <a:p>
            <a:r>
              <a:rPr lang="en-US" sz="2400" dirty="0">
                <a:latin typeface="Arial" pitchFamily="34" charset="0"/>
                <a:cs typeface="Arial" pitchFamily="34" charset="0"/>
              </a:rPr>
              <a:t>where            if person </a:t>
            </a:r>
            <a:r>
              <a:rPr lang="en-US" sz="2400" i="1" dirty="0" err="1">
                <a:latin typeface="Times New Roman" panose="02020603050405020304" pitchFamily="18" charset="0"/>
                <a:cs typeface="Times New Roman" panose="02020603050405020304" pitchFamily="18" charset="0"/>
              </a:rPr>
              <a:t>i</a:t>
            </a:r>
            <a:r>
              <a:rPr lang="en-US" sz="2400" i="1" dirty="0">
                <a:latin typeface="Arial" pitchFamily="34" charset="0"/>
                <a:cs typeface="Arial" pitchFamily="34" charset="0"/>
              </a:rPr>
              <a:t> </a:t>
            </a:r>
            <a:r>
              <a:rPr lang="en-US" sz="2400" dirty="0">
                <a:latin typeface="Arial" pitchFamily="34" charset="0"/>
                <a:cs typeface="Arial" pitchFamily="34" charset="0"/>
              </a:rPr>
              <a:t> is a female and             if                    person </a:t>
            </a:r>
            <a:r>
              <a:rPr lang="en-US" sz="2400" i="1" dirty="0" err="1">
                <a:latin typeface="Times New Roman" panose="02020603050405020304" pitchFamily="18" charset="0"/>
                <a:cs typeface="Times New Roman" panose="02020603050405020304" pitchFamily="18" charset="0"/>
              </a:rPr>
              <a:t>i</a:t>
            </a:r>
            <a:r>
              <a:rPr lang="en-US" sz="2400" i="1" dirty="0">
                <a:latin typeface="Arial" pitchFamily="34" charset="0"/>
                <a:cs typeface="Arial" pitchFamily="34" charset="0"/>
              </a:rPr>
              <a:t> </a:t>
            </a:r>
            <a:r>
              <a:rPr lang="en-US" sz="2400" dirty="0">
                <a:latin typeface="Arial" pitchFamily="34" charset="0"/>
                <a:cs typeface="Arial" pitchFamily="34" charset="0"/>
              </a:rPr>
              <a:t>is a male </a:t>
            </a:r>
          </a:p>
        </p:txBody>
      </p:sp>
      <p:graphicFrame>
        <p:nvGraphicFramePr>
          <p:cNvPr id="22" name="Object 8"/>
          <p:cNvGraphicFramePr>
            <a:graphicFrameLocks noChangeAspect="1"/>
          </p:cNvGraphicFramePr>
          <p:nvPr>
            <p:extLst>
              <p:ext uri="{D42A27DB-BD31-4B8C-83A1-F6EECF244321}">
                <p14:modId xmlns:p14="http://schemas.microsoft.com/office/powerpoint/2010/main" val="1499492317"/>
              </p:ext>
            </p:extLst>
          </p:nvPr>
        </p:nvGraphicFramePr>
        <p:xfrm>
          <a:off x="1806760" y="4900754"/>
          <a:ext cx="762000" cy="457200"/>
        </p:xfrm>
        <a:graphic>
          <a:graphicData uri="http://schemas.openxmlformats.org/presentationml/2006/ole">
            <mc:AlternateContent xmlns:mc="http://schemas.openxmlformats.org/markup-compatibility/2006">
              <mc:Choice xmlns:v="urn:schemas-microsoft-com:vml" Requires="v">
                <p:oleObj name="Equation" r:id="rId11" imgW="380880" imgH="228600" progId="Equation.DSMT4">
                  <p:embed/>
                </p:oleObj>
              </mc:Choice>
              <mc:Fallback>
                <p:oleObj name="Equation" r:id="rId11" imgW="380880" imgH="228600" progId="Equation.DSMT4">
                  <p:embed/>
                  <p:pic>
                    <p:nvPicPr>
                      <p:cNvPr id="0" name=""/>
                      <p:cNvPicPr>
                        <a:picLocks noChangeAspect="1" noChangeArrowheads="1"/>
                      </p:cNvPicPr>
                      <p:nvPr/>
                    </p:nvPicPr>
                    <p:blipFill>
                      <a:blip r:embed="rId12"/>
                      <a:srcRect/>
                      <a:stretch>
                        <a:fillRect/>
                      </a:stretch>
                    </p:blipFill>
                    <p:spPr bwMode="auto">
                      <a:xfrm>
                        <a:off x="1806760" y="4900754"/>
                        <a:ext cx="762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 name="Object 8"/>
          <p:cNvGraphicFramePr>
            <a:graphicFrameLocks noChangeAspect="1"/>
          </p:cNvGraphicFramePr>
          <p:nvPr>
            <p:extLst>
              <p:ext uri="{D42A27DB-BD31-4B8C-83A1-F6EECF244321}">
                <p14:modId xmlns:p14="http://schemas.microsoft.com/office/powerpoint/2010/main" val="2766516486"/>
              </p:ext>
            </p:extLst>
          </p:nvPr>
        </p:nvGraphicFramePr>
        <p:xfrm>
          <a:off x="6404377" y="4901064"/>
          <a:ext cx="812800" cy="457200"/>
        </p:xfrm>
        <a:graphic>
          <a:graphicData uri="http://schemas.openxmlformats.org/presentationml/2006/ole">
            <mc:AlternateContent xmlns:mc="http://schemas.openxmlformats.org/markup-compatibility/2006">
              <mc:Choice xmlns:v="urn:schemas-microsoft-com:vml" Requires="v">
                <p:oleObj name="Equation" r:id="rId13" imgW="406080" imgH="228600" progId="Equation.DSMT4">
                  <p:embed/>
                </p:oleObj>
              </mc:Choice>
              <mc:Fallback>
                <p:oleObj name="Equation" r:id="rId13" imgW="406080" imgH="228600" progId="Equation.DSMT4">
                  <p:embed/>
                  <p:pic>
                    <p:nvPicPr>
                      <p:cNvPr id="0" name=""/>
                      <p:cNvPicPr>
                        <a:picLocks noChangeAspect="1" noChangeArrowheads="1"/>
                      </p:cNvPicPr>
                      <p:nvPr/>
                    </p:nvPicPr>
                    <p:blipFill>
                      <a:blip r:embed="rId14"/>
                      <a:srcRect/>
                      <a:stretch>
                        <a:fillRect/>
                      </a:stretch>
                    </p:blipFill>
                    <p:spPr bwMode="auto">
                      <a:xfrm>
                        <a:off x="6404377" y="4901064"/>
                        <a:ext cx="812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 name="TextBox 19"/>
          <p:cNvSpPr txBox="1"/>
          <p:nvPr/>
        </p:nvSpPr>
        <p:spPr>
          <a:xfrm>
            <a:off x="766601" y="5838091"/>
            <a:ext cx="7229025" cy="461665"/>
          </a:xfrm>
          <a:prstGeom prst="rect">
            <a:avLst/>
          </a:prstGeom>
          <a:noFill/>
        </p:spPr>
        <p:txBody>
          <a:bodyPr wrap="square" rtlCol="0">
            <a:spAutoFit/>
          </a:bodyPr>
          <a:lstStyle/>
          <a:p>
            <a:r>
              <a:rPr lang="en-US" sz="2400" dirty="0">
                <a:latin typeface="Arial" pitchFamily="34" charset="0"/>
                <a:cs typeface="Arial" pitchFamily="34" charset="0"/>
              </a:rPr>
              <a:t>R code is given on course web-page</a:t>
            </a:r>
          </a:p>
        </p:txBody>
      </p:sp>
    </p:spTree>
    <p:extLst>
      <p:ext uri="{BB962C8B-B14F-4D97-AF65-F5344CB8AC3E}">
        <p14:creationId xmlns:p14="http://schemas.microsoft.com/office/powerpoint/2010/main" val="279298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21"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510482" y="752445"/>
            <a:ext cx="8257841" cy="461665"/>
          </a:xfrm>
          <a:prstGeom prst="rect">
            <a:avLst/>
          </a:prstGeom>
          <a:noFill/>
        </p:spPr>
        <p:txBody>
          <a:bodyPr wrap="square" rtlCol="0">
            <a:spAutoFit/>
          </a:bodyPr>
          <a:lstStyle/>
          <a:p>
            <a:r>
              <a:rPr lang="en-US" sz="2400" dirty="0">
                <a:latin typeface="Arial" pitchFamily="34" charset="0"/>
                <a:cs typeface="Arial" pitchFamily="34" charset="0"/>
              </a:rPr>
              <a:t>A mixed Poisson GLMM with log link is given by</a:t>
            </a:r>
          </a:p>
        </p:txBody>
      </p:sp>
      <p:sp>
        <p:nvSpPr>
          <p:cNvPr id="7" name="Rectangle 2"/>
          <p:cNvSpPr txBox="1">
            <a:spLocks noChangeArrowheads="1"/>
          </p:cNvSpPr>
          <p:nvPr/>
        </p:nvSpPr>
        <p:spPr>
          <a:xfrm>
            <a:off x="510482" y="133032"/>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Poisson models for correlated count data</a:t>
            </a:r>
            <a:endParaRPr lang="en-GB" altLang="nb-NO" sz="3200" kern="0" dirty="0">
              <a:solidFill>
                <a:schemeClr val="accent2"/>
              </a:solidFill>
            </a:endParaRPr>
          </a:p>
        </p:txBody>
      </p:sp>
      <p:sp>
        <p:nvSpPr>
          <p:cNvPr id="9" name="TextBox 8"/>
          <p:cNvSpPr txBox="1"/>
          <p:nvPr/>
        </p:nvSpPr>
        <p:spPr>
          <a:xfrm>
            <a:off x="610280" y="1863990"/>
            <a:ext cx="8257841" cy="830997"/>
          </a:xfrm>
          <a:prstGeom prst="rect">
            <a:avLst/>
          </a:prstGeom>
          <a:noFill/>
        </p:spPr>
        <p:txBody>
          <a:bodyPr wrap="square" rtlCol="0">
            <a:spAutoFit/>
          </a:bodyPr>
          <a:lstStyle/>
          <a:p>
            <a:r>
              <a:rPr lang="en-US" sz="2400" dirty="0">
                <a:latin typeface="Arial" pitchFamily="34" charset="0"/>
                <a:cs typeface="Arial" pitchFamily="34" charset="0"/>
              </a:rPr>
              <a:t>where                       , and given      we have that</a:t>
            </a:r>
          </a:p>
          <a:p>
            <a:r>
              <a:rPr lang="en-US" sz="2400" dirty="0">
                <a:latin typeface="Arial" pitchFamily="34" charset="0"/>
                <a:cs typeface="Arial" pitchFamily="34" charset="0"/>
              </a:rPr>
              <a:t>                   are independent and Poisson distributed                          </a:t>
            </a:r>
          </a:p>
        </p:txBody>
      </p:sp>
      <p:graphicFrame>
        <p:nvGraphicFramePr>
          <p:cNvPr id="10" name="Object 8"/>
          <p:cNvGraphicFramePr>
            <a:graphicFrameLocks noChangeAspect="1"/>
          </p:cNvGraphicFramePr>
          <p:nvPr>
            <p:extLst>
              <p:ext uri="{D42A27DB-BD31-4B8C-83A1-F6EECF244321}">
                <p14:modId xmlns:p14="http://schemas.microsoft.com/office/powerpoint/2010/main" val="1891770570"/>
              </p:ext>
            </p:extLst>
          </p:nvPr>
        </p:nvGraphicFramePr>
        <p:xfrm>
          <a:off x="1724025" y="1201738"/>
          <a:ext cx="3429000" cy="558800"/>
        </p:xfrm>
        <a:graphic>
          <a:graphicData uri="http://schemas.openxmlformats.org/presentationml/2006/ole">
            <mc:AlternateContent xmlns:mc="http://schemas.openxmlformats.org/markup-compatibility/2006">
              <mc:Choice xmlns:v="urn:schemas-microsoft-com:vml" Requires="v">
                <p:oleObj name="Equation" r:id="rId3" imgW="1714320" imgH="279360" progId="Equation.DSMT4">
                  <p:embed/>
                </p:oleObj>
              </mc:Choice>
              <mc:Fallback>
                <p:oleObj name="Equation" r:id="rId3" imgW="1714320" imgH="279360" progId="Equation.DSMT4">
                  <p:embed/>
                  <p:pic>
                    <p:nvPicPr>
                      <p:cNvPr id="0" name=""/>
                      <p:cNvPicPr>
                        <a:picLocks noChangeAspect="1" noChangeArrowheads="1"/>
                      </p:cNvPicPr>
                      <p:nvPr/>
                    </p:nvPicPr>
                    <p:blipFill>
                      <a:blip r:embed="rId4"/>
                      <a:srcRect/>
                      <a:stretch>
                        <a:fillRect/>
                      </a:stretch>
                    </p:blipFill>
                    <p:spPr bwMode="auto">
                      <a:xfrm>
                        <a:off x="1724025" y="1201738"/>
                        <a:ext cx="34290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Slide Number Placeholder 2"/>
          <p:cNvSpPr>
            <a:spLocks noGrp="1"/>
          </p:cNvSpPr>
          <p:nvPr>
            <p:ph type="sldNum" sz="quarter" idx="12"/>
          </p:nvPr>
        </p:nvSpPr>
        <p:spPr/>
        <p:txBody>
          <a:bodyPr/>
          <a:lstStyle/>
          <a:p>
            <a:pPr>
              <a:defRPr/>
            </a:pPr>
            <a:fld id="{F47A4692-C68A-4E5B-9D76-4536B80B398B}" type="slidenum">
              <a:rPr lang="en-US" altLang="nb-NO" smtClean="0"/>
              <a:pPr>
                <a:defRPr/>
              </a:pPr>
              <a:t>14</a:t>
            </a:fld>
            <a:endParaRPr lang="en-US" altLang="nb-NO"/>
          </a:p>
        </p:txBody>
      </p:sp>
      <p:sp>
        <p:nvSpPr>
          <p:cNvPr id="18" name="TextBox 17"/>
          <p:cNvSpPr txBox="1"/>
          <p:nvPr/>
        </p:nvSpPr>
        <p:spPr>
          <a:xfrm>
            <a:off x="650529" y="2818533"/>
            <a:ext cx="8257841" cy="461665"/>
          </a:xfrm>
          <a:prstGeom prst="rect">
            <a:avLst/>
          </a:prstGeom>
          <a:noFill/>
        </p:spPr>
        <p:txBody>
          <a:bodyPr wrap="square" rtlCol="0">
            <a:spAutoFit/>
          </a:bodyPr>
          <a:lstStyle/>
          <a:p>
            <a:r>
              <a:rPr lang="en-US" sz="2400" dirty="0">
                <a:latin typeface="Arial" pitchFamily="34" charset="0"/>
                <a:cs typeface="Arial" pitchFamily="34" charset="0"/>
              </a:rPr>
              <a:t>For the random intercept model  [                    ]</a:t>
            </a:r>
          </a:p>
        </p:txBody>
      </p:sp>
      <p:graphicFrame>
        <p:nvGraphicFramePr>
          <p:cNvPr id="23" name="Object 8"/>
          <p:cNvGraphicFramePr>
            <a:graphicFrameLocks noChangeAspect="1"/>
          </p:cNvGraphicFramePr>
          <p:nvPr>
            <p:extLst>
              <p:ext uri="{D42A27DB-BD31-4B8C-83A1-F6EECF244321}">
                <p14:modId xmlns:p14="http://schemas.microsoft.com/office/powerpoint/2010/main" val="4266255564"/>
              </p:ext>
            </p:extLst>
          </p:nvPr>
        </p:nvGraphicFramePr>
        <p:xfrm>
          <a:off x="1711325" y="1894350"/>
          <a:ext cx="1727200" cy="457200"/>
        </p:xfrm>
        <a:graphic>
          <a:graphicData uri="http://schemas.openxmlformats.org/presentationml/2006/ole">
            <mc:AlternateContent xmlns:mc="http://schemas.openxmlformats.org/markup-compatibility/2006">
              <mc:Choice xmlns:v="urn:schemas-microsoft-com:vml" Requires="v">
                <p:oleObj name="Equation" r:id="rId5" imgW="863280" imgH="228600" progId="Equation.DSMT4">
                  <p:embed/>
                </p:oleObj>
              </mc:Choice>
              <mc:Fallback>
                <p:oleObj name="Equation" r:id="rId5" imgW="863280" imgH="228600" progId="Equation.DSMT4">
                  <p:embed/>
                  <p:pic>
                    <p:nvPicPr>
                      <p:cNvPr id="0" name=""/>
                      <p:cNvPicPr>
                        <a:picLocks noChangeAspect="1" noChangeArrowheads="1"/>
                      </p:cNvPicPr>
                      <p:nvPr/>
                    </p:nvPicPr>
                    <p:blipFill>
                      <a:blip r:embed="rId6"/>
                      <a:srcRect/>
                      <a:stretch>
                        <a:fillRect/>
                      </a:stretch>
                    </p:blipFill>
                    <p:spPr bwMode="auto">
                      <a:xfrm>
                        <a:off x="1711325" y="1894350"/>
                        <a:ext cx="172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8"/>
          <p:cNvGraphicFramePr>
            <a:graphicFrameLocks noChangeAspect="1"/>
          </p:cNvGraphicFramePr>
          <p:nvPr>
            <p:extLst>
              <p:ext uri="{D42A27DB-BD31-4B8C-83A1-F6EECF244321}">
                <p14:modId xmlns:p14="http://schemas.microsoft.com/office/powerpoint/2010/main" val="475928858"/>
              </p:ext>
            </p:extLst>
          </p:nvPr>
        </p:nvGraphicFramePr>
        <p:xfrm>
          <a:off x="5062313" y="1872578"/>
          <a:ext cx="330200" cy="457200"/>
        </p:xfrm>
        <a:graphic>
          <a:graphicData uri="http://schemas.openxmlformats.org/presentationml/2006/ole">
            <mc:AlternateContent xmlns:mc="http://schemas.openxmlformats.org/markup-compatibility/2006">
              <mc:Choice xmlns:v="urn:schemas-microsoft-com:vml" Requires="v">
                <p:oleObj name="Equation" r:id="rId7" imgW="164880" imgH="228600" progId="Equation.DSMT4">
                  <p:embed/>
                </p:oleObj>
              </mc:Choice>
              <mc:Fallback>
                <p:oleObj name="Equation" r:id="rId7" imgW="164880" imgH="228600" progId="Equation.DSMT4">
                  <p:embed/>
                  <p:pic>
                    <p:nvPicPr>
                      <p:cNvPr id="0" name=""/>
                      <p:cNvPicPr>
                        <a:picLocks noChangeAspect="1" noChangeArrowheads="1"/>
                      </p:cNvPicPr>
                      <p:nvPr/>
                    </p:nvPicPr>
                    <p:blipFill>
                      <a:blip r:embed="rId8"/>
                      <a:srcRect/>
                      <a:stretch>
                        <a:fillRect/>
                      </a:stretch>
                    </p:blipFill>
                    <p:spPr bwMode="auto">
                      <a:xfrm>
                        <a:off x="5062313" y="1872578"/>
                        <a:ext cx="330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 name="Object 8"/>
          <p:cNvGraphicFramePr>
            <a:graphicFrameLocks noChangeAspect="1"/>
          </p:cNvGraphicFramePr>
          <p:nvPr>
            <p:extLst>
              <p:ext uri="{D42A27DB-BD31-4B8C-83A1-F6EECF244321}">
                <p14:modId xmlns:p14="http://schemas.microsoft.com/office/powerpoint/2010/main" val="1753519706"/>
              </p:ext>
            </p:extLst>
          </p:nvPr>
        </p:nvGraphicFramePr>
        <p:xfrm>
          <a:off x="650529" y="2275944"/>
          <a:ext cx="1524000" cy="457200"/>
        </p:xfrm>
        <a:graphic>
          <a:graphicData uri="http://schemas.openxmlformats.org/presentationml/2006/ole">
            <mc:AlternateContent xmlns:mc="http://schemas.openxmlformats.org/markup-compatibility/2006">
              <mc:Choice xmlns:v="urn:schemas-microsoft-com:vml" Requires="v">
                <p:oleObj name="Equation" r:id="rId9" imgW="761760" imgH="228600" progId="Equation.DSMT4">
                  <p:embed/>
                </p:oleObj>
              </mc:Choice>
              <mc:Fallback>
                <p:oleObj name="Equation" r:id="rId9" imgW="761760" imgH="228600" progId="Equation.DSMT4">
                  <p:embed/>
                  <p:pic>
                    <p:nvPicPr>
                      <p:cNvPr id="0" name=""/>
                      <p:cNvPicPr>
                        <a:picLocks noChangeAspect="1" noChangeArrowheads="1"/>
                      </p:cNvPicPr>
                      <p:nvPr/>
                    </p:nvPicPr>
                    <p:blipFill>
                      <a:blip r:embed="rId10"/>
                      <a:srcRect/>
                      <a:stretch>
                        <a:fillRect/>
                      </a:stretch>
                    </p:blipFill>
                    <p:spPr bwMode="auto">
                      <a:xfrm>
                        <a:off x="650529" y="2275944"/>
                        <a:ext cx="152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 name="Object 8"/>
          <p:cNvGraphicFramePr>
            <a:graphicFrameLocks noChangeAspect="1"/>
          </p:cNvGraphicFramePr>
          <p:nvPr>
            <p:extLst>
              <p:ext uri="{D42A27DB-BD31-4B8C-83A1-F6EECF244321}">
                <p14:modId xmlns:p14="http://schemas.microsoft.com/office/powerpoint/2010/main" val="467696211"/>
              </p:ext>
            </p:extLst>
          </p:nvPr>
        </p:nvGraphicFramePr>
        <p:xfrm>
          <a:off x="1963738" y="3355975"/>
          <a:ext cx="3124200" cy="558800"/>
        </p:xfrm>
        <a:graphic>
          <a:graphicData uri="http://schemas.openxmlformats.org/presentationml/2006/ole">
            <mc:AlternateContent xmlns:mc="http://schemas.openxmlformats.org/markup-compatibility/2006">
              <mc:Choice xmlns:v="urn:schemas-microsoft-com:vml" Requires="v">
                <p:oleObj name="Equation" r:id="rId11" imgW="1562040" imgH="279360" progId="Equation.DSMT4">
                  <p:embed/>
                </p:oleObj>
              </mc:Choice>
              <mc:Fallback>
                <p:oleObj name="Equation" r:id="rId11" imgW="1562040" imgH="279360" progId="Equation.DSMT4">
                  <p:embed/>
                  <p:pic>
                    <p:nvPicPr>
                      <p:cNvPr id="0" name=""/>
                      <p:cNvPicPr>
                        <a:picLocks noChangeAspect="1" noChangeArrowheads="1"/>
                      </p:cNvPicPr>
                      <p:nvPr/>
                    </p:nvPicPr>
                    <p:blipFill>
                      <a:blip r:embed="rId12"/>
                      <a:srcRect/>
                      <a:stretch>
                        <a:fillRect/>
                      </a:stretch>
                    </p:blipFill>
                    <p:spPr bwMode="auto">
                      <a:xfrm>
                        <a:off x="1963738" y="3355975"/>
                        <a:ext cx="3124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8"/>
          <p:cNvGraphicFramePr>
            <a:graphicFrameLocks noChangeAspect="1"/>
          </p:cNvGraphicFramePr>
          <p:nvPr>
            <p:extLst>
              <p:ext uri="{D42A27DB-BD31-4B8C-83A1-F6EECF244321}">
                <p14:modId xmlns:p14="http://schemas.microsoft.com/office/powerpoint/2010/main" val="833273185"/>
              </p:ext>
            </p:extLst>
          </p:nvPr>
        </p:nvGraphicFramePr>
        <p:xfrm>
          <a:off x="5292725" y="2840038"/>
          <a:ext cx="1701800" cy="482600"/>
        </p:xfrm>
        <a:graphic>
          <a:graphicData uri="http://schemas.openxmlformats.org/presentationml/2006/ole">
            <mc:AlternateContent xmlns:mc="http://schemas.openxmlformats.org/markup-compatibility/2006">
              <mc:Choice xmlns:v="urn:schemas-microsoft-com:vml" Requires="v">
                <p:oleObj name="Equation" r:id="rId13" imgW="850680" imgH="241200" progId="Equation.DSMT4">
                  <p:embed/>
                </p:oleObj>
              </mc:Choice>
              <mc:Fallback>
                <p:oleObj name="Equation" r:id="rId13" imgW="850680" imgH="241200" progId="Equation.DSMT4">
                  <p:embed/>
                  <p:pic>
                    <p:nvPicPr>
                      <p:cNvPr id="0" name=""/>
                      <p:cNvPicPr>
                        <a:picLocks noChangeAspect="1" noChangeArrowheads="1"/>
                      </p:cNvPicPr>
                      <p:nvPr/>
                    </p:nvPicPr>
                    <p:blipFill>
                      <a:blip r:embed="rId14"/>
                      <a:srcRect/>
                      <a:stretch>
                        <a:fillRect/>
                      </a:stretch>
                    </p:blipFill>
                    <p:spPr bwMode="auto">
                      <a:xfrm>
                        <a:off x="5292725" y="2840038"/>
                        <a:ext cx="1701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 name="TextBox 28"/>
          <p:cNvSpPr txBox="1"/>
          <p:nvPr/>
        </p:nvSpPr>
        <p:spPr>
          <a:xfrm>
            <a:off x="650529" y="3940544"/>
            <a:ext cx="8257841" cy="461665"/>
          </a:xfrm>
          <a:prstGeom prst="rect">
            <a:avLst/>
          </a:prstGeom>
          <a:noFill/>
        </p:spPr>
        <p:txBody>
          <a:bodyPr wrap="square" rtlCol="0">
            <a:spAutoFit/>
          </a:bodyPr>
          <a:lstStyle/>
          <a:p>
            <a:r>
              <a:rPr lang="en-US" sz="2400" dirty="0">
                <a:latin typeface="Arial" pitchFamily="34" charset="0"/>
                <a:cs typeface="Arial" pitchFamily="34" charset="0"/>
              </a:rPr>
              <a:t>we have (using the moment generating function)  </a:t>
            </a:r>
          </a:p>
        </p:txBody>
      </p:sp>
      <p:graphicFrame>
        <p:nvGraphicFramePr>
          <p:cNvPr id="30" name="Object 8"/>
          <p:cNvGraphicFramePr>
            <a:graphicFrameLocks noChangeAspect="1"/>
          </p:cNvGraphicFramePr>
          <p:nvPr>
            <p:extLst>
              <p:ext uri="{D42A27DB-BD31-4B8C-83A1-F6EECF244321}">
                <p14:modId xmlns:p14="http://schemas.microsoft.com/office/powerpoint/2010/main" val="3770209559"/>
              </p:ext>
            </p:extLst>
          </p:nvPr>
        </p:nvGraphicFramePr>
        <p:xfrm>
          <a:off x="1463675" y="4487863"/>
          <a:ext cx="1422400" cy="482600"/>
        </p:xfrm>
        <a:graphic>
          <a:graphicData uri="http://schemas.openxmlformats.org/presentationml/2006/ole">
            <mc:AlternateContent xmlns:mc="http://schemas.openxmlformats.org/markup-compatibility/2006">
              <mc:Choice xmlns:v="urn:schemas-microsoft-com:vml" Requires="v">
                <p:oleObj name="Equation" r:id="rId15" imgW="711000" imgH="241200" progId="Equation.DSMT4">
                  <p:embed/>
                </p:oleObj>
              </mc:Choice>
              <mc:Fallback>
                <p:oleObj name="Equation" r:id="rId15" imgW="711000" imgH="241200" progId="Equation.DSMT4">
                  <p:embed/>
                  <p:pic>
                    <p:nvPicPr>
                      <p:cNvPr id="0" name=""/>
                      <p:cNvPicPr>
                        <a:picLocks noChangeAspect="1" noChangeArrowheads="1"/>
                      </p:cNvPicPr>
                      <p:nvPr/>
                    </p:nvPicPr>
                    <p:blipFill>
                      <a:blip r:embed="rId16"/>
                      <a:srcRect/>
                      <a:stretch>
                        <a:fillRect/>
                      </a:stretch>
                    </p:blipFill>
                    <p:spPr bwMode="auto">
                      <a:xfrm>
                        <a:off x="1463675" y="4487863"/>
                        <a:ext cx="1422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 name="Object 8"/>
          <p:cNvGraphicFramePr>
            <a:graphicFrameLocks noChangeAspect="1"/>
          </p:cNvGraphicFramePr>
          <p:nvPr>
            <p:extLst>
              <p:ext uri="{D42A27DB-BD31-4B8C-83A1-F6EECF244321}">
                <p14:modId xmlns:p14="http://schemas.microsoft.com/office/powerpoint/2010/main" val="2715151791"/>
              </p:ext>
            </p:extLst>
          </p:nvPr>
        </p:nvGraphicFramePr>
        <p:xfrm>
          <a:off x="2924175" y="5097463"/>
          <a:ext cx="2692400" cy="482600"/>
        </p:xfrm>
        <a:graphic>
          <a:graphicData uri="http://schemas.openxmlformats.org/presentationml/2006/ole">
            <mc:AlternateContent xmlns:mc="http://schemas.openxmlformats.org/markup-compatibility/2006">
              <mc:Choice xmlns:v="urn:schemas-microsoft-com:vml" Requires="v">
                <p:oleObj name="Equation" r:id="rId17" imgW="1346040" imgH="241200" progId="Equation.DSMT4">
                  <p:embed/>
                </p:oleObj>
              </mc:Choice>
              <mc:Fallback>
                <p:oleObj name="Equation" r:id="rId17" imgW="1346040" imgH="241200" progId="Equation.DSMT4">
                  <p:embed/>
                  <p:pic>
                    <p:nvPicPr>
                      <p:cNvPr id="0" name=""/>
                      <p:cNvPicPr>
                        <a:picLocks noChangeAspect="1" noChangeArrowheads="1"/>
                      </p:cNvPicPr>
                      <p:nvPr/>
                    </p:nvPicPr>
                    <p:blipFill>
                      <a:blip r:embed="rId18"/>
                      <a:srcRect/>
                      <a:stretch>
                        <a:fillRect/>
                      </a:stretch>
                    </p:blipFill>
                    <p:spPr bwMode="auto">
                      <a:xfrm>
                        <a:off x="2924175" y="5097463"/>
                        <a:ext cx="2692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 name="TextBox 31"/>
          <p:cNvSpPr txBox="1"/>
          <p:nvPr/>
        </p:nvSpPr>
        <p:spPr>
          <a:xfrm>
            <a:off x="714483" y="5783560"/>
            <a:ext cx="8257841" cy="830997"/>
          </a:xfrm>
          <a:prstGeom prst="rect">
            <a:avLst/>
          </a:prstGeom>
          <a:noFill/>
        </p:spPr>
        <p:txBody>
          <a:bodyPr wrap="square" rtlCol="0">
            <a:spAutoFit/>
          </a:bodyPr>
          <a:lstStyle/>
          <a:p>
            <a:r>
              <a:rPr lang="en-US" sz="2400" dirty="0">
                <a:latin typeface="Arial" pitchFamily="34" charset="0"/>
                <a:cs typeface="Arial" pitchFamily="34" charset="0"/>
              </a:rPr>
              <a:t>Thus the derived marginal model has the same effect                of the covariates, but a different intercept</a:t>
            </a:r>
          </a:p>
        </p:txBody>
      </p:sp>
      <p:graphicFrame>
        <p:nvGraphicFramePr>
          <p:cNvPr id="17" name="Object 8"/>
          <p:cNvGraphicFramePr>
            <a:graphicFrameLocks noChangeAspect="1"/>
          </p:cNvGraphicFramePr>
          <p:nvPr>
            <p:extLst>
              <p:ext uri="{D42A27DB-BD31-4B8C-83A1-F6EECF244321}">
                <p14:modId xmlns:p14="http://schemas.microsoft.com/office/powerpoint/2010/main" val="3042907349"/>
              </p:ext>
            </p:extLst>
          </p:nvPr>
        </p:nvGraphicFramePr>
        <p:xfrm>
          <a:off x="2989263" y="4498975"/>
          <a:ext cx="1828800" cy="482600"/>
        </p:xfrm>
        <a:graphic>
          <a:graphicData uri="http://schemas.openxmlformats.org/presentationml/2006/ole">
            <mc:AlternateContent xmlns:mc="http://schemas.openxmlformats.org/markup-compatibility/2006">
              <mc:Choice xmlns:v="urn:schemas-microsoft-com:vml" Requires="v">
                <p:oleObj name="Equation" r:id="rId19" imgW="914400" imgH="241200" progId="Equation.DSMT4">
                  <p:embed/>
                </p:oleObj>
              </mc:Choice>
              <mc:Fallback>
                <p:oleObj name="Equation" r:id="rId19" imgW="914400" imgH="241200" progId="Equation.DSMT4">
                  <p:embed/>
                  <p:pic>
                    <p:nvPicPr>
                      <p:cNvPr id="0" name=""/>
                      <p:cNvPicPr>
                        <a:picLocks noChangeAspect="1" noChangeArrowheads="1"/>
                      </p:cNvPicPr>
                      <p:nvPr/>
                    </p:nvPicPr>
                    <p:blipFill>
                      <a:blip r:embed="rId20"/>
                      <a:srcRect/>
                      <a:stretch>
                        <a:fillRect/>
                      </a:stretch>
                    </p:blipFill>
                    <p:spPr bwMode="auto">
                      <a:xfrm>
                        <a:off x="2989263" y="4498975"/>
                        <a:ext cx="1828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8"/>
          <p:cNvGraphicFramePr>
            <a:graphicFrameLocks noChangeAspect="1"/>
          </p:cNvGraphicFramePr>
          <p:nvPr>
            <p:extLst>
              <p:ext uri="{D42A27DB-BD31-4B8C-83A1-F6EECF244321}">
                <p14:modId xmlns:p14="http://schemas.microsoft.com/office/powerpoint/2010/main" val="2328575990"/>
              </p:ext>
            </p:extLst>
          </p:nvPr>
        </p:nvGraphicFramePr>
        <p:xfrm>
          <a:off x="4894263" y="4516438"/>
          <a:ext cx="2311400" cy="482600"/>
        </p:xfrm>
        <a:graphic>
          <a:graphicData uri="http://schemas.openxmlformats.org/presentationml/2006/ole">
            <mc:AlternateContent xmlns:mc="http://schemas.openxmlformats.org/markup-compatibility/2006">
              <mc:Choice xmlns:v="urn:schemas-microsoft-com:vml" Requires="v">
                <p:oleObj name="Equation" r:id="rId21" imgW="1155600" imgH="241200" progId="Equation.DSMT4">
                  <p:embed/>
                </p:oleObj>
              </mc:Choice>
              <mc:Fallback>
                <p:oleObj name="Equation" r:id="rId21" imgW="1155600" imgH="241200" progId="Equation.DSMT4">
                  <p:embed/>
                  <p:pic>
                    <p:nvPicPr>
                      <p:cNvPr id="0" name=""/>
                      <p:cNvPicPr>
                        <a:picLocks noChangeAspect="1" noChangeArrowheads="1"/>
                      </p:cNvPicPr>
                      <p:nvPr/>
                    </p:nvPicPr>
                    <p:blipFill>
                      <a:blip r:embed="rId22"/>
                      <a:srcRect/>
                      <a:stretch>
                        <a:fillRect/>
                      </a:stretch>
                    </p:blipFill>
                    <p:spPr bwMode="auto">
                      <a:xfrm>
                        <a:off x="4894263" y="4516438"/>
                        <a:ext cx="2311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8"/>
          <p:cNvGraphicFramePr>
            <a:graphicFrameLocks noChangeAspect="1"/>
          </p:cNvGraphicFramePr>
          <p:nvPr>
            <p:extLst>
              <p:ext uri="{D42A27DB-BD31-4B8C-83A1-F6EECF244321}">
                <p14:modId xmlns:p14="http://schemas.microsoft.com/office/powerpoint/2010/main" val="2724960651"/>
              </p:ext>
            </p:extLst>
          </p:nvPr>
        </p:nvGraphicFramePr>
        <p:xfrm>
          <a:off x="5818188" y="5075238"/>
          <a:ext cx="2387600" cy="508000"/>
        </p:xfrm>
        <a:graphic>
          <a:graphicData uri="http://schemas.openxmlformats.org/presentationml/2006/ole">
            <mc:AlternateContent xmlns:mc="http://schemas.openxmlformats.org/markup-compatibility/2006">
              <mc:Choice xmlns:v="urn:schemas-microsoft-com:vml" Requires="v">
                <p:oleObj name="Equation" r:id="rId23" imgW="1193760" imgH="253800" progId="Equation.DSMT4">
                  <p:embed/>
                </p:oleObj>
              </mc:Choice>
              <mc:Fallback>
                <p:oleObj name="Equation" r:id="rId23" imgW="1193760" imgH="253800" progId="Equation.DSMT4">
                  <p:embed/>
                  <p:pic>
                    <p:nvPicPr>
                      <p:cNvPr id="0" name=""/>
                      <p:cNvPicPr>
                        <a:picLocks noChangeAspect="1" noChangeArrowheads="1"/>
                      </p:cNvPicPr>
                      <p:nvPr/>
                    </p:nvPicPr>
                    <p:blipFill>
                      <a:blip r:embed="rId24"/>
                      <a:srcRect/>
                      <a:stretch>
                        <a:fillRect/>
                      </a:stretch>
                    </p:blipFill>
                    <p:spPr bwMode="auto">
                      <a:xfrm>
                        <a:off x="5818188" y="5075238"/>
                        <a:ext cx="23876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68583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 grpId="0"/>
      <p:bldP spid="18" grpId="0"/>
      <p:bldP spid="29"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15</a:t>
            </a:fld>
            <a:endParaRPr lang="en-US" altLang="nb-NO"/>
          </a:p>
        </p:txBody>
      </p:sp>
      <p:sp>
        <p:nvSpPr>
          <p:cNvPr id="3" name="Rectangle 2"/>
          <p:cNvSpPr txBox="1">
            <a:spLocks noChangeArrowheads="1"/>
          </p:cNvSpPr>
          <p:nvPr/>
        </p:nvSpPr>
        <p:spPr>
          <a:xfrm>
            <a:off x="341515" y="285432"/>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Maximum likelihood estimation for GLMMs</a:t>
            </a:r>
            <a:endParaRPr lang="en-GB" altLang="nb-NO" sz="3200" kern="0" dirty="0">
              <a:solidFill>
                <a:schemeClr val="accent2"/>
              </a:solidFill>
            </a:endParaRPr>
          </a:p>
        </p:txBody>
      </p:sp>
      <p:sp>
        <p:nvSpPr>
          <p:cNvPr id="4" name="TextBox 3"/>
          <p:cNvSpPr txBox="1"/>
          <p:nvPr/>
        </p:nvSpPr>
        <p:spPr>
          <a:xfrm>
            <a:off x="341515" y="1111674"/>
            <a:ext cx="8257841" cy="461665"/>
          </a:xfrm>
          <a:prstGeom prst="rect">
            <a:avLst/>
          </a:prstGeom>
          <a:noFill/>
        </p:spPr>
        <p:txBody>
          <a:bodyPr wrap="square" rtlCol="0">
            <a:spAutoFit/>
          </a:bodyPr>
          <a:lstStyle/>
          <a:p>
            <a:r>
              <a:rPr lang="en-US" sz="2400" dirty="0">
                <a:latin typeface="Arial" pitchFamily="34" charset="0"/>
                <a:cs typeface="Arial" pitchFamily="34" charset="0"/>
              </a:rPr>
              <a:t>The likelihood function for a GLMM is given as</a:t>
            </a:r>
          </a:p>
        </p:txBody>
      </p:sp>
      <p:graphicFrame>
        <p:nvGraphicFramePr>
          <p:cNvPr id="5" name="Object 8"/>
          <p:cNvGraphicFramePr>
            <a:graphicFrameLocks noChangeAspect="1"/>
          </p:cNvGraphicFramePr>
          <p:nvPr>
            <p:extLst>
              <p:ext uri="{D42A27DB-BD31-4B8C-83A1-F6EECF244321}">
                <p14:modId xmlns:p14="http://schemas.microsoft.com/office/powerpoint/2010/main" val="3081941424"/>
              </p:ext>
            </p:extLst>
          </p:nvPr>
        </p:nvGraphicFramePr>
        <p:xfrm>
          <a:off x="1117600" y="1760538"/>
          <a:ext cx="6248400" cy="1066800"/>
        </p:xfrm>
        <a:graphic>
          <a:graphicData uri="http://schemas.openxmlformats.org/presentationml/2006/ole">
            <mc:AlternateContent xmlns:mc="http://schemas.openxmlformats.org/markup-compatibility/2006">
              <mc:Choice xmlns:v="urn:schemas-microsoft-com:vml" Requires="v">
                <p:oleObj name="Equation" r:id="rId2" imgW="3124080" imgH="533160" progId="Equation.DSMT4">
                  <p:embed/>
                </p:oleObj>
              </mc:Choice>
              <mc:Fallback>
                <p:oleObj name="Equation" r:id="rId2" imgW="3124080" imgH="533160" progId="Equation.DSMT4">
                  <p:embed/>
                  <p:pic>
                    <p:nvPicPr>
                      <p:cNvPr id="0" name=""/>
                      <p:cNvPicPr>
                        <a:picLocks noChangeAspect="1" noChangeArrowheads="1"/>
                      </p:cNvPicPr>
                      <p:nvPr/>
                    </p:nvPicPr>
                    <p:blipFill>
                      <a:blip r:embed="rId3"/>
                      <a:srcRect/>
                      <a:stretch>
                        <a:fillRect/>
                      </a:stretch>
                    </p:blipFill>
                    <p:spPr bwMode="auto">
                      <a:xfrm>
                        <a:off x="1117600" y="1760538"/>
                        <a:ext cx="62484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Box 5"/>
          <p:cNvSpPr txBox="1"/>
          <p:nvPr/>
        </p:nvSpPr>
        <p:spPr>
          <a:xfrm>
            <a:off x="428959" y="3013383"/>
            <a:ext cx="8257841" cy="830997"/>
          </a:xfrm>
          <a:prstGeom prst="rect">
            <a:avLst/>
          </a:prstGeom>
          <a:noFill/>
        </p:spPr>
        <p:txBody>
          <a:bodyPr wrap="square" rtlCol="0">
            <a:spAutoFit/>
          </a:bodyPr>
          <a:lstStyle/>
          <a:p>
            <a:r>
              <a:rPr lang="en-US" sz="2400" dirty="0">
                <a:latin typeface="Arial" pitchFamily="34" charset="0"/>
                <a:cs typeface="Arial" pitchFamily="34" charset="0"/>
              </a:rPr>
              <a:t>This is a complicated expression, and the integral (typically) has no closed form solution</a:t>
            </a:r>
          </a:p>
        </p:txBody>
      </p:sp>
      <p:sp>
        <p:nvSpPr>
          <p:cNvPr id="7" name="TextBox 6"/>
          <p:cNvSpPr txBox="1"/>
          <p:nvPr/>
        </p:nvSpPr>
        <p:spPr>
          <a:xfrm>
            <a:off x="428959" y="4021015"/>
            <a:ext cx="8257841" cy="461665"/>
          </a:xfrm>
          <a:prstGeom prst="rect">
            <a:avLst/>
          </a:prstGeom>
          <a:noFill/>
        </p:spPr>
        <p:txBody>
          <a:bodyPr wrap="square" rtlCol="0">
            <a:spAutoFit/>
          </a:bodyPr>
          <a:lstStyle/>
          <a:p>
            <a:r>
              <a:rPr lang="en-US" sz="2400" dirty="0">
                <a:latin typeface="Arial" pitchFamily="34" charset="0"/>
                <a:cs typeface="Arial" pitchFamily="34" charset="0"/>
              </a:rPr>
              <a:t>The integral has to be evaluated by numeric techniques</a:t>
            </a:r>
          </a:p>
        </p:txBody>
      </p:sp>
      <p:sp>
        <p:nvSpPr>
          <p:cNvPr id="8" name="TextBox 7"/>
          <p:cNvSpPr txBox="1"/>
          <p:nvPr/>
        </p:nvSpPr>
        <p:spPr>
          <a:xfrm>
            <a:off x="428959" y="4684259"/>
            <a:ext cx="8257841" cy="830997"/>
          </a:xfrm>
          <a:prstGeom prst="rect">
            <a:avLst/>
          </a:prstGeom>
          <a:noFill/>
        </p:spPr>
        <p:txBody>
          <a:bodyPr wrap="square" rtlCol="0">
            <a:spAutoFit/>
          </a:bodyPr>
          <a:lstStyle/>
          <a:p>
            <a:r>
              <a:rPr lang="en-US" sz="2400" dirty="0">
                <a:latin typeface="Arial" pitchFamily="34" charset="0"/>
                <a:cs typeface="Arial" pitchFamily="34" charset="0"/>
              </a:rPr>
              <a:t>Common approaches are </a:t>
            </a:r>
            <a:r>
              <a:rPr lang="en-US" sz="2400" dirty="0">
                <a:solidFill>
                  <a:srgbClr val="FF0000"/>
                </a:solidFill>
                <a:latin typeface="Arial" pitchFamily="34" charset="0"/>
                <a:cs typeface="Arial" pitchFamily="34" charset="0"/>
              </a:rPr>
              <a:t>Laplace approximations </a:t>
            </a:r>
            <a:r>
              <a:rPr lang="en-US" sz="2400" dirty="0">
                <a:latin typeface="Arial" pitchFamily="34" charset="0"/>
                <a:cs typeface="Arial" pitchFamily="34" charset="0"/>
              </a:rPr>
              <a:t>and </a:t>
            </a:r>
            <a:r>
              <a:rPr lang="en-US" sz="2400" dirty="0">
                <a:solidFill>
                  <a:srgbClr val="FF0000"/>
                </a:solidFill>
                <a:latin typeface="Arial" pitchFamily="34" charset="0"/>
                <a:cs typeface="Arial" pitchFamily="34" charset="0"/>
              </a:rPr>
              <a:t>Gauss-</a:t>
            </a:r>
            <a:r>
              <a:rPr lang="en-US" sz="2400" dirty="0" err="1">
                <a:solidFill>
                  <a:srgbClr val="FF0000"/>
                </a:solidFill>
                <a:latin typeface="Arial" pitchFamily="34" charset="0"/>
                <a:cs typeface="Arial" pitchFamily="34" charset="0"/>
              </a:rPr>
              <a:t>Hermite</a:t>
            </a:r>
            <a:r>
              <a:rPr lang="en-US" sz="2400" dirty="0">
                <a:solidFill>
                  <a:srgbClr val="FF0000"/>
                </a:solidFill>
                <a:latin typeface="Arial" pitchFamily="34" charset="0"/>
                <a:cs typeface="Arial" pitchFamily="34" charset="0"/>
              </a:rPr>
              <a:t> quadrature approximations </a:t>
            </a:r>
          </a:p>
        </p:txBody>
      </p:sp>
    </p:spTree>
    <p:extLst>
      <p:ext uri="{BB962C8B-B14F-4D97-AF65-F5344CB8AC3E}">
        <p14:creationId xmlns:p14="http://schemas.microsoft.com/office/powerpoint/2010/main" val="232256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16</a:t>
            </a:fld>
            <a:endParaRPr lang="en-US" altLang="nb-NO"/>
          </a:p>
        </p:txBody>
      </p:sp>
      <p:sp>
        <p:nvSpPr>
          <p:cNvPr id="3" name="Rectangle 2"/>
          <p:cNvSpPr txBox="1">
            <a:spLocks noChangeArrowheads="1"/>
          </p:cNvSpPr>
          <p:nvPr/>
        </p:nvSpPr>
        <p:spPr>
          <a:xfrm>
            <a:off x="341515" y="285432"/>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2800" b="1" kern="0" dirty="0">
                <a:solidFill>
                  <a:schemeClr val="accent2"/>
                </a:solidFill>
              </a:rPr>
              <a:t>GEE estimation for marginal models</a:t>
            </a:r>
            <a:endParaRPr lang="en-GB" altLang="nb-NO" sz="2800" kern="0" dirty="0">
              <a:solidFill>
                <a:schemeClr val="accent2"/>
              </a:solidFill>
            </a:endParaRPr>
          </a:p>
        </p:txBody>
      </p:sp>
      <p:sp>
        <p:nvSpPr>
          <p:cNvPr id="9" name="TextBox 8"/>
          <p:cNvSpPr txBox="1"/>
          <p:nvPr/>
        </p:nvSpPr>
        <p:spPr>
          <a:xfrm>
            <a:off x="408198" y="960773"/>
            <a:ext cx="8147972" cy="1200329"/>
          </a:xfrm>
          <a:prstGeom prst="rect">
            <a:avLst/>
          </a:prstGeom>
          <a:noFill/>
        </p:spPr>
        <p:txBody>
          <a:bodyPr wrap="square" rtlCol="0">
            <a:spAutoFit/>
          </a:bodyPr>
          <a:lstStyle/>
          <a:p>
            <a:r>
              <a:rPr lang="en-US" sz="2400" dirty="0">
                <a:latin typeface="Arial" pitchFamily="34" charset="0"/>
                <a:cs typeface="Arial" pitchFamily="34" charset="0"/>
              </a:rPr>
              <a:t>For cluster </a:t>
            </a:r>
            <a:r>
              <a:rPr lang="en-US" sz="2400" i="1" dirty="0" err="1">
                <a:latin typeface="Times New Roman" panose="02020603050405020304" pitchFamily="18" charset="0"/>
                <a:cs typeface="Times New Roman" panose="02020603050405020304" pitchFamily="18" charset="0"/>
              </a:rPr>
              <a:t>i</a:t>
            </a:r>
            <a:r>
              <a:rPr lang="en-US" sz="2400" i="1" dirty="0">
                <a:latin typeface="Arial" pitchFamily="34" charset="0"/>
                <a:cs typeface="Arial" pitchFamily="34" charset="0"/>
              </a:rPr>
              <a:t> </a:t>
            </a:r>
            <a:r>
              <a:rPr lang="en-US" sz="2400" dirty="0">
                <a:latin typeface="Arial" pitchFamily="34" charset="0"/>
                <a:cs typeface="Arial" pitchFamily="34" charset="0"/>
              </a:rPr>
              <a:t>with observations                                    and means                                 , the marginal model with link function </a:t>
            </a:r>
            <a:r>
              <a:rPr lang="en-US" sz="2400" i="1" dirty="0">
                <a:latin typeface="Times New Roman" panose="02020603050405020304" pitchFamily="18" charset="0"/>
                <a:cs typeface="Times New Roman" panose="02020603050405020304" pitchFamily="18" charset="0"/>
              </a:rPr>
              <a:t>g </a:t>
            </a:r>
            <a:r>
              <a:rPr lang="en-US" sz="2400" dirty="0">
                <a:latin typeface="Arial" pitchFamily="34" charset="0"/>
                <a:cs typeface="Arial" pitchFamily="34" charset="0"/>
              </a:rPr>
              <a:t>is                                   </a:t>
            </a:r>
          </a:p>
        </p:txBody>
      </p:sp>
      <p:sp>
        <p:nvSpPr>
          <p:cNvPr id="10" name="TextBox 9"/>
          <p:cNvSpPr txBox="1"/>
          <p:nvPr/>
        </p:nvSpPr>
        <p:spPr>
          <a:xfrm>
            <a:off x="440856" y="2443989"/>
            <a:ext cx="8616055" cy="1421928"/>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Let        denote the  </a:t>
            </a:r>
            <a:r>
              <a:rPr lang="en-US" sz="2400" dirty="0">
                <a:solidFill>
                  <a:srgbClr val="FF0000"/>
                </a:solidFill>
                <a:latin typeface="Arial" pitchFamily="34" charset="0"/>
                <a:cs typeface="Arial" pitchFamily="34" charset="0"/>
              </a:rPr>
              <a:t>working covariance matrix </a:t>
            </a:r>
            <a:r>
              <a:rPr lang="en-US" sz="2400" dirty="0">
                <a:latin typeface="Arial" pitchFamily="34" charset="0"/>
                <a:cs typeface="Arial" pitchFamily="34" charset="0"/>
              </a:rPr>
              <a:t>and let                     </a:t>
            </a:r>
          </a:p>
          <a:p>
            <a:pPr>
              <a:lnSpc>
                <a:spcPct val="120000"/>
              </a:lnSpc>
            </a:pPr>
            <a:r>
              <a:rPr lang="en-US" sz="2400" dirty="0">
                <a:latin typeface="Arial" pitchFamily="34" charset="0"/>
                <a:cs typeface="Arial" pitchFamily="34" charset="0"/>
              </a:rPr>
              <a:t>                       be the            matrix with element                      equal to     </a:t>
            </a:r>
          </a:p>
        </p:txBody>
      </p:sp>
      <mc:AlternateContent xmlns:mc="http://schemas.openxmlformats.org/markup-compatibility/2006" xmlns:a14="http://schemas.microsoft.com/office/drawing/2010/main">
        <mc:Choice Requires="a14">
          <p:sp>
            <p:nvSpPr>
              <p:cNvPr id="11" name="TextBox 10"/>
              <p:cNvSpPr txBox="1"/>
              <p:nvPr/>
            </p:nvSpPr>
            <p:spPr>
              <a:xfrm>
                <a:off x="440857" y="3913213"/>
                <a:ext cx="8703144" cy="1196931"/>
              </a:xfrm>
              <a:prstGeom prst="rect">
                <a:avLst/>
              </a:prstGeom>
              <a:noFill/>
            </p:spPr>
            <p:txBody>
              <a:bodyPr wrap="square" rtlCol="0">
                <a:spAutoFit/>
              </a:bodyPr>
              <a:lstStyle/>
              <a:p>
                <a:r>
                  <a:rPr lang="en-US" sz="2400" dirty="0">
                    <a:latin typeface="Arial" pitchFamily="34" charset="0"/>
                    <a:cs typeface="Arial" pitchFamily="34" charset="0"/>
                  </a:rPr>
                  <a:t>Remember the quasi-likelihood equations for univariate responses </a:t>
                </a:r>
              </a:p>
              <a:p>
                <a:r>
                  <a:rPr lang="nb-NO" sz="2000" dirty="0">
                    <a:cs typeface="Arial" pitchFamily="34" charset="0"/>
                  </a:rPr>
                  <a:t> </a:t>
                </a:r>
                <a14:m>
                  <m:oMath xmlns:m="http://schemas.openxmlformats.org/officeDocument/2006/math">
                    <m:nary>
                      <m:naryPr>
                        <m:chr m:val="∑"/>
                        <m:ctrlPr>
                          <a:rPr lang="nb-NO" sz="2000" i="1">
                            <a:latin typeface="Cambria Math" panose="02040503050406030204" pitchFamily="18" charset="0"/>
                            <a:cs typeface="Arial" pitchFamily="34" charset="0"/>
                          </a:rPr>
                        </m:ctrlPr>
                      </m:naryPr>
                      <m:sub>
                        <m:r>
                          <m:rPr>
                            <m:brk m:alnAt="23"/>
                          </m:rPr>
                          <a:rPr lang="nb-NO" sz="2000" i="1">
                            <a:latin typeface="Cambria Math" panose="02040503050406030204" pitchFamily="18" charset="0"/>
                            <a:cs typeface="Arial" pitchFamily="34" charset="0"/>
                          </a:rPr>
                          <m:t>𝑖</m:t>
                        </m:r>
                        <m:r>
                          <a:rPr lang="nb-NO" sz="2000" i="1">
                            <a:latin typeface="Cambria Math" panose="02040503050406030204" pitchFamily="18" charset="0"/>
                            <a:cs typeface="Arial" pitchFamily="34" charset="0"/>
                          </a:rPr>
                          <m:t>=1</m:t>
                        </m:r>
                      </m:sub>
                      <m:sup>
                        <m:r>
                          <a:rPr lang="nb-NO" sz="2000" i="1">
                            <a:latin typeface="Cambria Math" panose="02040503050406030204" pitchFamily="18" charset="0"/>
                            <a:cs typeface="Arial" pitchFamily="34" charset="0"/>
                          </a:rPr>
                          <m:t>𝑛</m:t>
                        </m:r>
                      </m:sup>
                      <m:e>
                        <m:r>
                          <a:rPr lang="nb-NO" sz="2000" i="1">
                            <a:latin typeface="Cambria Math" panose="02040503050406030204" pitchFamily="18" charset="0"/>
                            <a:cs typeface="Arial" pitchFamily="34" charset="0"/>
                          </a:rPr>
                          <m:t>𝑣</m:t>
                        </m:r>
                        <m:r>
                          <a:rPr lang="nb-NO" sz="2000" i="1">
                            <a:latin typeface="Cambria Math" panose="02040503050406030204" pitchFamily="18" charset="0"/>
                            <a:cs typeface="Arial" pitchFamily="34" charset="0"/>
                          </a:rPr>
                          <m:t>(</m:t>
                        </m:r>
                        <m:sSub>
                          <m:sSubPr>
                            <m:ctrlPr>
                              <a:rPr lang="nb-NO" sz="2000" i="1">
                                <a:latin typeface="Cambria Math" panose="02040503050406030204" pitchFamily="18" charset="0"/>
                                <a:cs typeface="Arial" pitchFamily="34" charset="0"/>
                              </a:rPr>
                            </m:ctrlPr>
                          </m:sSubPr>
                          <m:e>
                            <m:r>
                              <a:rPr lang="nb-NO" sz="2000" i="1">
                                <a:latin typeface="Cambria Math" panose="02040503050406030204" pitchFamily="18" charset="0"/>
                                <a:ea typeface="Cambria Math" panose="02040503050406030204" pitchFamily="18" charset="0"/>
                                <a:cs typeface="Arial" pitchFamily="34" charset="0"/>
                              </a:rPr>
                              <m:t>𝜇</m:t>
                            </m:r>
                          </m:e>
                          <m:sub>
                            <m:r>
                              <a:rPr lang="nb-NO" sz="2000" i="1">
                                <a:latin typeface="Cambria Math" panose="02040503050406030204" pitchFamily="18" charset="0"/>
                                <a:cs typeface="Arial" pitchFamily="34" charset="0"/>
                              </a:rPr>
                              <m:t>𝑖</m:t>
                            </m:r>
                          </m:sub>
                        </m:sSub>
                        <m:sSup>
                          <m:sSupPr>
                            <m:ctrlPr>
                              <a:rPr lang="nb-NO" sz="2000" i="1">
                                <a:latin typeface="Cambria Math" panose="02040503050406030204" pitchFamily="18" charset="0"/>
                                <a:cs typeface="Arial" pitchFamily="34" charset="0"/>
                              </a:rPr>
                            </m:ctrlPr>
                          </m:sSupPr>
                          <m:e>
                            <m:r>
                              <a:rPr lang="nb-NO" sz="2000" i="1">
                                <a:latin typeface="Cambria Math" panose="02040503050406030204" pitchFamily="18" charset="0"/>
                                <a:cs typeface="Arial" pitchFamily="34" charset="0"/>
                              </a:rPr>
                              <m:t>)</m:t>
                            </m:r>
                          </m:e>
                          <m:sup>
                            <m:r>
                              <a:rPr lang="nb-NO" sz="2000" i="1">
                                <a:latin typeface="Cambria Math" panose="02040503050406030204" pitchFamily="18" charset="0"/>
                                <a:cs typeface="Arial" pitchFamily="34" charset="0"/>
                              </a:rPr>
                              <m:t>−1</m:t>
                            </m:r>
                          </m:sup>
                        </m:sSup>
                        <m:sSub>
                          <m:sSubPr>
                            <m:ctrlPr>
                              <a:rPr lang="nb-NO" sz="2000" i="1">
                                <a:latin typeface="Cambria Math" panose="02040503050406030204" pitchFamily="18" charset="0"/>
                                <a:cs typeface="Arial" pitchFamily="34" charset="0"/>
                              </a:rPr>
                            </m:ctrlPr>
                          </m:sSubPr>
                          <m:e>
                            <m:r>
                              <a:rPr lang="nb-NO" sz="2000" i="1">
                                <a:latin typeface="Cambria Math" panose="02040503050406030204" pitchFamily="18" charset="0"/>
                                <a:cs typeface="Arial" pitchFamily="34" charset="0"/>
                              </a:rPr>
                              <m:t>𝑥</m:t>
                            </m:r>
                          </m:e>
                          <m:sub>
                            <m:r>
                              <a:rPr lang="nb-NO" sz="2000" i="1">
                                <a:latin typeface="Cambria Math" panose="02040503050406030204" pitchFamily="18" charset="0"/>
                                <a:cs typeface="Arial" pitchFamily="34" charset="0"/>
                              </a:rPr>
                              <m:t>𝑖𝑗</m:t>
                            </m:r>
                          </m:sub>
                        </m:sSub>
                        <m:d>
                          <m:dPr>
                            <m:ctrlPr>
                              <a:rPr lang="nb-NO" sz="2000" i="1">
                                <a:latin typeface="Cambria Math" panose="02040503050406030204" pitchFamily="18" charset="0"/>
                                <a:cs typeface="Arial" pitchFamily="34" charset="0"/>
                              </a:rPr>
                            </m:ctrlPr>
                          </m:dPr>
                          <m:e>
                            <m:sSub>
                              <m:sSubPr>
                                <m:ctrlPr>
                                  <a:rPr lang="nb-NO" sz="2000" i="1">
                                    <a:latin typeface="Cambria Math" panose="02040503050406030204" pitchFamily="18" charset="0"/>
                                    <a:cs typeface="Arial" pitchFamily="34" charset="0"/>
                                  </a:rPr>
                                </m:ctrlPr>
                              </m:sSubPr>
                              <m:e>
                                <m:r>
                                  <a:rPr lang="nb-NO" sz="2000" i="1">
                                    <a:latin typeface="Cambria Math" panose="02040503050406030204" pitchFamily="18" charset="0"/>
                                    <a:cs typeface="Arial" pitchFamily="34" charset="0"/>
                                  </a:rPr>
                                  <m:t>𝑦</m:t>
                                </m:r>
                              </m:e>
                              <m:sub>
                                <m:r>
                                  <a:rPr lang="nb-NO" sz="2000" i="1">
                                    <a:latin typeface="Cambria Math" panose="02040503050406030204" pitchFamily="18" charset="0"/>
                                    <a:cs typeface="Arial" pitchFamily="34" charset="0"/>
                                  </a:rPr>
                                  <m:t>𝑖</m:t>
                                </m:r>
                              </m:sub>
                            </m:sSub>
                            <m:r>
                              <a:rPr lang="nb-NO" sz="2000" i="1">
                                <a:latin typeface="Cambria Math" panose="02040503050406030204" pitchFamily="18" charset="0"/>
                                <a:cs typeface="Arial" pitchFamily="34" charset="0"/>
                              </a:rPr>
                              <m:t>−</m:t>
                            </m:r>
                            <m:sSub>
                              <m:sSubPr>
                                <m:ctrlPr>
                                  <a:rPr lang="nb-NO" sz="2000" i="1">
                                    <a:latin typeface="Cambria Math" panose="02040503050406030204" pitchFamily="18" charset="0"/>
                                    <a:cs typeface="Arial" pitchFamily="34" charset="0"/>
                                  </a:rPr>
                                </m:ctrlPr>
                              </m:sSubPr>
                              <m:e>
                                <m:r>
                                  <a:rPr lang="nb-NO" sz="2000" i="1">
                                    <a:latin typeface="Cambria Math" panose="02040503050406030204" pitchFamily="18" charset="0"/>
                                    <a:ea typeface="Cambria Math" panose="02040503050406030204" pitchFamily="18" charset="0"/>
                                    <a:cs typeface="Arial" pitchFamily="34" charset="0"/>
                                  </a:rPr>
                                  <m:t>𝜇</m:t>
                                </m:r>
                              </m:e>
                              <m:sub>
                                <m:r>
                                  <a:rPr lang="nb-NO" sz="2000" i="1">
                                    <a:latin typeface="Cambria Math" panose="02040503050406030204" pitchFamily="18" charset="0"/>
                                    <a:cs typeface="Arial" pitchFamily="34" charset="0"/>
                                  </a:rPr>
                                  <m:t>𝑖</m:t>
                                </m:r>
                              </m:sub>
                            </m:sSub>
                          </m:e>
                        </m:d>
                        <m:r>
                          <a:rPr lang="nb-NO" sz="2000" i="1">
                            <a:latin typeface="Cambria Math" panose="02040503050406030204" pitchFamily="18" charset="0"/>
                            <a:cs typeface="Arial" pitchFamily="34" charset="0"/>
                          </a:rPr>
                          <m:t>(</m:t>
                        </m:r>
                        <m:r>
                          <a:rPr lang="nb-NO" sz="2000" i="1">
                            <a:latin typeface="Cambria Math" panose="02040503050406030204" pitchFamily="18" charset="0"/>
                            <a:ea typeface="Cambria Math" panose="02040503050406030204" pitchFamily="18" charset="0"/>
                            <a:cs typeface="Arial" pitchFamily="34" charset="0"/>
                          </a:rPr>
                          <m:t>𝜕</m:t>
                        </m:r>
                        <m:sSub>
                          <m:sSubPr>
                            <m:ctrlPr>
                              <a:rPr lang="nb-NO" sz="2000" i="1">
                                <a:latin typeface="Cambria Math" panose="02040503050406030204" pitchFamily="18" charset="0"/>
                                <a:ea typeface="Cambria Math" panose="02040503050406030204" pitchFamily="18" charset="0"/>
                                <a:cs typeface="Arial" pitchFamily="34" charset="0"/>
                              </a:rPr>
                            </m:ctrlPr>
                          </m:sSubPr>
                          <m:e>
                            <m:r>
                              <a:rPr lang="nb-NO" sz="2000" i="1">
                                <a:latin typeface="Cambria Math" panose="02040503050406030204" pitchFamily="18" charset="0"/>
                                <a:ea typeface="Cambria Math" panose="02040503050406030204" pitchFamily="18" charset="0"/>
                                <a:cs typeface="Arial" pitchFamily="34" charset="0"/>
                              </a:rPr>
                              <m:t>𝜇</m:t>
                            </m:r>
                          </m:e>
                          <m:sub>
                            <m:r>
                              <a:rPr lang="nb-NO" sz="2000" i="1">
                                <a:latin typeface="Cambria Math" panose="02040503050406030204" pitchFamily="18" charset="0"/>
                                <a:ea typeface="Cambria Math" panose="02040503050406030204" pitchFamily="18" charset="0"/>
                                <a:cs typeface="Arial" pitchFamily="34" charset="0"/>
                              </a:rPr>
                              <m:t>𝑖</m:t>
                            </m:r>
                          </m:sub>
                        </m:sSub>
                        <m:r>
                          <a:rPr lang="nb-NO" sz="2000" i="1">
                            <a:latin typeface="Cambria Math" panose="02040503050406030204" pitchFamily="18" charset="0"/>
                            <a:ea typeface="Cambria Math" panose="02040503050406030204" pitchFamily="18" charset="0"/>
                            <a:cs typeface="Arial" pitchFamily="34" charset="0"/>
                          </a:rPr>
                          <m:t>/</m:t>
                        </m:r>
                      </m:e>
                    </m:nary>
                    <m:r>
                      <a:rPr lang="nb-NO" sz="2000" i="1">
                        <a:latin typeface="Cambria Math" panose="02040503050406030204" pitchFamily="18" charset="0"/>
                        <a:ea typeface="Cambria Math" panose="02040503050406030204" pitchFamily="18" charset="0"/>
                        <a:cs typeface="Arial" pitchFamily="34" charset="0"/>
                      </a:rPr>
                      <m:t>𝜕</m:t>
                    </m:r>
                    <m:sSub>
                      <m:sSubPr>
                        <m:ctrlPr>
                          <a:rPr lang="nb-NO" sz="2000" i="1" smtClean="0">
                            <a:latin typeface="Cambria Math" panose="02040503050406030204" pitchFamily="18" charset="0"/>
                            <a:ea typeface="Cambria Math" panose="02040503050406030204" pitchFamily="18" charset="0"/>
                            <a:cs typeface="Arial" pitchFamily="34" charset="0"/>
                          </a:rPr>
                        </m:ctrlPr>
                      </m:sSubPr>
                      <m:e>
                        <m:r>
                          <a:rPr lang="nb-NO" sz="2000" i="1" smtClean="0">
                            <a:latin typeface="Cambria Math" panose="02040503050406030204" pitchFamily="18" charset="0"/>
                            <a:ea typeface="Cambria Math" panose="02040503050406030204" pitchFamily="18" charset="0"/>
                            <a:cs typeface="Arial" pitchFamily="34" charset="0"/>
                          </a:rPr>
                          <m:t>𝜂</m:t>
                        </m:r>
                      </m:e>
                      <m:sub>
                        <m:r>
                          <a:rPr lang="nb-NO" sz="2000" b="0" i="1" smtClean="0">
                            <a:latin typeface="Cambria Math" panose="02040503050406030204" pitchFamily="18" charset="0"/>
                            <a:ea typeface="Cambria Math" panose="02040503050406030204" pitchFamily="18" charset="0"/>
                            <a:cs typeface="Arial" pitchFamily="34" charset="0"/>
                          </a:rPr>
                          <m:t>𝑖</m:t>
                        </m:r>
                      </m:sub>
                    </m:sSub>
                    <m:sSup>
                      <m:sSupPr>
                        <m:ctrlPr>
                          <a:rPr lang="nb-NO" sz="2000" i="1">
                            <a:latin typeface="Cambria Math" panose="02040503050406030204" pitchFamily="18" charset="0"/>
                            <a:ea typeface="Cambria Math" panose="02040503050406030204" pitchFamily="18" charset="0"/>
                            <a:cs typeface="Arial" pitchFamily="34" charset="0"/>
                          </a:rPr>
                        </m:ctrlPr>
                      </m:sSupPr>
                      <m:e>
                        <m:r>
                          <a:rPr lang="nb-NO" sz="2000" i="1">
                            <a:latin typeface="Cambria Math" panose="02040503050406030204" pitchFamily="18" charset="0"/>
                            <a:ea typeface="Cambria Math" panose="02040503050406030204" pitchFamily="18" charset="0"/>
                            <a:cs typeface="Arial" pitchFamily="34" charset="0"/>
                          </a:rPr>
                          <m:t>)</m:t>
                        </m:r>
                      </m:e>
                      <m:sup/>
                    </m:sSup>
                    <m:r>
                      <a:rPr lang="nb-NO" sz="2000" b="0" i="1" smtClean="0">
                        <a:latin typeface="Cambria Math" panose="02040503050406030204" pitchFamily="18" charset="0"/>
                        <a:cs typeface="Arial" pitchFamily="34" charset="0"/>
                      </a:rPr>
                      <m:t>=</m:t>
                    </m:r>
                    <m:nary>
                      <m:naryPr>
                        <m:chr m:val="∑"/>
                        <m:ctrlPr>
                          <a:rPr lang="nb-NO" sz="2000" b="0" i="1" smtClean="0">
                            <a:latin typeface="Cambria Math" panose="02040503050406030204" pitchFamily="18" charset="0"/>
                            <a:cs typeface="Arial" pitchFamily="34" charset="0"/>
                          </a:rPr>
                        </m:ctrlPr>
                      </m:naryPr>
                      <m:sub>
                        <m:r>
                          <m:rPr>
                            <m:brk m:alnAt="23"/>
                          </m:rPr>
                          <a:rPr lang="nb-NO" sz="2000" b="0" i="1" smtClean="0">
                            <a:latin typeface="Cambria Math" panose="02040503050406030204" pitchFamily="18" charset="0"/>
                            <a:cs typeface="Arial" pitchFamily="34" charset="0"/>
                          </a:rPr>
                          <m:t>𝑖</m:t>
                        </m:r>
                        <m:r>
                          <a:rPr lang="nb-NO" sz="2000" b="0" i="1" smtClean="0">
                            <a:latin typeface="Cambria Math" panose="02040503050406030204" pitchFamily="18" charset="0"/>
                            <a:cs typeface="Arial" pitchFamily="34" charset="0"/>
                          </a:rPr>
                          <m:t>=1</m:t>
                        </m:r>
                      </m:sub>
                      <m:sup>
                        <m:r>
                          <a:rPr lang="nb-NO" sz="2000" b="0" i="1" smtClean="0">
                            <a:latin typeface="Cambria Math" panose="02040503050406030204" pitchFamily="18" charset="0"/>
                            <a:cs typeface="Arial" pitchFamily="34" charset="0"/>
                          </a:rPr>
                          <m:t>𝑛</m:t>
                        </m:r>
                      </m:sup>
                      <m:e>
                        <m:r>
                          <a:rPr lang="nb-NO" sz="2000" i="1">
                            <a:latin typeface="Cambria Math" panose="02040503050406030204" pitchFamily="18" charset="0"/>
                            <a:cs typeface="Arial" pitchFamily="34" charset="0"/>
                          </a:rPr>
                          <m:t>𝑣</m:t>
                        </m:r>
                        <m:r>
                          <a:rPr lang="nb-NO" sz="2000" i="1">
                            <a:latin typeface="Cambria Math" panose="02040503050406030204" pitchFamily="18" charset="0"/>
                            <a:cs typeface="Arial" pitchFamily="34" charset="0"/>
                          </a:rPr>
                          <m:t>(</m:t>
                        </m:r>
                        <m:sSub>
                          <m:sSubPr>
                            <m:ctrlPr>
                              <a:rPr lang="nb-NO" sz="2000" i="1">
                                <a:latin typeface="Cambria Math" panose="02040503050406030204" pitchFamily="18" charset="0"/>
                                <a:cs typeface="Arial" pitchFamily="34" charset="0"/>
                              </a:rPr>
                            </m:ctrlPr>
                          </m:sSubPr>
                          <m:e>
                            <m:r>
                              <a:rPr lang="nb-NO" sz="2000" i="1">
                                <a:latin typeface="Cambria Math" panose="02040503050406030204" pitchFamily="18" charset="0"/>
                                <a:ea typeface="Cambria Math" panose="02040503050406030204" pitchFamily="18" charset="0"/>
                                <a:cs typeface="Arial" pitchFamily="34" charset="0"/>
                              </a:rPr>
                              <m:t>𝜇</m:t>
                            </m:r>
                          </m:e>
                          <m:sub>
                            <m:r>
                              <a:rPr lang="nb-NO" sz="2000" i="1">
                                <a:latin typeface="Cambria Math" panose="02040503050406030204" pitchFamily="18" charset="0"/>
                                <a:cs typeface="Arial" pitchFamily="34" charset="0"/>
                              </a:rPr>
                              <m:t>𝑖</m:t>
                            </m:r>
                          </m:sub>
                        </m:sSub>
                        <m:sSup>
                          <m:sSupPr>
                            <m:ctrlPr>
                              <a:rPr lang="nb-NO" sz="2000" i="1">
                                <a:latin typeface="Cambria Math" panose="02040503050406030204" pitchFamily="18" charset="0"/>
                                <a:cs typeface="Arial" pitchFamily="34" charset="0"/>
                              </a:rPr>
                            </m:ctrlPr>
                          </m:sSupPr>
                          <m:e>
                            <m:r>
                              <a:rPr lang="nb-NO" sz="2000" i="1">
                                <a:latin typeface="Cambria Math" panose="02040503050406030204" pitchFamily="18" charset="0"/>
                                <a:cs typeface="Arial" pitchFamily="34" charset="0"/>
                              </a:rPr>
                              <m:t>)</m:t>
                            </m:r>
                          </m:e>
                          <m:sup>
                            <m:r>
                              <a:rPr lang="nb-NO" sz="2000" i="1">
                                <a:latin typeface="Cambria Math" panose="02040503050406030204" pitchFamily="18" charset="0"/>
                                <a:cs typeface="Arial" pitchFamily="34" charset="0"/>
                              </a:rPr>
                              <m:t>−1</m:t>
                            </m:r>
                          </m:sup>
                        </m:sSup>
                        <m:r>
                          <a:rPr lang="nb-NO" sz="2000" i="1">
                            <a:latin typeface="Cambria Math" panose="02040503050406030204" pitchFamily="18" charset="0"/>
                            <a:cs typeface="Arial" pitchFamily="34" charset="0"/>
                          </a:rPr>
                          <m:t>(</m:t>
                        </m:r>
                        <m:sSub>
                          <m:sSubPr>
                            <m:ctrlPr>
                              <a:rPr lang="nb-NO" sz="2000" i="1">
                                <a:latin typeface="Cambria Math" panose="02040503050406030204" pitchFamily="18" charset="0"/>
                                <a:cs typeface="Arial" pitchFamily="34" charset="0"/>
                              </a:rPr>
                            </m:ctrlPr>
                          </m:sSubPr>
                          <m:e>
                            <m:r>
                              <a:rPr lang="nb-NO" sz="2000" i="1">
                                <a:latin typeface="Cambria Math" panose="02040503050406030204" pitchFamily="18" charset="0"/>
                                <a:cs typeface="Arial" pitchFamily="34" charset="0"/>
                              </a:rPr>
                              <m:t>𝑦</m:t>
                            </m:r>
                          </m:e>
                          <m:sub>
                            <m:r>
                              <a:rPr lang="nb-NO" sz="2000" i="1">
                                <a:latin typeface="Cambria Math" panose="02040503050406030204" pitchFamily="18" charset="0"/>
                                <a:cs typeface="Arial" pitchFamily="34" charset="0"/>
                              </a:rPr>
                              <m:t>𝑖</m:t>
                            </m:r>
                          </m:sub>
                        </m:sSub>
                        <m:r>
                          <a:rPr lang="nb-NO" sz="2000" i="1">
                            <a:latin typeface="Cambria Math" panose="02040503050406030204" pitchFamily="18" charset="0"/>
                            <a:cs typeface="Arial" pitchFamily="34" charset="0"/>
                          </a:rPr>
                          <m:t>−</m:t>
                        </m:r>
                        <m:sSub>
                          <m:sSubPr>
                            <m:ctrlPr>
                              <a:rPr lang="nb-NO" sz="2000" i="1">
                                <a:latin typeface="Cambria Math" panose="02040503050406030204" pitchFamily="18" charset="0"/>
                                <a:cs typeface="Arial" pitchFamily="34" charset="0"/>
                              </a:rPr>
                            </m:ctrlPr>
                          </m:sSubPr>
                          <m:e>
                            <m:r>
                              <a:rPr lang="nb-NO" sz="2000" i="1">
                                <a:latin typeface="Cambria Math" panose="02040503050406030204" pitchFamily="18" charset="0"/>
                                <a:ea typeface="Cambria Math" panose="02040503050406030204" pitchFamily="18" charset="0"/>
                                <a:cs typeface="Arial" pitchFamily="34" charset="0"/>
                              </a:rPr>
                              <m:t>𝜇</m:t>
                            </m:r>
                          </m:e>
                          <m:sub>
                            <m:r>
                              <a:rPr lang="nb-NO" sz="2000" i="1">
                                <a:latin typeface="Cambria Math" panose="02040503050406030204" pitchFamily="18" charset="0"/>
                                <a:cs typeface="Arial" pitchFamily="34" charset="0"/>
                              </a:rPr>
                              <m:t>𝑖</m:t>
                            </m:r>
                          </m:sub>
                        </m:sSub>
                        <m:r>
                          <a:rPr lang="nb-NO" sz="2000" i="1">
                            <a:latin typeface="Cambria Math" panose="02040503050406030204" pitchFamily="18" charset="0"/>
                            <a:cs typeface="Arial" pitchFamily="34" charset="0"/>
                          </a:rPr>
                          <m:t>)</m:t>
                        </m:r>
                        <m:r>
                          <a:rPr lang="nb-NO" sz="2000" b="0" i="1" smtClean="0">
                            <a:latin typeface="Cambria Math" panose="02040503050406030204" pitchFamily="18" charset="0"/>
                            <a:cs typeface="Arial" pitchFamily="34" charset="0"/>
                          </a:rPr>
                          <m:t>(</m:t>
                        </m:r>
                        <m:r>
                          <a:rPr lang="nb-NO" sz="2000" i="1">
                            <a:latin typeface="Cambria Math" panose="02040503050406030204" pitchFamily="18" charset="0"/>
                            <a:ea typeface="Cambria Math" panose="02040503050406030204" pitchFamily="18" charset="0"/>
                            <a:cs typeface="Arial" pitchFamily="34" charset="0"/>
                          </a:rPr>
                          <m:t>𝜕</m:t>
                        </m:r>
                        <m:sSub>
                          <m:sSubPr>
                            <m:ctrlPr>
                              <a:rPr lang="nb-NO" sz="2000" i="1">
                                <a:latin typeface="Cambria Math" panose="02040503050406030204" pitchFamily="18" charset="0"/>
                                <a:ea typeface="Cambria Math" panose="02040503050406030204" pitchFamily="18" charset="0"/>
                                <a:cs typeface="Arial" pitchFamily="34" charset="0"/>
                              </a:rPr>
                            </m:ctrlPr>
                          </m:sSubPr>
                          <m:e>
                            <m:r>
                              <a:rPr lang="nb-NO" sz="2000" i="1">
                                <a:latin typeface="Cambria Math" panose="02040503050406030204" pitchFamily="18" charset="0"/>
                                <a:ea typeface="Cambria Math" panose="02040503050406030204" pitchFamily="18" charset="0"/>
                                <a:cs typeface="Arial" pitchFamily="34" charset="0"/>
                              </a:rPr>
                              <m:t>𝜇</m:t>
                            </m:r>
                          </m:e>
                          <m:sub>
                            <m:r>
                              <a:rPr lang="nb-NO" sz="2000" i="1">
                                <a:latin typeface="Cambria Math" panose="02040503050406030204" pitchFamily="18" charset="0"/>
                                <a:ea typeface="Cambria Math" panose="02040503050406030204" pitchFamily="18" charset="0"/>
                                <a:cs typeface="Arial" pitchFamily="34" charset="0"/>
                              </a:rPr>
                              <m:t>𝑖</m:t>
                            </m:r>
                          </m:sub>
                        </m:sSub>
                        <m:r>
                          <a:rPr lang="nb-NO" sz="2000" b="0" i="1" smtClean="0">
                            <a:latin typeface="Cambria Math" panose="02040503050406030204" pitchFamily="18" charset="0"/>
                            <a:ea typeface="Cambria Math" panose="02040503050406030204" pitchFamily="18" charset="0"/>
                            <a:cs typeface="Arial" pitchFamily="34" charset="0"/>
                          </a:rPr>
                          <m:t>/</m:t>
                        </m:r>
                      </m:e>
                    </m:nary>
                    <m:r>
                      <a:rPr lang="nb-NO" sz="2000" i="1">
                        <a:latin typeface="Cambria Math" panose="02040503050406030204" pitchFamily="18" charset="0"/>
                        <a:ea typeface="Cambria Math" panose="02040503050406030204" pitchFamily="18" charset="0"/>
                        <a:cs typeface="Arial" pitchFamily="34" charset="0"/>
                      </a:rPr>
                      <m:t>𝜕</m:t>
                    </m:r>
                    <m:sSub>
                      <m:sSubPr>
                        <m:ctrlPr>
                          <a:rPr lang="nb-NO" sz="2000" i="1" smtClean="0">
                            <a:latin typeface="Cambria Math" panose="02040503050406030204" pitchFamily="18" charset="0"/>
                            <a:ea typeface="Cambria Math" panose="02040503050406030204" pitchFamily="18" charset="0"/>
                            <a:cs typeface="Arial" pitchFamily="34" charset="0"/>
                          </a:rPr>
                        </m:ctrlPr>
                      </m:sSubPr>
                      <m:e>
                        <m:r>
                          <a:rPr lang="nb-NO" sz="2000" i="1" smtClean="0">
                            <a:latin typeface="Cambria Math" panose="02040503050406030204" pitchFamily="18" charset="0"/>
                            <a:ea typeface="Cambria Math" panose="02040503050406030204" pitchFamily="18" charset="0"/>
                            <a:cs typeface="Arial" pitchFamily="34" charset="0"/>
                          </a:rPr>
                          <m:t>𝛽</m:t>
                        </m:r>
                      </m:e>
                      <m:sub>
                        <m:r>
                          <a:rPr lang="nb-NO" sz="2000" b="0" i="1" smtClean="0">
                            <a:latin typeface="Cambria Math" panose="02040503050406030204" pitchFamily="18" charset="0"/>
                            <a:ea typeface="Cambria Math" panose="02040503050406030204" pitchFamily="18" charset="0"/>
                            <a:cs typeface="Arial" pitchFamily="34" charset="0"/>
                          </a:rPr>
                          <m:t>𝑗</m:t>
                        </m:r>
                      </m:sub>
                    </m:sSub>
                    <m:sSup>
                      <m:sSupPr>
                        <m:ctrlPr>
                          <a:rPr lang="nb-NO" sz="2000" i="1" smtClean="0">
                            <a:latin typeface="Cambria Math" panose="02040503050406030204" pitchFamily="18" charset="0"/>
                            <a:ea typeface="Cambria Math" panose="02040503050406030204" pitchFamily="18" charset="0"/>
                            <a:cs typeface="Arial" pitchFamily="34" charset="0"/>
                          </a:rPr>
                        </m:ctrlPr>
                      </m:sSupPr>
                      <m:e>
                        <m:r>
                          <a:rPr lang="nb-NO" sz="2000" i="1">
                            <a:latin typeface="Cambria Math" panose="02040503050406030204" pitchFamily="18" charset="0"/>
                            <a:ea typeface="Cambria Math" panose="02040503050406030204" pitchFamily="18" charset="0"/>
                            <a:cs typeface="Arial" pitchFamily="34" charset="0"/>
                          </a:rPr>
                          <m:t>)</m:t>
                        </m:r>
                      </m:e>
                      <m:sup/>
                    </m:sSup>
                  </m:oMath>
                </a14:m>
                <a:endParaRPr lang="en-US" sz="2000" dirty="0">
                  <a:solidFill>
                    <a:srgbClr val="FF0000"/>
                  </a:solidFill>
                  <a:latin typeface="Arial" pitchFamily="34" charset="0"/>
                  <a:cs typeface="Arial" pitchFamily="34"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440857" y="3913213"/>
                <a:ext cx="8703144" cy="1196931"/>
              </a:xfrm>
              <a:prstGeom prst="rect">
                <a:avLst/>
              </a:prstGeom>
              <a:blipFill>
                <a:blip r:embed="rId2"/>
                <a:stretch>
                  <a:fillRect l="-3353" t="-4211" b="-56842"/>
                </a:stretch>
              </a:blipFill>
            </p:spPr>
            <p:txBody>
              <a:bodyPr/>
              <a:lstStyle/>
              <a:p>
                <a:r>
                  <a:rPr lang="nb-NO">
                    <a:noFill/>
                  </a:rPr>
                  <a:t> </a:t>
                </a:r>
              </a:p>
            </p:txBody>
          </p:sp>
        </mc:Fallback>
      </mc:AlternateContent>
      <p:graphicFrame>
        <p:nvGraphicFramePr>
          <p:cNvPr id="12" name="Object 8"/>
          <p:cNvGraphicFramePr>
            <a:graphicFrameLocks noChangeAspect="1"/>
          </p:cNvGraphicFramePr>
          <p:nvPr>
            <p:extLst>
              <p:ext uri="{D42A27DB-BD31-4B8C-83A1-F6EECF244321}">
                <p14:modId xmlns:p14="http://schemas.microsoft.com/office/powerpoint/2010/main" val="3192144715"/>
              </p:ext>
            </p:extLst>
          </p:nvPr>
        </p:nvGraphicFramePr>
        <p:xfrm>
          <a:off x="2263775" y="1697038"/>
          <a:ext cx="1574800" cy="482600"/>
        </p:xfrm>
        <a:graphic>
          <a:graphicData uri="http://schemas.openxmlformats.org/presentationml/2006/ole">
            <mc:AlternateContent xmlns:mc="http://schemas.openxmlformats.org/markup-compatibility/2006">
              <mc:Choice xmlns:v="urn:schemas-microsoft-com:vml" Requires="v">
                <p:oleObj name="Equation" r:id="rId3" imgW="787320" imgH="241200" progId="Equation.DSMT4">
                  <p:embed/>
                </p:oleObj>
              </mc:Choice>
              <mc:Fallback>
                <p:oleObj name="Equation" r:id="rId3" imgW="787320" imgH="241200" progId="Equation.DSMT4">
                  <p:embed/>
                  <p:pic>
                    <p:nvPicPr>
                      <p:cNvPr id="0" name=""/>
                      <p:cNvPicPr>
                        <a:picLocks noChangeAspect="1" noChangeArrowheads="1"/>
                      </p:cNvPicPr>
                      <p:nvPr/>
                    </p:nvPicPr>
                    <p:blipFill>
                      <a:blip r:embed="rId4"/>
                      <a:srcRect/>
                      <a:stretch>
                        <a:fillRect/>
                      </a:stretch>
                    </p:blipFill>
                    <p:spPr bwMode="auto">
                      <a:xfrm>
                        <a:off x="2263775" y="1697038"/>
                        <a:ext cx="1574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8"/>
          <p:cNvGraphicFramePr>
            <a:graphicFrameLocks noChangeAspect="1"/>
          </p:cNvGraphicFramePr>
          <p:nvPr>
            <p:extLst>
              <p:ext uri="{D42A27DB-BD31-4B8C-83A1-F6EECF244321}">
                <p14:modId xmlns:p14="http://schemas.microsoft.com/office/powerpoint/2010/main" val="885087302"/>
              </p:ext>
            </p:extLst>
          </p:nvPr>
        </p:nvGraphicFramePr>
        <p:xfrm>
          <a:off x="4741863" y="941388"/>
          <a:ext cx="2565400" cy="482600"/>
        </p:xfrm>
        <a:graphic>
          <a:graphicData uri="http://schemas.openxmlformats.org/presentationml/2006/ole">
            <mc:AlternateContent xmlns:mc="http://schemas.openxmlformats.org/markup-compatibility/2006">
              <mc:Choice xmlns:v="urn:schemas-microsoft-com:vml" Requires="v">
                <p:oleObj name="Equation" r:id="rId5" imgW="1282680" imgH="241200" progId="Equation.DSMT4">
                  <p:embed/>
                </p:oleObj>
              </mc:Choice>
              <mc:Fallback>
                <p:oleObj name="Equation" r:id="rId5" imgW="1282680" imgH="241200" progId="Equation.DSMT4">
                  <p:embed/>
                  <p:pic>
                    <p:nvPicPr>
                      <p:cNvPr id="0" name=""/>
                      <p:cNvPicPr>
                        <a:picLocks noChangeAspect="1" noChangeArrowheads="1"/>
                      </p:cNvPicPr>
                      <p:nvPr/>
                    </p:nvPicPr>
                    <p:blipFill>
                      <a:blip r:embed="rId6"/>
                      <a:srcRect/>
                      <a:stretch>
                        <a:fillRect/>
                      </a:stretch>
                    </p:blipFill>
                    <p:spPr bwMode="auto">
                      <a:xfrm>
                        <a:off x="4741863" y="941388"/>
                        <a:ext cx="2565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8"/>
          <p:cNvGraphicFramePr>
            <a:graphicFrameLocks noChangeAspect="1"/>
          </p:cNvGraphicFramePr>
          <p:nvPr>
            <p:extLst>
              <p:ext uri="{D42A27DB-BD31-4B8C-83A1-F6EECF244321}">
                <p14:modId xmlns:p14="http://schemas.microsoft.com/office/powerpoint/2010/main" val="4214591515"/>
              </p:ext>
            </p:extLst>
          </p:nvPr>
        </p:nvGraphicFramePr>
        <p:xfrm>
          <a:off x="1191987" y="2504065"/>
          <a:ext cx="355600" cy="457200"/>
        </p:xfrm>
        <a:graphic>
          <a:graphicData uri="http://schemas.openxmlformats.org/presentationml/2006/ole">
            <mc:AlternateContent xmlns:mc="http://schemas.openxmlformats.org/markup-compatibility/2006">
              <mc:Choice xmlns:v="urn:schemas-microsoft-com:vml" Requires="v">
                <p:oleObj name="Equation" r:id="rId7" imgW="177480" imgH="228600" progId="Equation.DSMT4">
                  <p:embed/>
                </p:oleObj>
              </mc:Choice>
              <mc:Fallback>
                <p:oleObj name="Equation" r:id="rId7" imgW="177480" imgH="228600" progId="Equation.DSMT4">
                  <p:embed/>
                  <p:pic>
                    <p:nvPicPr>
                      <p:cNvPr id="0" name=""/>
                      <p:cNvPicPr>
                        <a:picLocks noChangeAspect="1" noChangeArrowheads="1"/>
                      </p:cNvPicPr>
                      <p:nvPr/>
                    </p:nvPicPr>
                    <p:blipFill>
                      <a:blip r:embed="rId8"/>
                      <a:srcRect/>
                      <a:stretch>
                        <a:fillRect/>
                      </a:stretch>
                    </p:blipFill>
                    <p:spPr bwMode="auto">
                      <a:xfrm>
                        <a:off x="1191987" y="2504065"/>
                        <a:ext cx="35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 name="Object 8"/>
          <p:cNvGraphicFramePr>
            <a:graphicFrameLocks noChangeAspect="1"/>
          </p:cNvGraphicFramePr>
          <p:nvPr>
            <p:extLst>
              <p:ext uri="{D42A27DB-BD31-4B8C-83A1-F6EECF244321}">
                <p14:modId xmlns:p14="http://schemas.microsoft.com/office/powerpoint/2010/main" val="4030271794"/>
              </p:ext>
            </p:extLst>
          </p:nvPr>
        </p:nvGraphicFramePr>
        <p:xfrm>
          <a:off x="1583850" y="1327858"/>
          <a:ext cx="2641600" cy="482600"/>
        </p:xfrm>
        <a:graphic>
          <a:graphicData uri="http://schemas.openxmlformats.org/presentationml/2006/ole">
            <mc:AlternateContent xmlns:mc="http://schemas.openxmlformats.org/markup-compatibility/2006">
              <mc:Choice xmlns:v="urn:schemas-microsoft-com:vml" Requires="v">
                <p:oleObj name="Equation" r:id="rId9" imgW="1320480" imgH="241200" progId="Equation.DSMT4">
                  <p:embed/>
                </p:oleObj>
              </mc:Choice>
              <mc:Fallback>
                <p:oleObj name="Equation" r:id="rId9" imgW="1320480" imgH="241200" progId="Equation.DSMT4">
                  <p:embed/>
                  <p:pic>
                    <p:nvPicPr>
                      <p:cNvPr id="0" name=""/>
                      <p:cNvPicPr>
                        <a:picLocks noChangeAspect="1" noChangeArrowheads="1"/>
                      </p:cNvPicPr>
                      <p:nvPr/>
                    </p:nvPicPr>
                    <p:blipFill>
                      <a:blip r:embed="rId10"/>
                      <a:srcRect/>
                      <a:stretch>
                        <a:fillRect/>
                      </a:stretch>
                    </p:blipFill>
                    <p:spPr bwMode="auto">
                      <a:xfrm>
                        <a:off x="1583850" y="1327858"/>
                        <a:ext cx="2641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8"/>
          <p:cNvGraphicFramePr>
            <a:graphicFrameLocks noChangeAspect="1"/>
          </p:cNvGraphicFramePr>
          <p:nvPr>
            <p:extLst>
              <p:ext uri="{D42A27DB-BD31-4B8C-83A1-F6EECF244321}">
                <p14:modId xmlns:p14="http://schemas.microsoft.com/office/powerpoint/2010/main" val="4243359628"/>
              </p:ext>
            </p:extLst>
          </p:nvPr>
        </p:nvGraphicFramePr>
        <p:xfrm>
          <a:off x="557213" y="2960688"/>
          <a:ext cx="1625600" cy="457200"/>
        </p:xfrm>
        <a:graphic>
          <a:graphicData uri="http://schemas.openxmlformats.org/presentationml/2006/ole">
            <mc:AlternateContent xmlns:mc="http://schemas.openxmlformats.org/markup-compatibility/2006">
              <mc:Choice xmlns:v="urn:schemas-microsoft-com:vml" Requires="v">
                <p:oleObj name="Equation" r:id="rId11" imgW="812520" imgH="228600" progId="Equation.DSMT4">
                  <p:embed/>
                </p:oleObj>
              </mc:Choice>
              <mc:Fallback>
                <p:oleObj name="Equation" r:id="rId11" imgW="812520" imgH="228600" progId="Equation.DSMT4">
                  <p:embed/>
                  <p:pic>
                    <p:nvPicPr>
                      <p:cNvPr id="0" name=""/>
                      <p:cNvPicPr>
                        <a:picLocks noChangeAspect="1" noChangeArrowheads="1"/>
                      </p:cNvPicPr>
                      <p:nvPr/>
                    </p:nvPicPr>
                    <p:blipFill>
                      <a:blip r:embed="rId12"/>
                      <a:srcRect/>
                      <a:stretch>
                        <a:fillRect/>
                      </a:stretch>
                    </p:blipFill>
                    <p:spPr bwMode="auto">
                      <a:xfrm>
                        <a:off x="557213" y="2960688"/>
                        <a:ext cx="162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8"/>
          <p:cNvGraphicFramePr>
            <a:graphicFrameLocks noChangeAspect="1"/>
          </p:cNvGraphicFramePr>
          <p:nvPr>
            <p:extLst>
              <p:ext uri="{D42A27DB-BD31-4B8C-83A1-F6EECF244321}">
                <p14:modId xmlns:p14="http://schemas.microsoft.com/office/powerpoint/2010/main" val="1883400567"/>
              </p:ext>
            </p:extLst>
          </p:nvPr>
        </p:nvGraphicFramePr>
        <p:xfrm>
          <a:off x="3441700" y="2990850"/>
          <a:ext cx="711200" cy="406400"/>
        </p:xfrm>
        <a:graphic>
          <a:graphicData uri="http://schemas.openxmlformats.org/presentationml/2006/ole">
            <mc:AlternateContent xmlns:mc="http://schemas.openxmlformats.org/markup-compatibility/2006">
              <mc:Choice xmlns:v="urn:schemas-microsoft-com:vml" Requires="v">
                <p:oleObj name="Equation" r:id="rId13" imgW="355320" imgH="203040" progId="Equation.DSMT4">
                  <p:embed/>
                </p:oleObj>
              </mc:Choice>
              <mc:Fallback>
                <p:oleObj name="Equation" r:id="rId13" imgW="355320" imgH="203040" progId="Equation.DSMT4">
                  <p:embed/>
                  <p:pic>
                    <p:nvPicPr>
                      <p:cNvPr id="0" name=""/>
                      <p:cNvPicPr>
                        <a:picLocks noChangeAspect="1" noChangeArrowheads="1"/>
                      </p:cNvPicPr>
                      <p:nvPr/>
                    </p:nvPicPr>
                    <p:blipFill>
                      <a:blip r:embed="rId14"/>
                      <a:srcRect/>
                      <a:stretch>
                        <a:fillRect/>
                      </a:stretch>
                    </p:blipFill>
                    <p:spPr bwMode="auto">
                      <a:xfrm>
                        <a:off x="3441700" y="2990850"/>
                        <a:ext cx="7112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8"/>
          <p:cNvGraphicFramePr>
            <a:graphicFrameLocks noChangeAspect="1"/>
          </p:cNvGraphicFramePr>
          <p:nvPr>
            <p:extLst>
              <p:ext uri="{D42A27DB-BD31-4B8C-83A1-F6EECF244321}">
                <p14:modId xmlns:p14="http://schemas.microsoft.com/office/powerpoint/2010/main" val="2138126869"/>
              </p:ext>
            </p:extLst>
          </p:nvPr>
        </p:nvGraphicFramePr>
        <p:xfrm>
          <a:off x="6996783" y="2975401"/>
          <a:ext cx="736600" cy="406400"/>
        </p:xfrm>
        <a:graphic>
          <a:graphicData uri="http://schemas.openxmlformats.org/presentationml/2006/ole">
            <mc:AlternateContent xmlns:mc="http://schemas.openxmlformats.org/markup-compatibility/2006">
              <mc:Choice xmlns:v="urn:schemas-microsoft-com:vml" Requires="v">
                <p:oleObj name="Equation" r:id="rId15" imgW="368280" imgH="203040" progId="Equation.DSMT4">
                  <p:embed/>
                </p:oleObj>
              </mc:Choice>
              <mc:Fallback>
                <p:oleObj name="Equation" r:id="rId15" imgW="368280" imgH="203040" progId="Equation.DSMT4">
                  <p:embed/>
                  <p:pic>
                    <p:nvPicPr>
                      <p:cNvPr id="0" name=""/>
                      <p:cNvPicPr>
                        <a:picLocks noChangeAspect="1" noChangeArrowheads="1"/>
                      </p:cNvPicPr>
                      <p:nvPr/>
                    </p:nvPicPr>
                    <p:blipFill>
                      <a:blip r:embed="rId16"/>
                      <a:srcRect/>
                      <a:stretch>
                        <a:fillRect/>
                      </a:stretch>
                    </p:blipFill>
                    <p:spPr bwMode="auto">
                      <a:xfrm>
                        <a:off x="6996783" y="2975401"/>
                        <a:ext cx="7366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8"/>
          <p:cNvGraphicFramePr>
            <a:graphicFrameLocks noChangeAspect="1"/>
          </p:cNvGraphicFramePr>
          <p:nvPr>
            <p:extLst>
              <p:ext uri="{D42A27DB-BD31-4B8C-83A1-F6EECF244321}">
                <p14:modId xmlns:p14="http://schemas.microsoft.com/office/powerpoint/2010/main" val="458550493"/>
              </p:ext>
            </p:extLst>
          </p:nvPr>
        </p:nvGraphicFramePr>
        <p:xfrm>
          <a:off x="1922463" y="3397250"/>
          <a:ext cx="1193800" cy="482600"/>
        </p:xfrm>
        <a:graphic>
          <a:graphicData uri="http://schemas.openxmlformats.org/presentationml/2006/ole">
            <mc:AlternateContent xmlns:mc="http://schemas.openxmlformats.org/markup-compatibility/2006">
              <mc:Choice xmlns:v="urn:schemas-microsoft-com:vml" Requires="v">
                <p:oleObj name="Equation" r:id="rId17" imgW="596880" imgH="241200" progId="Equation.DSMT4">
                  <p:embed/>
                </p:oleObj>
              </mc:Choice>
              <mc:Fallback>
                <p:oleObj name="Equation" r:id="rId17" imgW="596880" imgH="241200" progId="Equation.DSMT4">
                  <p:embed/>
                  <p:pic>
                    <p:nvPicPr>
                      <p:cNvPr id="0" name=""/>
                      <p:cNvPicPr>
                        <a:picLocks noChangeAspect="1" noChangeArrowheads="1"/>
                      </p:cNvPicPr>
                      <p:nvPr/>
                    </p:nvPicPr>
                    <p:blipFill>
                      <a:blip r:embed="rId18"/>
                      <a:srcRect/>
                      <a:stretch>
                        <a:fillRect/>
                      </a:stretch>
                    </p:blipFill>
                    <p:spPr bwMode="auto">
                      <a:xfrm>
                        <a:off x="1922463" y="3397250"/>
                        <a:ext cx="1193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8"/>
          <p:cNvGraphicFramePr>
            <a:graphicFrameLocks noChangeAspect="1"/>
          </p:cNvGraphicFramePr>
          <p:nvPr>
            <p:extLst>
              <p:ext uri="{D42A27DB-BD31-4B8C-83A1-F6EECF244321}">
                <p14:modId xmlns:p14="http://schemas.microsoft.com/office/powerpoint/2010/main" val="91562390"/>
              </p:ext>
            </p:extLst>
          </p:nvPr>
        </p:nvGraphicFramePr>
        <p:xfrm>
          <a:off x="2794000" y="5857875"/>
          <a:ext cx="2717800" cy="863600"/>
        </p:xfrm>
        <a:graphic>
          <a:graphicData uri="http://schemas.openxmlformats.org/presentationml/2006/ole">
            <mc:AlternateContent xmlns:mc="http://schemas.openxmlformats.org/markup-compatibility/2006">
              <mc:Choice xmlns:v="urn:schemas-microsoft-com:vml" Requires="v">
                <p:oleObj name="Equation" r:id="rId19" imgW="1358640" imgH="431640" progId="Equation.DSMT4">
                  <p:embed/>
                </p:oleObj>
              </mc:Choice>
              <mc:Fallback>
                <p:oleObj name="Equation" r:id="rId19" imgW="1358640" imgH="431640" progId="Equation.DSMT4">
                  <p:embed/>
                  <p:pic>
                    <p:nvPicPr>
                      <p:cNvPr id="0" name=""/>
                      <p:cNvPicPr>
                        <a:picLocks noChangeAspect="1" noChangeArrowheads="1"/>
                      </p:cNvPicPr>
                      <p:nvPr/>
                    </p:nvPicPr>
                    <p:blipFill>
                      <a:blip r:embed="rId20"/>
                      <a:srcRect/>
                      <a:stretch>
                        <a:fillRect/>
                      </a:stretch>
                    </p:blipFill>
                    <p:spPr bwMode="auto">
                      <a:xfrm>
                        <a:off x="2794000" y="5857875"/>
                        <a:ext cx="27178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TextBox 10">
            <a:extLst>
              <a:ext uri="{FF2B5EF4-FFF2-40B4-BE49-F238E27FC236}">
                <a16:creationId xmlns:a16="http://schemas.microsoft.com/office/drawing/2014/main" id="{872528B2-15F1-3345-B19A-15C92E5B03A1}"/>
              </a:ext>
            </a:extLst>
          </p:cNvPr>
          <p:cNvSpPr txBox="1"/>
          <p:nvPr/>
        </p:nvSpPr>
        <p:spPr>
          <a:xfrm>
            <a:off x="482398" y="5170165"/>
            <a:ext cx="8616055" cy="830997"/>
          </a:xfrm>
          <a:prstGeom prst="rect">
            <a:avLst/>
          </a:prstGeom>
          <a:noFill/>
        </p:spPr>
        <p:txBody>
          <a:bodyPr wrap="square" rtlCol="0">
            <a:spAutoFit/>
          </a:bodyPr>
          <a:lstStyle/>
          <a:p>
            <a:r>
              <a:rPr lang="en-US" sz="2400" dirty="0">
                <a:latin typeface="Arial" pitchFamily="34" charset="0"/>
                <a:cs typeface="Arial" pitchFamily="34" charset="0"/>
              </a:rPr>
              <a:t>Analogous for the multivariate setting we have the </a:t>
            </a:r>
            <a:r>
              <a:rPr lang="en-US" sz="2400" dirty="0">
                <a:solidFill>
                  <a:srgbClr val="FF0000"/>
                </a:solidFill>
                <a:latin typeface="Arial" pitchFamily="34" charset="0"/>
                <a:cs typeface="Arial" pitchFamily="34" charset="0"/>
              </a:rPr>
              <a:t>generalized estimating equations (GEE)</a:t>
            </a:r>
          </a:p>
        </p:txBody>
      </p:sp>
    </p:spTree>
    <p:extLst>
      <p:ext uri="{BB962C8B-B14F-4D97-AF65-F5344CB8AC3E}">
        <p14:creationId xmlns:p14="http://schemas.microsoft.com/office/powerpoint/2010/main" val="343990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17</a:t>
            </a:fld>
            <a:endParaRPr lang="en-US" altLang="nb-NO"/>
          </a:p>
        </p:txBody>
      </p:sp>
      <p:sp>
        <p:nvSpPr>
          <p:cNvPr id="3" name="TextBox 2"/>
          <p:cNvSpPr txBox="1"/>
          <p:nvPr/>
        </p:nvSpPr>
        <p:spPr>
          <a:xfrm>
            <a:off x="538828" y="394716"/>
            <a:ext cx="8147972" cy="830997"/>
          </a:xfrm>
          <a:prstGeom prst="rect">
            <a:avLst/>
          </a:prstGeom>
          <a:noFill/>
        </p:spPr>
        <p:txBody>
          <a:bodyPr wrap="square" rtlCol="0">
            <a:spAutoFit/>
          </a:bodyPr>
          <a:lstStyle/>
          <a:p>
            <a:r>
              <a:rPr lang="en-US" sz="2400" dirty="0">
                <a:latin typeface="Arial" pitchFamily="34" charset="0"/>
                <a:cs typeface="Arial" pitchFamily="34" charset="0"/>
              </a:rPr>
              <a:t>The GEE estimator       is approximately multivariate normal with mean     , and with covariance matrix</a:t>
            </a:r>
          </a:p>
        </p:txBody>
      </p:sp>
      <p:graphicFrame>
        <p:nvGraphicFramePr>
          <p:cNvPr id="5" name="Object 8"/>
          <p:cNvGraphicFramePr>
            <a:graphicFrameLocks noChangeAspect="1"/>
          </p:cNvGraphicFramePr>
          <p:nvPr>
            <p:extLst>
              <p:ext uri="{D42A27DB-BD31-4B8C-83A1-F6EECF244321}">
                <p14:modId xmlns:p14="http://schemas.microsoft.com/office/powerpoint/2010/main" val="2627914425"/>
              </p:ext>
            </p:extLst>
          </p:nvPr>
        </p:nvGraphicFramePr>
        <p:xfrm>
          <a:off x="3426052" y="391973"/>
          <a:ext cx="254000" cy="482600"/>
        </p:xfrm>
        <a:graphic>
          <a:graphicData uri="http://schemas.openxmlformats.org/presentationml/2006/ole">
            <mc:AlternateContent xmlns:mc="http://schemas.openxmlformats.org/markup-compatibility/2006">
              <mc:Choice xmlns:v="urn:schemas-microsoft-com:vml" Requires="v">
                <p:oleObj name="Equation" r:id="rId2" imgW="126720" imgH="241200" progId="Equation.DSMT4">
                  <p:embed/>
                </p:oleObj>
              </mc:Choice>
              <mc:Fallback>
                <p:oleObj name="Equation" r:id="rId2" imgW="126720" imgH="241200" progId="Equation.DSMT4">
                  <p:embed/>
                  <p:pic>
                    <p:nvPicPr>
                      <p:cNvPr id="0" name=""/>
                      <p:cNvPicPr>
                        <a:picLocks noChangeAspect="1" noChangeArrowheads="1"/>
                      </p:cNvPicPr>
                      <p:nvPr/>
                    </p:nvPicPr>
                    <p:blipFill>
                      <a:blip r:embed="rId3"/>
                      <a:srcRect/>
                      <a:stretch>
                        <a:fillRect/>
                      </a:stretch>
                    </p:blipFill>
                    <p:spPr bwMode="auto">
                      <a:xfrm>
                        <a:off x="3426052" y="391973"/>
                        <a:ext cx="254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8"/>
          <p:cNvGraphicFramePr>
            <a:graphicFrameLocks noChangeAspect="1"/>
          </p:cNvGraphicFramePr>
          <p:nvPr>
            <p:extLst>
              <p:ext uri="{D42A27DB-BD31-4B8C-83A1-F6EECF244321}">
                <p14:modId xmlns:p14="http://schemas.microsoft.com/office/powerpoint/2010/main" val="3962777081"/>
              </p:ext>
            </p:extLst>
          </p:nvPr>
        </p:nvGraphicFramePr>
        <p:xfrm>
          <a:off x="3140075" y="792163"/>
          <a:ext cx="254000" cy="406400"/>
        </p:xfrm>
        <a:graphic>
          <a:graphicData uri="http://schemas.openxmlformats.org/presentationml/2006/ole">
            <mc:AlternateContent xmlns:mc="http://schemas.openxmlformats.org/markup-compatibility/2006">
              <mc:Choice xmlns:v="urn:schemas-microsoft-com:vml" Requires="v">
                <p:oleObj name="Equation" r:id="rId4" imgW="126720" imgH="203040" progId="Equation.DSMT4">
                  <p:embed/>
                </p:oleObj>
              </mc:Choice>
              <mc:Fallback>
                <p:oleObj name="Equation" r:id="rId4" imgW="126720" imgH="203040" progId="Equation.DSMT4">
                  <p:embed/>
                  <p:pic>
                    <p:nvPicPr>
                      <p:cNvPr id="0" name=""/>
                      <p:cNvPicPr>
                        <a:picLocks noChangeAspect="1" noChangeArrowheads="1"/>
                      </p:cNvPicPr>
                      <p:nvPr/>
                    </p:nvPicPr>
                    <p:blipFill>
                      <a:blip r:embed="rId5"/>
                      <a:srcRect/>
                      <a:stretch>
                        <a:fillRect/>
                      </a:stretch>
                    </p:blipFill>
                    <p:spPr bwMode="auto">
                      <a:xfrm>
                        <a:off x="3140075" y="792163"/>
                        <a:ext cx="254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8"/>
          <p:cNvGraphicFramePr>
            <a:graphicFrameLocks noChangeAspect="1"/>
          </p:cNvGraphicFramePr>
          <p:nvPr>
            <p:extLst>
              <p:ext uri="{D42A27DB-BD31-4B8C-83A1-F6EECF244321}">
                <p14:modId xmlns:p14="http://schemas.microsoft.com/office/powerpoint/2010/main" val="993386596"/>
              </p:ext>
            </p:extLst>
          </p:nvPr>
        </p:nvGraphicFramePr>
        <p:xfrm>
          <a:off x="912813" y="1458913"/>
          <a:ext cx="7200900" cy="866775"/>
        </p:xfrm>
        <a:graphic>
          <a:graphicData uri="http://schemas.openxmlformats.org/presentationml/2006/ole">
            <mc:AlternateContent xmlns:mc="http://schemas.openxmlformats.org/markup-compatibility/2006">
              <mc:Choice xmlns:v="urn:schemas-microsoft-com:vml" Requires="v">
                <p:oleObj name="Equation" r:id="rId6" imgW="4000320" imgH="482400" progId="Equation.DSMT4">
                  <p:embed/>
                </p:oleObj>
              </mc:Choice>
              <mc:Fallback>
                <p:oleObj name="Equation" r:id="rId6" imgW="4000320" imgH="482400" progId="Equation.DSMT4">
                  <p:embed/>
                  <p:pic>
                    <p:nvPicPr>
                      <p:cNvPr id="0" name=""/>
                      <p:cNvPicPr>
                        <a:picLocks noChangeAspect="1" noChangeArrowheads="1"/>
                      </p:cNvPicPr>
                      <p:nvPr/>
                    </p:nvPicPr>
                    <p:blipFill>
                      <a:blip r:embed="rId7"/>
                      <a:srcRect/>
                      <a:stretch>
                        <a:fillRect/>
                      </a:stretch>
                    </p:blipFill>
                    <p:spPr bwMode="auto">
                      <a:xfrm>
                        <a:off x="912813" y="1458913"/>
                        <a:ext cx="7200900" cy="866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TextBox 8"/>
          <p:cNvSpPr txBox="1"/>
          <p:nvPr/>
        </p:nvSpPr>
        <p:spPr>
          <a:xfrm>
            <a:off x="538828" y="2532744"/>
            <a:ext cx="8147972" cy="1200329"/>
          </a:xfrm>
          <a:prstGeom prst="rect">
            <a:avLst/>
          </a:prstGeom>
          <a:noFill/>
        </p:spPr>
        <p:txBody>
          <a:bodyPr wrap="square" rtlCol="0">
            <a:spAutoFit/>
          </a:bodyPr>
          <a:lstStyle/>
          <a:p>
            <a:r>
              <a:rPr lang="en-US" sz="2400" dirty="0">
                <a:latin typeface="Arial" pitchFamily="34" charset="0"/>
                <a:cs typeface="Arial" pitchFamily="34" charset="0"/>
              </a:rPr>
              <a:t>Analogous to the univariate case, we obtain sandwich estimator for the covariance matrix by inserting estimates for the unknown parameters and by replacing               by  </a:t>
            </a:r>
          </a:p>
        </p:txBody>
      </p:sp>
      <p:graphicFrame>
        <p:nvGraphicFramePr>
          <p:cNvPr id="10" name="Object 8"/>
          <p:cNvGraphicFramePr>
            <a:graphicFrameLocks noChangeAspect="1"/>
          </p:cNvGraphicFramePr>
          <p:nvPr>
            <p:extLst>
              <p:ext uri="{D42A27DB-BD31-4B8C-83A1-F6EECF244321}">
                <p14:modId xmlns:p14="http://schemas.microsoft.com/office/powerpoint/2010/main" val="438330448"/>
              </p:ext>
            </p:extLst>
          </p:nvPr>
        </p:nvGraphicFramePr>
        <p:xfrm>
          <a:off x="6910162" y="3308038"/>
          <a:ext cx="868362" cy="411162"/>
        </p:xfrm>
        <a:graphic>
          <a:graphicData uri="http://schemas.openxmlformats.org/presentationml/2006/ole">
            <mc:AlternateContent xmlns:mc="http://schemas.openxmlformats.org/markup-compatibility/2006">
              <mc:Choice xmlns:v="urn:schemas-microsoft-com:vml" Requires="v">
                <p:oleObj name="Equation" r:id="rId8" imgW="482400" imgH="228600" progId="Equation.DSMT4">
                  <p:embed/>
                </p:oleObj>
              </mc:Choice>
              <mc:Fallback>
                <p:oleObj name="Equation" r:id="rId8" imgW="482400" imgH="228600" progId="Equation.DSMT4">
                  <p:embed/>
                  <p:pic>
                    <p:nvPicPr>
                      <p:cNvPr id="0" name=""/>
                      <p:cNvPicPr>
                        <a:picLocks noChangeAspect="1" noChangeArrowheads="1"/>
                      </p:cNvPicPr>
                      <p:nvPr/>
                    </p:nvPicPr>
                    <p:blipFill>
                      <a:blip r:embed="rId9"/>
                      <a:srcRect/>
                      <a:stretch>
                        <a:fillRect/>
                      </a:stretch>
                    </p:blipFill>
                    <p:spPr bwMode="auto">
                      <a:xfrm>
                        <a:off x="6910162" y="3308038"/>
                        <a:ext cx="868362" cy="411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8"/>
          <p:cNvGraphicFramePr>
            <a:graphicFrameLocks noChangeAspect="1"/>
          </p:cNvGraphicFramePr>
          <p:nvPr>
            <p:extLst>
              <p:ext uri="{D42A27DB-BD31-4B8C-83A1-F6EECF244321}">
                <p14:modId xmlns:p14="http://schemas.microsoft.com/office/powerpoint/2010/main" val="3052640518"/>
              </p:ext>
            </p:extLst>
          </p:nvPr>
        </p:nvGraphicFramePr>
        <p:xfrm>
          <a:off x="2486366" y="4038984"/>
          <a:ext cx="3062288" cy="433387"/>
        </p:xfrm>
        <a:graphic>
          <a:graphicData uri="http://schemas.openxmlformats.org/presentationml/2006/ole">
            <mc:AlternateContent xmlns:mc="http://schemas.openxmlformats.org/markup-compatibility/2006">
              <mc:Choice xmlns:v="urn:schemas-microsoft-com:vml" Requires="v">
                <p:oleObj name="Equation" r:id="rId10" imgW="1701720" imgH="241200" progId="Equation.DSMT4">
                  <p:embed/>
                </p:oleObj>
              </mc:Choice>
              <mc:Fallback>
                <p:oleObj name="Equation" r:id="rId10" imgW="1701720" imgH="241200" progId="Equation.DSMT4">
                  <p:embed/>
                  <p:pic>
                    <p:nvPicPr>
                      <p:cNvPr id="0" name=""/>
                      <p:cNvPicPr>
                        <a:picLocks noChangeAspect="1" noChangeArrowheads="1"/>
                      </p:cNvPicPr>
                      <p:nvPr/>
                    </p:nvPicPr>
                    <p:blipFill>
                      <a:blip r:embed="rId11"/>
                      <a:srcRect/>
                      <a:stretch>
                        <a:fillRect/>
                      </a:stretch>
                    </p:blipFill>
                    <p:spPr bwMode="auto">
                      <a:xfrm>
                        <a:off x="2486366" y="4038984"/>
                        <a:ext cx="3062288"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Box 11"/>
          <p:cNvSpPr txBox="1"/>
          <p:nvPr/>
        </p:nvSpPr>
        <p:spPr>
          <a:xfrm>
            <a:off x="680104" y="4960762"/>
            <a:ext cx="7229025" cy="830997"/>
          </a:xfrm>
          <a:prstGeom prst="rect">
            <a:avLst/>
          </a:prstGeom>
          <a:noFill/>
        </p:spPr>
        <p:txBody>
          <a:bodyPr wrap="square" rtlCol="0">
            <a:spAutoFit/>
          </a:bodyPr>
          <a:lstStyle/>
          <a:p>
            <a:r>
              <a:rPr lang="en-US" sz="2400" dirty="0">
                <a:latin typeface="Arial" pitchFamily="34" charset="0"/>
                <a:cs typeface="Arial" pitchFamily="34" charset="0"/>
              </a:rPr>
              <a:t>R code for attitude to abortion example is given on the course web-page</a:t>
            </a:r>
          </a:p>
        </p:txBody>
      </p:sp>
    </p:spTree>
    <p:extLst>
      <p:ext uri="{BB962C8B-B14F-4D97-AF65-F5344CB8AC3E}">
        <p14:creationId xmlns:p14="http://schemas.microsoft.com/office/powerpoint/2010/main" val="58899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51493</TotalTime>
  <Words>980</Words>
  <Application>Microsoft Macintosh PowerPoint</Application>
  <PresentationFormat>Skjermfremvisning (4:3)</PresentationFormat>
  <Paragraphs>126</Paragraphs>
  <Slides>17</Slides>
  <Notes>5</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1</vt:i4>
      </vt:variant>
      <vt:variant>
        <vt:lpstr>Lysbildetitler</vt:lpstr>
      </vt:variant>
      <vt:variant>
        <vt:i4>17</vt:i4>
      </vt:variant>
    </vt:vector>
  </HeadingPairs>
  <TitlesOfParts>
    <vt:vector size="22" baseType="lpstr">
      <vt:lpstr>Arial</vt:lpstr>
      <vt:lpstr>Cambria Math</vt:lpstr>
      <vt:lpstr>Times New Roman</vt:lpstr>
      <vt:lpstr>Default Design</vt:lpstr>
      <vt:lpstr>Equation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MA-EVU2 Sannsynlighetsregning med anvendelser i spillteori og statistikk</dc:title>
  <dc:creator>borgan</dc:creator>
  <cp:lastModifiedBy>Ida Scheel</cp:lastModifiedBy>
  <cp:revision>1677</cp:revision>
  <cp:lastPrinted>2018-11-14T21:11:50Z</cp:lastPrinted>
  <dcterms:created xsi:type="dcterms:W3CDTF">2003-10-01T16:45:29Z</dcterms:created>
  <dcterms:modified xsi:type="dcterms:W3CDTF">2023-11-06T18:04:50Z</dcterms:modified>
</cp:coreProperties>
</file>