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57" r:id="rId2"/>
    <p:sldId id="512" r:id="rId3"/>
    <p:sldId id="502" r:id="rId4"/>
    <p:sldId id="503" r:id="rId5"/>
    <p:sldId id="504" r:id="rId6"/>
    <p:sldId id="527" r:id="rId7"/>
    <p:sldId id="528" r:id="rId8"/>
    <p:sldId id="553" r:id="rId9"/>
    <p:sldId id="529" r:id="rId10"/>
    <p:sldId id="532" r:id="rId11"/>
    <p:sldId id="530" r:id="rId12"/>
    <p:sldId id="531" r:id="rId13"/>
    <p:sldId id="534" r:id="rId14"/>
    <p:sldId id="535" r:id="rId15"/>
    <p:sldId id="536" r:id="rId16"/>
    <p:sldId id="537" r:id="rId17"/>
    <p:sldId id="538" r:id="rId18"/>
    <p:sldId id="539" r:id="rId19"/>
    <p:sldId id="540" r:id="rId20"/>
    <p:sldId id="541" r:id="rId21"/>
    <p:sldId id="542" r:id="rId22"/>
    <p:sldId id="543" r:id="rId23"/>
    <p:sldId id="549" r:id="rId24"/>
    <p:sldId id="550" r:id="rId25"/>
    <p:sldId id="551" r:id="rId26"/>
    <p:sldId id="552" r:id="rId27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8" userDrawn="1">
          <p15:clr>
            <a:srgbClr val="A4A3A4"/>
          </p15:clr>
        </p15:guide>
        <p15:guide id="2" pos="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66FF"/>
    <a:srgbClr val="33CC33"/>
    <a:srgbClr val="000099"/>
    <a:srgbClr val="008000"/>
    <a:srgbClr val="CC0000"/>
    <a:srgbClr val="333333"/>
    <a:srgbClr val="800000"/>
    <a:srgbClr val="99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0" autoAdjust="0"/>
    <p:restoredTop sz="94676" autoAdjust="0"/>
  </p:normalViewPr>
  <p:slideViewPr>
    <p:cSldViewPr snapToGrid="0" showGuides="1">
      <p:cViewPr varScale="1">
        <p:scale>
          <a:sx n="162" d="100"/>
          <a:sy n="162" d="100"/>
        </p:scale>
        <p:origin x="1920" y="192"/>
      </p:cViewPr>
      <p:guideLst>
        <p:guide orient="horz" pos="3838"/>
        <p:guide pos="8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2E3DD7B7-4FF1-48C1-A663-B5087298C4E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0597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noProof="0"/>
              <a:t>Click to edit Master text styles</a:t>
            </a:r>
          </a:p>
          <a:p>
            <a:pPr lvl="1"/>
            <a:r>
              <a:rPr lang="en-US" altLang="nb-NO" noProof="0"/>
              <a:t>Second level</a:t>
            </a:r>
          </a:p>
          <a:p>
            <a:pPr lvl="2"/>
            <a:r>
              <a:rPr lang="en-US" altLang="nb-NO" noProof="0"/>
              <a:t>Third level</a:t>
            </a:r>
          </a:p>
          <a:p>
            <a:pPr lvl="3"/>
            <a:r>
              <a:rPr lang="en-US" altLang="nb-NO" noProof="0"/>
              <a:t>Fourth level</a:t>
            </a:r>
          </a:p>
          <a:p>
            <a:pPr lvl="4"/>
            <a:r>
              <a:rPr lang="en-US" altLang="nb-NO" noProof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7D8FE92F-B087-48E7-A001-F333C185C1A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781109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29976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95689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89679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72212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83708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23876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16370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81685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429455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20335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246468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51468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587297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98668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332452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452425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49101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287781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70236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414687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60221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66029-75B7-4C52-8CCB-14D2A6B175B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37984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83BD0-709B-4CEE-A21F-F09F5051C3E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59589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C4E30-D586-418B-BDC4-D88672AB64D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13834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EDF7D-86AB-4116-A066-E16A10A7B4A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53779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527C7-4A89-4910-B48D-5147BCA4F39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34524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7CFB6-0BAD-48A3-8641-3BAD3580B90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09618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A4692-C68A-4E5B-9D76-4536B80B398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82732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BC1E4-5CDA-4EA6-8243-4A900C293E1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40883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A24E9-DA08-41FC-8A22-4FC4173B74C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54150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41118-0264-466F-B9E2-E043171FA69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6769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89F7E-CA8D-45FE-82DE-D0730B36BAC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75604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DCA8A-8796-4D66-83E1-DAA3C553C6E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65387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F1053-E525-4569-929D-699942DBDF1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7443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D28448-6ABE-467F-B660-63F90FD44D0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horseshoe_crab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17" Type="http://schemas.openxmlformats.org/officeDocument/2006/relationships/oleObject" Target="../embeddings/oleObject8.bin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8.wmf"/><Relationship Id="rId20" Type="http://schemas.openxmlformats.org/officeDocument/2006/relationships/image" Target="../media/image10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5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Relationship Id="rId22" Type="http://schemas.openxmlformats.org/officeDocument/2006/relationships/image" Target="../media/image11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16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6.wmf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8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15.wmf"/><Relationship Id="rId4" Type="http://schemas.openxmlformats.org/officeDocument/2006/relationships/image" Target="../media/image19.png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1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2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27.bin"/><Relationship Id="rId18" Type="http://schemas.openxmlformats.org/officeDocument/2006/relationships/image" Target="../media/image30.wmf"/><Relationship Id="rId3" Type="http://schemas.openxmlformats.org/officeDocument/2006/relationships/oleObject" Target="../embeddings/oleObject22.bin"/><Relationship Id="rId21" Type="http://schemas.openxmlformats.org/officeDocument/2006/relationships/oleObject" Target="../embeddings/oleObject31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27.wmf"/><Relationship Id="rId17" Type="http://schemas.openxmlformats.org/officeDocument/2006/relationships/oleObject" Target="../embeddings/oleObject29.bin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9.wmf"/><Relationship Id="rId20" Type="http://schemas.openxmlformats.org/officeDocument/2006/relationships/image" Target="../media/image3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28.bin"/><Relationship Id="rId10" Type="http://schemas.openxmlformats.org/officeDocument/2006/relationships/image" Target="../media/image26.wmf"/><Relationship Id="rId19" Type="http://schemas.openxmlformats.org/officeDocument/2006/relationships/oleObject" Target="../embeddings/oleObject30.bin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28.wmf"/><Relationship Id="rId22" Type="http://schemas.openxmlformats.org/officeDocument/2006/relationships/image" Target="../media/image32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oleObject" Target="../embeddings/oleObject32.bin"/><Relationship Id="rId7" Type="http://schemas.openxmlformats.org/officeDocument/2006/relationships/image" Target="../media/image23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34.png"/><Relationship Id="rId4" Type="http://schemas.openxmlformats.org/officeDocument/2006/relationships/image" Target="../media/image33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oleObject" Target="../embeddings/oleObject38.bin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38.wmf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5" Type="http://schemas.openxmlformats.org/officeDocument/2006/relationships/oleObject" Target="../embeddings/oleObject32.bin"/><Relationship Id="rId10" Type="http://schemas.openxmlformats.org/officeDocument/2006/relationships/image" Target="../media/image37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36.bin"/><Relationship Id="rId14" Type="http://schemas.openxmlformats.org/officeDocument/2006/relationships/image" Target="../media/image3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oleObject" Target="../embeddings/oleObject44.bin"/><Relationship Id="rId18" Type="http://schemas.openxmlformats.org/officeDocument/2006/relationships/image" Target="../media/image47.wmf"/><Relationship Id="rId26" Type="http://schemas.openxmlformats.org/officeDocument/2006/relationships/oleObject" Target="../embeddings/oleObject50.bin"/><Relationship Id="rId3" Type="http://schemas.openxmlformats.org/officeDocument/2006/relationships/oleObject" Target="../embeddings/oleObject39.bin"/><Relationship Id="rId21" Type="http://schemas.openxmlformats.org/officeDocument/2006/relationships/image" Target="../media/image48.wmf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44.wmf"/><Relationship Id="rId17" Type="http://schemas.openxmlformats.org/officeDocument/2006/relationships/oleObject" Target="../embeddings/oleObject46.bin"/><Relationship Id="rId25" Type="http://schemas.openxmlformats.org/officeDocument/2006/relationships/image" Target="../media/image50.wmf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6.wmf"/><Relationship Id="rId20" Type="http://schemas.openxmlformats.org/officeDocument/2006/relationships/oleObject" Target="../embeddings/oleObject47.bin"/><Relationship Id="rId29" Type="http://schemas.openxmlformats.org/officeDocument/2006/relationships/image" Target="../media/image52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43.bin"/><Relationship Id="rId24" Type="http://schemas.openxmlformats.org/officeDocument/2006/relationships/oleObject" Target="../embeddings/oleObject49.bin"/><Relationship Id="rId32" Type="http://schemas.openxmlformats.org/officeDocument/2006/relationships/image" Target="../media/image56.png"/><Relationship Id="rId5" Type="http://schemas.openxmlformats.org/officeDocument/2006/relationships/oleObject" Target="../embeddings/oleObject40.bin"/><Relationship Id="rId15" Type="http://schemas.openxmlformats.org/officeDocument/2006/relationships/oleObject" Target="../embeddings/oleObject45.bin"/><Relationship Id="rId23" Type="http://schemas.openxmlformats.org/officeDocument/2006/relationships/image" Target="../media/image49.wmf"/><Relationship Id="rId28" Type="http://schemas.openxmlformats.org/officeDocument/2006/relationships/oleObject" Target="../embeddings/oleObject51.bin"/><Relationship Id="rId10" Type="http://schemas.openxmlformats.org/officeDocument/2006/relationships/image" Target="../media/image43.wmf"/><Relationship Id="rId19" Type="http://schemas.openxmlformats.org/officeDocument/2006/relationships/image" Target="../media/image48.png"/><Relationship Id="rId31" Type="http://schemas.openxmlformats.org/officeDocument/2006/relationships/image" Target="../media/image53.wmf"/><Relationship Id="rId4" Type="http://schemas.openxmlformats.org/officeDocument/2006/relationships/image" Target="../media/image40.wmf"/><Relationship Id="rId9" Type="http://schemas.openxmlformats.org/officeDocument/2006/relationships/oleObject" Target="../embeddings/oleObject42.bin"/><Relationship Id="rId14" Type="http://schemas.openxmlformats.org/officeDocument/2006/relationships/image" Target="../media/image45.wmf"/><Relationship Id="rId22" Type="http://schemas.openxmlformats.org/officeDocument/2006/relationships/oleObject" Target="../embeddings/oleObject48.bin"/><Relationship Id="rId27" Type="http://schemas.openxmlformats.org/officeDocument/2006/relationships/image" Target="../media/image51.wmf"/><Relationship Id="rId30" Type="http://schemas.openxmlformats.org/officeDocument/2006/relationships/oleObject" Target="../embeddings/oleObject5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13" Type="http://schemas.openxmlformats.org/officeDocument/2006/relationships/oleObject" Target="../embeddings/oleObject58.bin"/><Relationship Id="rId18" Type="http://schemas.openxmlformats.org/officeDocument/2006/relationships/image" Target="../media/image61.wmf"/><Relationship Id="rId3" Type="http://schemas.openxmlformats.org/officeDocument/2006/relationships/oleObject" Target="../embeddings/oleObject53.bin"/><Relationship Id="rId21" Type="http://schemas.openxmlformats.org/officeDocument/2006/relationships/oleObject" Target="../embeddings/oleObject62.bin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58.wmf"/><Relationship Id="rId17" Type="http://schemas.openxmlformats.org/officeDocument/2006/relationships/oleObject" Target="../embeddings/oleObject60.bin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60.wmf"/><Relationship Id="rId20" Type="http://schemas.openxmlformats.org/officeDocument/2006/relationships/image" Target="../media/image62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w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5" Type="http://schemas.openxmlformats.org/officeDocument/2006/relationships/oleObject" Target="../embeddings/oleObject59.bin"/><Relationship Id="rId10" Type="http://schemas.openxmlformats.org/officeDocument/2006/relationships/image" Target="../media/image57.wmf"/><Relationship Id="rId19" Type="http://schemas.openxmlformats.org/officeDocument/2006/relationships/oleObject" Target="../embeddings/oleObject61.bin"/><Relationship Id="rId4" Type="http://schemas.openxmlformats.org/officeDocument/2006/relationships/image" Target="../media/image54.wmf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59.wmf"/><Relationship Id="rId22" Type="http://schemas.openxmlformats.org/officeDocument/2006/relationships/image" Target="../media/image6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13" Type="http://schemas.openxmlformats.org/officeDocument/2006/relationships/oleObject" Target="../embeddings/oleObject68.bin"/><Relationship Id="rId18" Type="http://schemas.openxmlformats.org/officeDocument/2006/relationships/image" Target="../media/image71.wmf"/><Relationship Id="rId26" Type="http://schemas.openxmlformats.org/officeDocument/2006/relationships/image" Target="../media/image54.wmf"/><Relationship Id="rId3" Type="http://schemas.openxmlformats.org/officeDocument/2006/relationships/oleObject" Target="../embeddings/oleObject63.bin"/><Relationship Id="rId21" Type="http://schemas.openxmlformats.org/officeDocument/2006/relationships/oleObject" Target="../embeddings/oleObject72.bin"/><Relationship Id="rId7" Type="http://schemas.openxmlformats.org/officeDocument/2006/relationships/oleObject" Target="../embeddings/oleObject65.bin"/><Relationship Id="rId12" Type="http://schemas.openxmlformats.org/officeDocument/2006/relationships/image" Target="../media/image68.wmf"/><Relationship Id="rId17" Type="http://schemas.openxmlformats.org/officeDocument/2006/relationships/oleObject" Target="../embeddings/oleObject70.bin"/><Relationship Id="rId25" Type="http://schemas.openxmlformats.org/officeDocument/2006/relationships/oleObject" Target="../embeddings/oleObject53.bin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70.wmf"/><Relationship Id="rId20" Type="http://schemas.openxmlformats.org/officeDocument/2006/relationships/image" Target="../media/image72.wmf"/><Relationship Id="rId29" Type="http://schemas.openxmlformats.org/officeDocument/2006/relationships/oleObject" Target="../embeddings/oleObject55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wmf"/><Relationship Id="rId11" Type="http://schemas.openxmlformats.org/officeDocument/2006/relationships/oleObject" Target="../embeddings/oleObject67.bin"/><Relationship Id="rId24" Type="http://schemas.openxmlformats.org/officeDocument/2006/relationships/image" Target="../media/image74.wmf"/><Relationship Id="rId5" Type="http://schemas.openxmlformats.org/officeDocument/2006/relationships/oleObject" Target="../embeddings/oleObject64.bin"/><Relationship Id="rId15" Type="http://schemas.openxmlformats.org/officeDocument/2006/relationships/oleObject" Target="../embeddings/oleObject69.bin"/><Relationship Id="rId23" Type="http://schemas.openxmlformats.org/officeDocument/2006/relationships/oleObject" Target="../embeddings/oleObject73.bin"/><Relationship Id="rId28" Type="http://schemas.openxmlformats.org/officeDocument/2006/relationships/image" Target="../media/image58.wmf"/><Relationship Id="rId10" Type="http://schemas.openxmlformats.org/officeDocument/2006/relationships/image" Target="../media/image67.wmf"/><Relationship Id="rId19" Type="http://schemas.openxmlformats.org/officeDocument/2006/relationships/oleObject" Target="../embeddings/oleObject71.bin"/><Relationship Id="rId31" Type="http://schemas.openxmlformats.org/officeDocument/2006/relationships/image" Target="../media/image75.png"/><Relationship Id="rId4" Type="http://schemas.openxmlformats.org/officeDocument/2006/relationships/image" Target="../media/image64.wmf"/><Relationship Id="rId9" Type="http://schemas.openxmlformats.org/officeDocument/2006/relationships/oleObject" Target="../embeddings/oleObject66.bin"/><Relationship Id="rId14" Type="http://schemas.openxmlformats.org/officeDocument/2006/relationships/image" Target="../media/image69.wmf"/><Relationship Id="rId22" Type="http://schemas.openxmlformats.org/officeDocument/2006/relationships/image" Target="../media/image73.wmf"/><Relationship Id="rId27" Type="http://schemas.openxmlformats.org/officeDocument/2006/relationships/oleObject" Target="../embeddings/oleObject57.bin"/><Relationship Id="rId30" Type="http://schemas.openxmlformats.org/officeDocument/2006/relationships/image" Target="../media/image5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oleObject" Target="../embeddings/oleObject74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wmf"/><Relationship Id="rId4" Type="http://schemas.openxmlformats.org/officeDocument/2006/relationships/oleObject" Target="../embeddings/oleObject75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13" Type="http://schemas.openxmlformats.org/officeDocument/2006/relationships/oleObject" Target="../embeddings/oleObject81.bin"/><Relationship Id="rId18" Type="http://schemas.openxmlformats.org/officeDocument/2006/relationships/image" Target="../media/image84.wmf"/><Relationship Id="rId26" Type="http://schemas.openxmlformats.org/officeDocument/2006/relationships/image" Target="../media/image88.wmf"/><Relationship Id="rId3" Type="http://schemas.openxmlformats.org/officeDocument/2006/relationships/oleObject" Target="../embeddings/oleObject76.bin"/><Relationship Id="rId21" Type="http://schemas.openxmlformats.org/officeDocument/2006/relationships/oleObject" Target="../embeddings/oleObject85.bin"/><Relationship Id="rId7" Type="http://schemas.openxmlformats.org/officeDocument/2006/relationships/oleObject" Target="../embeddings/oleObject78.bin"/><Relationship Id="rId12" Type="http://schemas.openxmlformats.org/officeDocument/2006/relationships/image" Target="../media/image81.wmf"/><Relationship Id="rId17" Type="http://schemas.openxmlformats.org/officeDocument/2006/relationships/oleObject" Target="../embeddings/oleObject83.bin"/><Relationship Id="rId25" Type="http://schemas.openxmlformats.org/officeDocument/2006/relationships/oleObject" Target="../embeddings/oleObject87.bin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83.wmf"/><Relationship Id="rId20" Type="http://schemas.openxmlformats.org/officeDocument/2006/relationships/image" Target="../media/image8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wmf"/><Relationship Id="rId11" Type="http://schemas.openxmlformats.org/officeDocument/2006/relationships/oleObject" Target="../embeddings/oleObject80.bin"/><Relationship Id="rId24" Type="http://schemas.openxmlformats.org/officeDocument/2006/relationships/image" Target="../media/image87.wmf"/><Relationship Id="rId5" Type="http://schemas.openxmlformats.org/officeDocument/2006/relationships/oleObject" Target="../embeddings/oleObject77.bin"/><Relationship Id="rId15" Type="http://schemas.openxmlformats.org/officeDocument/2006/relationships/oleObject" Target="../embeddings/oleObject82.bin"/><Relationship Id="rId23" Type="http://schemas.openxmlformats.org/officeDocument/2006/relationships/oleObject" Target="../embeddings/oleObject86.bin"/><Relationship Id="rId10" Type="http://schemas.openxmlformats.org/officeDocument/2006/relationships/image" Target="../media/image80.wmf"/><Relationship Id="rId19" Type="http://schemas.openxmlformats.org/officeDocument/2006/relationships/oleObject" Target="../embeddings/oleObject84.bin"/><Relationship Id="rId4" Type="http://schemas.openxmlformats.org/officeDocument/2006/relationships/image" Target="../media/image77.wmf"/><Relationship Id="rId9" Type="http://schemas.openxmlformats.org/officeDocument/2006/relationships/oleObject" Target="../embeddings/oleObject79.bin"/><Relationship Id="rId14" Type="http://schemas.openxmlformats.org/officeDocument/2006/relationships/image" Target="../media/image82.wmf"/><Relationship Id="rId22" Type="http://schemas.openxmlformats.org/officeDocument/2006/relationships/image" Target="../media/image86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image" Target="../media/image91.wmf"/><Relationship Id="rId3" Type="http://schemas.openxmlformats.org/officeDocument/2006/relationships/oleObject" Target="../embeddings/oleObject88.bin"/><Relationship Id="rId7" Type="http://schemas.openxmlformats.org/officeDocument/2006/relationships/oleObject" Target="../embeddings/oleObject90.bin"/><Relationship Id="rId12" Type="http://schemas.openxmlformats.org/officeDocument/2006/relationships/oleObject" Target="../embeddings/oleObject93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wmf"/><Relationship Id="rId11" Type="http://schemas.openxmlformats.org/officeDocument/2006/relationships/oleObject" Target="../embeddings/oleObject92.bin"/><Relationship Id="rId5" Type="http://schemas.openxmlformats.org/officeDocument/2006/relationships/oleObject" Target="../embeddings/oleObject89.bin"/><Relationship Id="rId10" Type="http://schemas.openxmlformats.org/officeDocument/2006/relationships/image" Target="../media/image92.png"/><Relationship Id="rId4" Type="http://schemas.openxmlformats.org/officeDocument/2006/relationships/image" Target="../media/image89.wmf"/><Relationship Id="rId9" Type="http://schemas.openxmlformats.org/officeDocument/2006/relationships/oleObject" Target="../embeddings/oleObject91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oleObject" Target="../embeddings/oleObject99.bin"/><Relationship Id="rId18" Type="http://schemas.openxmlformats.org/officeDocument/2006/relationships/image" Target="../media/image97.wmf"/><Relationship Id="rId3" Type="http://schemas.openxmlformats.org/officeDocument/2006/relationships/oleObject" Target="../embeddings/oleObject94.bin"/><Relationship Id="rId21" Type="http://schemas.openxmlformats.org/officeDocument/2006/relationships/oleObject" Target="../embeddings/oleObject103.bin"/><Relationship Id="rId7" Type="http://schemas.openxmlformats.org/officeDocument/2006/relationships/oleObject" Target="../embeddings/oleObject96.bin"/><Relationship Id="rId12" Type="http://schemas.openxmlformats.org/officeDocument/2006/relationships/image" Target="../media/image94.wmf"/><Relationship Id="rId17" Type="http://schemas.openxmlformats.org/officeDocument/2006/relationships/oleObject" Target="../embeddings/oleObject101.bin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96.wmf"/><Relationship Id="rId20" Type="http://schemas.openxmlformats.org/officeDocument/2006/relationships/image" Target="../media/image98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wmf"/><Relationship Id="rId11" Type="http://schemas.openxmlformats.org/officeDocument/2006/relationships/oleObject" Target="../embeddings/oleObject98.bin"/><Relationship Id="rId24" Type="http://schemas.openxmlformats.org/officeDocument/2006/relationships/image" Target="../media/image100.wmf"/><Relationship Id="rId5" Type="http://schemas.openxmlformats.org/officeDocument/2006/relationships/oleObject" Target="../embeddings/oleObject95.bin"/><Relationship Id="rId15" Type="http://schemas.openxmlformats.org/officeDocument/2006/relationships/oleObject" Target="../embeddings/oleObject100.bin"/><Relationship Id="rId23" Type="http://schemas.openxmlformats.org/officeDocument/2006/relationships/oleObject" Target="../embeddings/oleObject104.bin"/><Relationship Id="rId10" Type="http://schemas.openxmlformats.org/officeDocument/2006/relationships/image" Target="../media/image93.wmf"/><Relationship Id="rId19" Type="http://schemas.openxmlformats.org/officeDocument/2006/relationships/oleObject" Target="../embeddings/oleObject102.bin"/><Relationship Id="rId4" Type="http://schemas.openxmlformats.org/officeDocument/2006/relationships/image" Target="../media/image81.wmf"/><Relationship Id="rId9" Type="http://schemas.openxmlformats.org/officeDocument/2006/relationships/oleObject" Target="../embeddings/oleObject97.bin"/><Relationship Id="rId14" Type="http://schemas.openxmlformats.org/officeDocument/2006/relationships/image" Target="../media/image95.wmf"/><Relationship Id="rId22" Type="http://schemas.openxmlformats.org/officeDocument/2006/relationships/image" Target="../media/image99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wmf"/><Relationship Id="rId3" Type="http://schemas.openxmlformats.org/officeDocument/2006/relationships/oleObject" Target="../embeddings/oleObject105.bin"/><Relationship Id="rId7" Type="http://schemas.openxmlformats.org/officeDocument/2006/relationships/oleObject" Target="../embeddings/oleObject107.bin"/><Relationship Id="rId12" Type="http://schemas.openxmlformats.org/officeDocument/2006/relationships/image" Target="../media/image105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wmf"/><Relationship Id="rId11" Type="http://schemas.openxmlformats.org/officeDocument/2006/relationships/oleObject" Target="../embeddings/oleObject109.bin"/><Relationship Id="rId5" Type="http://schemas.openxmlformats.org/officeDocument/2006/relationships/oleObject" Target="../embeddings/oleObject106.bin"/><Relationship Id="rId10" Type="http://schemas.openxmlformats.org/officeDocument/2006/relationships/image" Target="../media/image104.wmf"/><Relationship Id="rId4" Type="http://schemas.openxmlformats.org/officeDocument/2006/relationships/image" Target="../media/image101.wmf"/><Relationship Id="rId9" Type="http://schemas.openxmlformats.org/officeDocument/2006/relationships/oleObject" Target="../embeddings/oleObject108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wmf"/><Relationship Id="rId13" Type="http://schemas.openxmlformats.org/officeDocument/2006/relationships/oleObject" Target="../embeddings/oleObject115.bin"/><Relationship Id="rId3" Type="http://schemas.openxmlformats.org/officeDocument/2006/relationships/oleObject" Target="../embeddings/oleObject110.bin"/><Relationship Id="rId7" Type="http://schemas.openxmlformats.org/officeDocument/2006/relationships/oleObject" Target="../embeddings/oleObject112.bin"/><Relationship Id="rId12" Type="http://schemas.openxmlformats.org/officeDocument/2006/relationships/image" Target="../media/image110.wmf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12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wmf"/><Relationship Id="rId11" Type="http://schemas.openxmlformats.org/officeDocument/2006/relationships/oleObject" Target="../embeddings/oleObject114.bin"/><Relationship Id="rId5" Type="http://schemas.openxmlformats.org/officeDocument/2006/relationships/oleObject" Target="../embeddings/oleObject111.bin"/><Relationship Id="rId15" Type="http://schemas.openxmlformats.org/officeDocument/2006/relationships/oleObject" Target="../embeddings/oleObject116.bin"/><Relationship Id="rId10" Type="http://schemas.openxmlformats.org/officeDocument/2006/relationships/image" Target="../media/image109.wmf"/><Relationship Id="rId4" Type="http://schemas.openxmlformats.org/officeDocument/2006/relationships/image" Target="../media/image106.wmf"/><Relationship Id="rId9" Type="http://schemas.openxmlformats.org/officeDocument/2006/relationships/oleObject" Target="../embeddings/oleObject113.bin"/><Relationship Id="rId14" Type="http://schemas.openxmlformats.org/officeDocument/2006/relationships/image" Target="../media/image111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13" Type="http://schemas.openxmlformats.org/officeDocument/2006/relationships/oleObject" Target="../embeddings/oleObject122.bin"/><Relationship Id="rId3" Type="http://schemas.openxmlformats.org/officeDocument/2006/relationships/oleObject" Target="../embeddings/oleObject117.bin"/><Relationship Id="rId7" Type="http://schemas.openxmlformats.org/officeDocument/2006/relationships/oleObject" Target="../embeddings/oleObject119.bin"/><Relationship Id="rId12" Type="http://schemas.openxmlformats.org/officeDocument/2006/relationships/image" Target="../media/image117.wmf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19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wmf"/><Relationship Id="rId11" Type="http://schemas.openxmlformats.org/officeDocument/2006/relationships/oleObject" Target="../embeddings/oleObject121.bin"/><Relationship Id="rId5" Type="http://schemas.openxmlformats.org/officeDocument/2006/relationships/oleObject" Target="../embeddings/oleObject118.bin"/><Relationship Id="rId15" Type="http://schemas.openxmlformats.org/officeDocument/2006/relationships/oleObject" Target="../embeddings/oleObject123.bin"/><Relationship Id="rId10" Type="http://schemas.openxmlformats.org/officeDocument/2006/relationships/image" Target="../media/image116.wmf"/><Relationship Id="rId4" Type="http://schemas.openxmlformats.org/officeDocument/2006/relationships/image" Target="../media/image113.wmf"/><Relationship Id="rId9" Type="http://schemas.openxmlformats.org/officeDocument/2006/relationships/oleObject" Target="../embeddings/oleObject120.bin"/><Relationship Id="rId14" Type="http://schemas.openxmlformats.org/officeDocument/2006/relationships/image" Target="../media/image118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6.bin"/><Relationship Id="rId12" Type="http://schemas.openxmlformats.org/officeDocument/2006/relationships/image" Target="../media/image1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wmf"/><Relationship Id="rId11" Type="http://schemas.openxmlformats.org/officeDocument/2006/relationships/image" Target="../media/image126.png"/><Relationship Id="rId5" Type="http://schemas.openxmlformats.org/officeDocument/2006/relationships/oleObject" Target="../embeddings/oleObject125.bin"/><Relationship Id="rId10" Type="http://schemas.openxmlformats.org/officeDocument/2006/relationships/image" Target="../media/image123.wmf"/><Relationship Id="rId4" Type="http://schemas.openxmlformats.org/officeDocument/2006/relationships/image" Target="../media/image120.wmf"/><Relationship Id="rId9" Type="http://schemas.openxmlformats.org/officeDocument/2006/relationships/oleObject" Target="../embeddings/oleObject127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wmf"/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0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wmf"/><Relationship Id="rId5" Type="http://schemas.openxmlformats.org/officeDocument/2006/relationships/oleObject" Target="../embeddings/oleObject129.bin"/><Relationship Id="rId10" Type="http://schemas.openxmlformats.org/officeDocument/2006/relationships/image" Target="../media/image127.wmf"/><Relationship Id="rId4" Type="http://schemas.openxmlformats.org/officeDocument/2006/relationships/image" Target="../media/image124.wmf"/><Relationship Id="rId9" Type="http://schemas.openxmlformats.org/officeDocument/2006/relationships/oleObject" Target="../embeddings/oleObject131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wmf"/><Relationship Id="rId13" Type="http://schemas.openxmlformats.org/officeDocument/2006/relationships/oleObject" Target="../embeddings/oleObject137.bin"/><Relationship Id="rId3" Type="http://schemas.openxmlformats.org/officeDocument/2006/relationships/oleObject" Target="../embeddings/oleObject132.bin"/><Relationship Id="rId7" Type="http://schemas.openxmlformats.org/officeDocument/2006/relationships/oleObject" Target="../embeddings/oleObject134.bin"/><Relationship Id="rId12" Type="http://schemas.openxmlformats.org/officeDocument/2006/relationships/image" Target="../media/image132.wmf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3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wmf"/><Relationship Id="rId11" Type="http://schemas.openxmlformats.org/officeDocument/2006/relationships/oleObject" Target="../embeddings/oleObject136.bin"/><Relationship Id="rId5" Type="http://schemas.openxmlformats.org/officeDocument/2006/relationships/oleObject" Target="../embeddings/oleObject133.bin"/><Relationship Id="rId15" Type="http://schemas.openxmlformats.org/officeDocument/2006/relationships/oleObject" Target="../embeddings/oleObject138.bin"/><Relationship Id="rId10" Type="http://schemas.openxmlformats.org/officeDocument/2006/relationships/image" Target="../media/image131.wmf"/><Relationship Id="rId4" Type="http://schemas.openxmlformats.org/officeDocument/2006/relationships/image" Target="../media/image128.wmf"/><Relationship Id="rId9" Type="http://schemas.openxmlformats.org/officeDocument/2006/relationships/oleObject" Target="../embeddings/oleObject135.bin"/><Relationship Id="rId14" Type="http://schemas.openxmlformats.org/officeDocument/2006/relationships/image" Target="../media/image133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2.bin"/><Relationship Id="rId13" Type="http://schemas.openxmlformats.org/officeDocument/2006/relationships/image" Target="../media/image141.wmf"/><Relationship Id="rId3" Type="http://schemas.openxmlformats.org/officeDocument/2006/relationships/image" Target="../media/image136.wmf"/><Relationship Id="rId7" Type="http://schemas.openxmlformats.org/officeDocument/2006/relationships/image" Target="../media/image138.wmf"/><Relationship Id="rId12" Type="http://schemas.openxmlformats.org/officeDocument/2006/relationships/oleObject" Target="../embeddings/oleObject144.bin"/><Relationship Id="rId2" Type="http://schemas.openxmlformats.org/officeDocument/2006/relationships/oleObject" Target="../embeddings/oleObject13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41.bin"/><Relationship Id="rId11" Type="http://schemas.openxmlformats.org/officeDocument/2006/relationships/image" Target="../media/image140.wmf"/><Relationship Id="rId5" Type="http://schemas.openxmlformats.org/officeDocument/2006/relationships/image" Target="../media/image137.wmf"/><Relationship Id="rId10" Type="http://schemas.openxmlformats.org/officeDocument/2006/relationships/oleObject" Target="../embeddings/oleObject143.bin"/><Relationship Id="rId4" Type="http://schemas.openxmlformats.org/officeDocument/2006/relationships/oleObject" Target="../embeddings/oleObject140.bin"/><Relationship Id="rId9" Type="http://schemas.openxmlformats.org/officeDocument/2006/relationships/image" Target="../media/image139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wmf"/><Relationship Id="rId7" Type="http://schemas.openxmlformats.org/officeDocument/2006/relationships/image" Target="../media/image144.wmf"/><Relationship Id="rId2" Type="http://schemas.openxmlformats.org/officeDocument/2006/relationships/oleObject" Target="../embeddings/oleObject14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47.bin"/><Relationship Id="rId5" Type="http://schemas.openxmlformats.org/officeDocument/2006/relationships/image" Target="../media/image143.wmf"/><Relationship Id="rId4" Type="http://schemas.openxmlformats.org/officeDocument/2006/relationships/oleObject" Target="../embeddings/oleObject146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1.bin"/><Relationship Id="rId13" Type="http://schemas.openxmlformats.org/officeDocument/2006/relationships/image" Target="../media/image150.wmf"/><Relationship Id="rId3" Type="http://schemas.openxmlformats.org/officeDocument/2006/relationships/image" Target="../media/image145.wmf"/><Relationship Id="rId7" Type="http://schemas.openxmlformats.org/officeDocument/2006/relationships/image" Target="../media/image147.wmf"/><Relationship Id="rId12" Type="http://schemas.openxmlformats.org/officeDocument/2006/relationships/oleObject" Target="../embeddings/oleObject153.bin"/><Relationship Id="rId2" Type="http://schemas.openxmlformats.org/officeDocument/2006/relationships/oleObject" Target="../embeddings/oleObject148.bin"/><Relationship Id="rId16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50.bin"/><Relationship Id="rId11" Type="http://schemas.openxmlformats.org/officeDocument/2006/relationships/image" Target="../media/image149.wmf"/><Relationship Id="rId5" Type="http://schemas.openxmlformats.org/officeDocument/2006/relationships/image" Target="../media/image146.wmf"/><Relationship Id="rId15" Type="http://schemas.openxmlformats.org/officeDocument/2006/relationships/image" Target="../media/image151.wmf"/><Relationship Id="rId10" Type="http://schemas.openxmlformats.org/officeDocument/2006/relationships/oleObject" Target="../embeddings/oleObject152.bin"/><Relationship Id="rId4" Type="http://schemas.openxmlformats.org/officeDocument/2006/relationships/oleObject" Target="../embeddings/oleObject149.bin"/><Relationship Id="rId9" Type="http://schemas.openxmlformats.org/officeDocument/2006/relationships/image" Target="../media/image148.wmf"/><Relationship Id="rId14" Type="http://schemas.openxmlformats.org/officeDocument/2006/relationships/oleObject" Target="../embeddings/oleObject154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wmf"/><Relationship Id="rId13" Type="http://schemas.openxmlformats.org/officeDocument/2006/relationships/image" Target="../media/image157.png"/><Relationship Id="rId18" Type="http://schemas.openxmlformats.org/officeDocument/2006/relationships/oleObject" Target="../embeddings/oleObject162.bin"/><Relationship Id="rId3" Type="http://schemas.openxmlformats.org/officeDocument/2006/relationships/oleObject" Target="../embeddings/oleObject155.bin"/><Relationship Id="rId21" Type="http://schemas.openxmlformats.org/officeDocument/2006/relationships/image" Target="../media/image161.wmf"/><Relationship Id="rId7" Type="http://schemas.openxmlformats.org/officeDocument/2006/relationships/oleObject" Target="../embeddings/oleObject157.bin"/><Relationship Id="rId12" Type="http://schemas.openxmlformats.org/officeDocument/2006/relationships/image" Target="../media/image157.wmf"/><Relationship Id="rId17" Type="http://schemas.openxmlformats.org/officeDocument/2006/relationships/image" Target="../media/image159.wmf"/><Relationship Id="rId2" Type="http://schemas.openxmlformats.org/officeDocument/2006/relationships/notesSlide" Target="../notesSlides/notesSlide21.xml"/><Relationship Id="rId16" Type="http://schemas.openxmlformats.org/officeDocument/2006/relationships/oleObject" Target="../embeddings/oleObject161.bin"/><Relationship Id="rId20" Type="http://schemas.openxmlformats.org/officeDocument/2006/relationships/oleObject" Target="../embeddings/oleObject163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.wmf"/><Relationship Id="rId11" Type="http://schemas.openxmlformats.org/officeDocument/2006/relationships/oleObject" Target="../embeddings/oleObject159.bin"/><Relationship Id="rId5" Type="http://schemas.openxmlformats.org/officeDocument/2006/relationships/oleObject" Target="../embeddings/oleObject156.bin"/><Relationship Id="rId15" Type="http://schemas.openxmlformats.org/officeDocument/2006/relationships/image" Target="../media/image158.wmf"/><Relationship Id="rId23" Type="http://schemas.openxmlformats.org/officeDocument/2006/relationships/image" Target="../media/image92.wmf"/><Relationship Id="rId10" Type="http://schemas.openxmlformats.org/officeDocument/2006/relationships/image" Target="../media/image156.wmf"/><Relationship Id="rId19" Type="http://schemas.openxmlformats.org/officeDocument/2006/relationships/image" Target="../media/image160.wmf"/><Relationship Id="rId4" Type="http://schemas.openxmlformats.org/officeDocument/2006/relationships/image" Target="../media/image153.wmf"/><Relationship Id="rId9" Type="http://schemas.openxmlformats.org/officeDocument/2006/relationships/oleObject" Target="../embeddings/oleObject158.bin"/><Relationship Id="rId14" Type="http://schemas.openxmlformats.org/officeDocument/2006/relationships/oleObject" Target="../embeddings/oleObject160.bin"/><Relationship Id="rId22" Type="http://schemas.openxmlformats.org/officeDocument/2006/relationships/oleObject" Target="../embeddings/oleObject9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Plassholder for lysbildenumm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C204392-4964-4F2E-9F80-6D40DDBFA0D6}" type="slidenum">
              <a:rPr lang="en-US" altLang="nb-NO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nb-NO" sz="140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677038" y="625001"/>
            <a:ext cx="72009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nb-NO" altLang="nb-NO" sz="3600" b="1" kern="0" dirty="0">
                <a:solidFill>
                  <a:srgbClr val="000099"/>
                </a:solidFill>
              </a:rPr>
              <a:t>STK3100 and STK4100 </a:t>
            </a:r>
          </a:p>
          <a:p>
            <a:pPr>
              <a:spcBef>
                <a:spcPts val="1200"/>
              </a:spcBef>
              <a:defRPr/>
            </a:pP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1400" b="1" kern="0" dirty="0">
                <a:solidFill>
                  <a:srgbClr val="000099"/>
                </a:solidFill>
              </a:rPr>
            </a:br>
            <a:endParaRPr lang="en-GB" altLang="nb-NO" sz="2400" b="1" kern="0" dirty="0">
              <a:solidFill>
                <a:schemeClr val="tx1"/>
              </a:solidFill>
            </a:endParaRPr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505588" y="3132341"/>
            <a:ext cx="7543800" cy="841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2400" dirty="0">
                <a:solidFill>
                  <a:srgbClr val="CC0000"/>
                </a:solidFill>
              </a:rPr>
              <a:t>Covers the following material from chapters 7 and 8:</a:t>
            </a:r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1078293" y="5408151"/>
            <a:ext cx="64008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nb-NO" sz="2000"/>
              <a:t>Department </a:t>
            </a:r>
            <a:r>
              <a:rPr lang="en-GB" altLang="nb-NO" sz="2000" dirty="0"/>
              <a:t>of Mathematics</a:t>
            </a:r>
          </a:p>
          <a:p>
            <a:pPr algn="ctr" eaLnBrk="1" hangingPunct="1">
              <a:buFontTx/>
              <a:buNone/>
            </a:pPr>
            <a:r>
              <a:rPr lang="en-GB" altLang="nb-NO" sz="2000" dirty="0"/>
              <a:t>University of Oslo</a:t>
            </a:r>
            <a:endParaRPr lang="en-GB" altLang="nb-NO" dirty="0"/>
          </a:p>
          <a:p>
            <a:pPr algn="ctr" eaLnBrk="1" hangingPunct="1">
              <a:buFontTx/>
              <a:buNone/>
            </a:pPr>
            <a:endParaRPr lang="en-GB" altLang="nb-NO" dirty="0"/>
          </a:p>
        </p:txBody>
      </p:sp>
      <p:sp>
        <p:nvSpPr>
          <p:cNvPr id="3078" name="Rektangel 5"/>
          <p:cNvSpPr>
            <a:spLocks noChangeArrowheads="1"/>
          </p:cNvSpPr>
          <p:nvPr/>
        </p:nvSpPr>
        <p:spPr bwMode="auto">
          <a:xfrm>
            <a:off x="0" y="1830623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2800" b="1" dirty="0">
                <a:solidFill>
                  <a:srgbClr val="000099"/>
                </a:solidFill>
              </a:rPr>
              <a:t>GLM models for </a:t>
            </a:r>
            <a:r>
              <a:rPr lang="en-GB" altLang="nb-NO" sz="2800" b="1" dirty="0" err="1">
                <a:solidFill>
                  <a:srgbClr val="000099"/>
                </a:solidFill>
              </a:rPr>
              <a:t>overdispersed</a:t>
            </a:r>
            <a:r>
              <a:rPr lang="en-GB" altLang="nb-NO" sz="2800" b="1" dirty="0">
                <a:solidFill>
                  <a:srgbClr val="000099"/>
                </a:solidFill>
              </a:rPr>
              <a:t> count data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86505" y="3732300"/>
            <a:ext cx="8557134" cy="841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spcBef>
                <a:spcPts val="600"/>
              </a:spcBef>
              <a:spcAft>
                <a:spcPts val="0"/>
              </a:spcAft>
            </a:pPr>
            <a:r>
              <a:rPr lang="en-GB" altLang="nb-NO" sz="2400" dirty="0">
                <a:solidFill>
                  <a:srgbClr val="CC0000"/>
                </a:solidFill>
              </a:rPr>
              <a:t>Sections 7.3.1. 7.3.2, 7.3.3, 7.3.4, 7.4.1, 7.5.1, and 7.5.2 </a:t>
            </a:r>
          </a:p>
          <a:p>
            <a:pPr marL="342900" indent="-342900" eaLnBrk="1" hangingPunct="1">
              <a:spcBef>
                <a:spcPts val="600"/>
              </a:spcBef>
              <a:spcAft>
                <a:spcPts val="0"/>
              </a:spcAft>
            </a:pPr>
            <a:r>
              <a:rPr lang="en-GB" altLang="nb-NO" sz="2400" dirty="0">
                <a:solidFill>
                  <a:srgbClr val="CC0000"/>
                </a:solidFill>
              </a:rPr>
              <a:t>Sections 8.1.1, 8.1.2, 8.1.3, 8.2.4 (only to middle of p. 276),   </a:t>
            </a:r>
          </a:p>
          <a:p>
            <a:pPr eaLnBrk="1" hangingPunct="1">
              <a:spcBef>
                <a:spcPts val="600"/>
              </a:spcBef>
              <a:spcAft>
                <a:spcPts val="0"/>
              </a:spcAft>
              <a:buNone/>
            </a:pPr>
            <a:r>
              <a:rPr lang="en-GB" altLang="nb-NO" sz="2400" dirty="0">
                <a:solidFill>
                  <a:srgbClr val="CC0000"/>
                </a:solidFill>
              </a:rPr>
              <a:t>                   8.3.1, 8.3.2, 8.3.3, and 8.3.4</a:t>
            </a:r>
          </a:p>
          <a:p>
            <a:pPr eaLnBrk="1" hangingPunct="1">
              <a:spcBef>
                <a:spcPts val="600"/>
              </a:spcBef>
              <a:spcAft>
                <a:spcPts val="0"/>
              </a:spcAft>
              <a:buNone/>
            </a:pPr>
            <a:endParaRPr lang="en-GB" altLang="nb-NO" sz="2400" dirty="0">
              <a:solidFill>
                <a:srgbClr val="CC0000"/>
              </a:solidFill>
            </a:endParaRPr>
          </a:p>
        </p:txBody>
      </p:sp>
      <p:sp>
        <p:nvSpPr>
          <p:cNvPr id="8" name="Rektangel 5"/>
          <p:cNvSpPr>
            <a:spLocks noChangeArrowheads="1"/>
          </p:cNvSpPr>
          <p:nvPr/>
        </p:nvSpPr>
        <p:spPr bwMode="auto">
          <a:xfrm>
            <a:off x="277453" y="2373316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2800" b="1" dirty="0">
                <a:solidFill>
                  <a:srgbClr val="000099"/>
                </a:solidFill>
              </a:rPr>
              <a:t>Quasi-likelihood methods and variance inflation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73522" y="1240996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It is quite common that the variance is larger than the mean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32658" y="114489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3200" b="1" kern="0" dirty="0" err="1">
                <a:solidFill>
                  <a:schemeClr val="accent2"/>
                </a:solidFill>
              </a:rPr>
              <a:t>Overdispersion</a:t>
            </a:r>
            <a:endParaRPr lang="en-GB" altLang="nb-NO" sz="3200" kern="0" dirty="0">
              <a:solidFill>
                <a:schemeClr val="accent2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224535" y="781615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For the Poisson distribution, the variance equals the mean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57193" y="1743856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This phenomenon is called </a:t>
            </a:r>
            <a:r>
              <a:rPr lang="en-GB" altLang="nb-NO" sz="2400" i="0" dirty="0" err="1">
                <a:solidFill>
                  <a:srgbClr val="FF0000"/>
                </a:solidFill>
              </a:rPr>
              <a:t>overdispersion</a:t>
            </a:r>
            <a:r>
              <a:rPr lang="en-GB" altLang="nb-NO" sz="2400" i="0" dirty="0">
                <a:solidFill>
                  <a:srgbClr val="FF0000"/>
                </a:solidFill>
              </a:rPr>
              <a:t> </a:t>
            </a:r>
            <a:r>
              <a:rPr lang="en-GB" altLang="nb-NO" sz="2400" i="0" dirty="0"/>
              <a:t>(relative to a Poisson model)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41515" y="2769797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2800" b="1" kern="0" dirty="0">
                <a:solidFill>
                  <a:schemeClr val="accent2"/>
                </a:solidFill>
              </a:rPr>
              <a:t>An example: Horseshoe crabs</a:t>
            </a:r>
            <a:endParaRPr lang="en-GB" altLang="nb-NO" sz="2800" kern="0" dirty="0">
              <a:solidFill>
                <a:schemeClr val="accent2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77657" y="3398643"/>
            <a:ext cx="7942438" cy="38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0"/>
              </a:spcBef>
            </a:pPr>
            <a:r>
              <a:rPr lang="en-GB" altLang="nb-NO" sz="1800" i="0" dirty="0">
                <a:hlinkClick r:id="rId3"/>
              </a:rPr>
              <a:t>http://en.wikipedia.org/wiki/horseshoe_crab</a:t>
            </a:r>
            <a:r>
              <a:rPr lang="en-GB" altLang="nb-NO" sz="1800" i="0" dirty="0"/>
              <a:t>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291" y="3776644"/>
            <a:ext cx="3251200" cy="2169160"/>
          </a:xfrm>
          <a:prstGeom prst="rect">
            <a:avLst/>
          </a:prstGeom>
        </p:spPr>
      </p:pic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310316" y="3888216"/>
            <a:ext cx="495837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000" i="0" dirty="0"/>
              <a:t>During mating of horseshoe crabs,                   a number of male crabs may cluster around a mating couple. These male crabs are called </a:t>
            </a:r>
            <a:r>
              <a:rPr lang="en-GB" altLang="nb-NO" sz="2000" i="0" dirty="0">
                <a:solidFill>
                  <a:srgbClr val="FF0000"/>
                </a:solidFill>
              </a:rPr>
              <a:t>satellites</a:t>
            </a:r>
            <a:r>
              <a:rPr lang="en-GB" altLang="nb-NO" sz="2000" i="0" dirty="0"/>
              <a:t> 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364743" y="5330707"/>
            <a:ext cx="530671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000" i="0" dirty="0"/>
              <a:t>The number of satellites have been recorded for 173 female crabs  (cf. section 1.5)</a:t>
            </a:r>
          </a:p>
        </p:txBody>
      </p:sp>
    </p:spTree>
    <p:extLst>
      <p:ext uri="{BB962C8B-B14F-4D97-AF65-F5344CB8AC3E}">
        <p14:creationId xmlns:p14="http://schemas.microsoft.com/office/powerpoint/2010/main" val="407185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7" grpId="0"/>
      <p:bldP spid="21" grpId="0"/>
      <p:bldP spid="16" grpId="0"/>
      <p:bldP spid="19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43544" y="125373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2800" b="1" kern="0" dirty="0" err="1">
                <a:solidFill>
                  <a:schemeClr val="accent2"/>
                </a:solidFill>
              </a:rPr>
              <a:t>Overdispersion</a:t>
            </a:r>
            <a:r>
              <a:rPr lang="en-GB" altLang="nb-NO" sz="2800" b="1" kern="0" dirty="0">
                <a:solidFill>
                  <a:schemeClr val="accent2"/>
                </a:solidFill>
              </a:rPr>
              <a:t> and negative binomial distribution</a:t>
            </a:r>
            <a:endParaRPr lang="en-GB" altLang="nb-NO" sz="2800" kern="0" dirty="0">
              <a:solidFill>
                <a:schemeClr val="accent2"/>
              </a:solidFill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257191" y="700365"/>
            <a:ext cx="83697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One situation when </a:t>
            </a:r>
            <a:r>
              <a:rPr lang="en-GB" altLang="nb-NO" sz="2400" i="0" dirty="0" err="1"/>
              <a:t>overdispersion</a:t>
            </a:r>
            <a:r>
              <a:rPr lang="en-GB" altLang="nb-NO" sz="2400" i="0" dirty="0"/>
              <a:t> may occur is when we have a mixture of a number of Poisson distributed groups                    [where the groups e.g. may correspond to different combinations of (observed or not observed) categorical covariates that are not included in the model]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295292" y="2768419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One way to formulate this situation is the following:</a:t>
            </a: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333741" y="3721246"/>
            <a:ext cx="82717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and assume that the conditional </a:t>
            </a:r>
            <a:r>
              <a:rPr lang="en-GB" altLang="nb-NO" sz="2400" i="0" dirty="0" err="1"/>
              <a:t>pmf</a:t>
            </a:r>
            <a:r>
              <a:rPr lang="en-GB" altLang="nb-NO" sz="2400" i="0" dirty="0"/>
              <a:t> of </a:t>
            </a:r>
            <a:r>
              <a:rPr lang="en-GB" alt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GB" altLang="nb-NO" sz="24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nb-NO" sz="2400" i="0" dirty="0"/>
              <a:t>given                              is  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8041988"/>
              </p:ext>
            </p:extLst>
          </p:nvPr>
        </p:nvGraphicFramePr>
        <p:xfrm>
          <a:off x="6880798" y="3784600"/>
          <a:ext cx="812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06080" imgH="177480" progId="Equation.DSMT4">
                  <p:embed/>
                </p:oleObj>
              </mc:Choice>
              <mc:Fallback>
                <p:oleObj name="Equation" r:id="rId3" imgW="4060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0798" y="3784600"/>
                        <a:ext cx="8128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327954" y="3323064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Let the random variable      have mean       and variance.    , </a:t>
            </a:r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2045998"/>
              </p:ext>
            </p:extLst>
          </p:nvPr>
        </p:nvGraphicFramePr>
        <p:xfrm>
          <a:off x="3710852" y="3366539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280" imgH="164880" progId="Equation.DSMT4">
                  <p:embed/>
                </p:oleObj>
              </mc:Choice>
              <mc:Fallback>
                <p:oleObj name="Equation" r:id="rId5" imgW="1522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0852" y="3366539"/>
                        <a:ext cx="3048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5936856"/>
              </p:ext>
            </p:extLst>
          </p:nvPr>
        </p:nvGraphicFramePr>
        <p:xfrm>
          <a:off x="5798257" y="3432175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280" imgH="164880" progId="Equation.DSMT4">
                  <p:embed/>
                </p:oleObj>
              </mc:Choice>
              <mc:Fallback>
                <p:oleObj name="Equation" r:id="rId7" imgW="1522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8257" y="3432175"/>
                        <a:ext cx="3048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597665"/>
              </p:ext>
            </p:extLst>
          </p:nvPr>
        </p:nvGraphicFramePr>
        <p:xfrm>
          <a:off x="8046933" y="3319463"/>
          <a:ext cx="406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03040" imgH="203040" progId="Equation.DSMT4">
                  <p:embed/>
                </p:oleObj>
              </mc:Choice>
              <mc:Fallback>
                <p:oleObj name="Equation" r:id="rId9" imgW="2030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6933" y="3319463"/>
                        <a:ext cx="406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8295836"/>
              </p:ext>
            </p:extLst>
          </p:nvPr>
        </p:nvGraphicFramePr>
        <p:xfrm>
          <a:off x="716905" y="4139794"/>
          <a:ext cx="1473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36560" imgH="203040" progId="Equation.DSMT4">
                  <p:embed/>
                </p:oleObj>
              </mc:Choice>
              <mc:Fallback>
                <p:oleObj name="Equation" r:id="rId11" imgW="7365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905" y="4139794"/>
                        <a:ext cx="14732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98239" y="4687973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Then we have (cf. additional exercise 23) 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5275244"/>
              </p:ext>
            </p:extLst>
          </p:nvPr>
        </p:nvGraphicFramePr>
        <p:xfrm>
          <a:off x="979488" y="5249863"/>
          <a:ext cx="2463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31560" imgH="253800" progId="Equation.DSMT4">
                  <p:embed/>
                </p:oleObj>
              </mc:Choice>
              <mc:Fallback>
                <p:oleObj name="Equation" r:id="rId13" imgW="12315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488" y="5249863"/>
                        <a:ext cx="24638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0603987"/>
              </p:ext>
            </p:extLst>
          </p:nvPr>
        </p:nvGraphicFramePr>
        <p:xfrm>
          <a:off x="487363" y="6283325"/>
          <a:ext cx="4749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374560" imgH="253800" progId="Equation.DSMT4">
                  <p:embed/>
                </p:oleObj>
              </mc:Choice>
              <mc:Fallback>
                <p:oleObj name="Equation" r:id="rId15" imgW="23745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363" y="6283325"/>
                        <a:ext cx="47498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30025" y="5764018"/>
            <a:ext cx="2008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and</a:t>
            </a: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8272547"/>
              </p:ext>
            </p:extLst>
          </p:nvPr>
        </p:nvGraphicFramePr>
        <p:xfrm>
          <a:off x="5283200" y="6346825"/>
          <a:ext cx="2057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028520" imgH="203040" progId="Equation.DSMT4">
                  <p:embed/>
                </p:oleObj>
              </mc:Choice>
              <mc:Fallback>
                <p:oleObj name="Equation" r:id="rId17" imgW="10285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3200" y="6346825"/>
                        <a:ext cx="2057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492073"/>
              </p:ext>
            </p:extLst>
          </p:nvPr>
        </p:nvGraphicFramePr>
        <p:xfrm>
          <a:off x="7437438" y="6291263"/>
          <a:ext cx="1117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558720" imgH="228600" progId="Equation.DSMT4">
                  <p:embed/>
                </p:oleObj>
              </mc:Choice>
              <mc:Fallback>
                <p:oleObj name="Equation" r:id="rId19" imgW="5587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7438" y="6291263"/>
                        <a:ext cx="1117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6630708"/>
              </p:ext>
            </p:extLst>
          </p:nvPr>
        </p:nvGraphicFramePr>
        <p:xfrm>
          <a:off x="3549650" y="5314950"/>
          <a:ext cx="990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495000" imgH="203040" progId="Equation.DSMT4">
                  <p:embed/>
                </p:oleObj>
              </mc:Choice>
              <mc:Fallback>
                <p:oleObj name="Equation" r:id="rId21" imgW="4950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5314950"/>
                        <a:ext cx="9906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9977556"/>
              </p:ext>
            </p:extLst>
          </p:nvPr>
        </p:nvGraphicFramePr>
        <p:xfrm>
          <a:off x="4565650" y="5389563"/>
          <a:ext cx="533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266400" imgH="164880" progId="Equation.DSMT4">
                  <p:embed/>
                </p:oleObj>
              </mc:Choice>
              <mc:Fallback>
                <p:oleObj name="Equation" r:id="rId23" imgW="26640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5650" y="5389563"/>
                        <a:ext cx="533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469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31" grpId="0"/>
      <p:bldP spid="22" grpId="0"/>
      <p:bldP spid="16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>
                <a:spLocks noChangeArrowheads="1"/>
              </p:cNvSpPr>
              <p:nvPr/>
            </p:nvSpPr>
            <p:spPr bwMode="auto">
              <a:xfrm>
                <a:off x="503012" y="136525"/>
                <a:ext cx="8271754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ts val="0"/>
                  </a:spcBef>
                </a:pPr>
                <a:r>
                  <a:rPr lang="en-GB" altLang="nb-NO" sz="2400" i="0" dirty="0"/>
                  <a:t>Assume in particular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nb-NO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GB" altLang="nb-NO" sz="2400" i="0" dirty="0"/>
                  <a:t> is gamma-distributed with </a:t>
                </a:r>
                <a:r>
                  <a:rPr lang="en-GB" altLang="nb-NO" sz="2400" i="0" dirty="0" err="1"/>
                  <a:t>pmf</a:t>
                </a:r>
                <a:endParaRPr lang="en-GB" altLang="nb-NO" sz="2400" i="0" dirty="0"/>
              </a:p>
              <a:p>
                <a:pPr eaLnBrk="1" hangingPunct="1">
                  <a:spcBef>
                    <a:spcPts val="0"/>
                  </a:spcBef>
                </a:pPr>
                <a:endParaRPr lang="en-GB" altLang="nb-NO" sz="2400" i="0" dirty="0"/>
              </a:p>
              <a:p>
                <a:pPr eaLnBrk="1" hangingPunct="1">
                  <a:spcBef>
                    <a:spcPts val="0"/>
                  </a:spcBef>
                </a:pPr>
                <a:endParaRPr lang="en-GB" altLang="nb-NO" sz="2400" i="0" dirty="0"/>
              </a:p>
              <a:p>
                <a:pPr eaLnBrk="1" hangingPunct="1">
                  <a:spcBef>
                    <a:spcPts val="0"/>
                  </a:spcBef>
                </a:pPr>
                <a:r>
                  <a:rPr lang="en-GB" altLang="nb-NO" sz="2400" i="0" dirty="0"/>
                  <a:t>with </a:t>
                </a:r>
                <a14:m>
                  <m:oMath xmlns:m="http://schemas.openxmlformats.org/officeDocument/2006/math"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alt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</m:d>
                    <m:r>
                      <a:rPr lang="nb-NO" alt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func>
                      <m:funcPr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altLang="nb-NO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nb-NO" altLang="nb-NO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altLang="nb-NO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</m:d>
                        <m:r>
                          <a:rPr lang="nb-NO" alt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altLang="nb-NO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altLang="nb-NO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nb-NO" altLang="nb-NO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alt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nb-NO" alt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func>
                  </m:oMath>
                </a14:m>
                <a:r>
                  <a:rPr lang="en-GB" altLang="nb-NO" sz="2400" i="0" dirty="0"/>
                  <a:t>  </a:t>
                </a:r>
                <a:endParaRPr lang="en-GB" altLang="nb-NO" sz="2400" i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3012" y="136525"/>
                <a:ext cx="8271754" cy="1569660"/>
              </a:xfrm>
              <a:prstGeom prst="rect">
                <a:avLst/>
              </a:prstGeom>
              <a:blipFill>
                <a:blip r:embed="rId4"/>
                <a:stretch>
                  <a:fillRect l="-1074" t="-3200" b="-72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436123" y="1721054"/>
            <a:ext cx="82717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Then the marginal </a:t>
            </a:r>
            <a:r>
              <a:rPr lang="en-GB" altLang="nb-NO" sz="2400" i="0" dirty="0" err="1"/>
              <a:t>pmf</a:t>
            </a:r>
            <a:r>
              <a:rPr lang="en-GB" altLang="nb-NO" sz="2400" i="0" dirty="0"/>
              <a:t> of </a:t>
            </a:r>
            <a:r>
              <a:rPr lang="en-GB" alt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nb-NO" sz="2400" dirty="0"/>
              <a:t>  </a:t>
            </a:r>
            <a:r>
              <a:rPr lang="en-GB" altLang="nb-NO" sz="2400" i="0" dirty="0"/>
              <a:t>is given by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8153078"/>
              </p:ext>
            </p:extLst>
          </p:nvPr>
        </p:nvGraphicFramePr>
        <p:xfrm>
          <a:off x="5888094" y="1764720"/>
          <a:ext cx="160020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88840" imgH="203040" progId="Equation.DSMT4">
                  <p:embed/>
                </p:oleObj>
              </mc:Choice>
              <mc:Fallback>
                <p:oleObj name="Equation" r:id="rId5" imgW="8888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8094" y="1764720"/>
                        <a:ext cx="1600200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9494139"/>
              </p:ext>
            </p:extLst>
          </p:nvPr>
        </p:nvGraphicFramePr>
        <p:xfrm>
          <a:off x="1531938" y="6299200"/>
          <a:ext cx="1219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09480" imgH="203040" progId="Equation.DSMT4">
                  <p:embed/>
                </p:oleObj>
              </mc:Choice>
              <mc:Fallback>
                <p:oleObj name="Equation" r:id="rId7" imgW="6094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1938" y="6299200"/>
                        <a:ext cx="12192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519228"/>
              </p:ext>
            </p:extLst>
          </p:nvPr>
        </p:nvGraphicFramePr>
        <p:xfrm>
          <a:off x="3879850" y="6281738"/>
          <a:ext cx="2387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93760" imgH="228600" progId="Equation.DSMT4">
                  <p:embed/>
                </p:oleObj>
              </mc:Choice>
              <mc:Fallback>
                <p:oleObj name="Equation" r:id="rId9" imgW="11937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9850" y="6281738"/>
                        <a:ext cx="2387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731168" y="5716224"/>
            <a:ext cx="42971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Here we have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664789" y="4870357"/>
            <a:ext cx="83704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Thus </a:t>
            </a:r>
            <a:r>
              <a:rPr lang="en-GB" alt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nb-NO" sz="2400" dirty="0"/>
              <a:t>  </a:t>
            </a:r>
            <a:r>
              <a:rPr lang="en-GB" altLang="nb-NO" sz="2400" i="0" dirty="0"/>
              <a:t>has a negative binomial distribution                              (cf. second mandatory assignment)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1770062"/>
              </p:ext>
            </p:extLst>
          </p:nvPr>
        </p:nvGraphicFramePr>
        <p:xfrm>
          <a:off x="1395907" y="2180510"/>
          <a:ext cx="3816350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120760" imgH="482400" progId="Equation.DSMT4">
                  <p:embed/>
                </p:oleObj>
              </mc:Choice>
              <mc:Fallback>
                <p:oleObj name="Equation" r:id="rId11" imgW="212076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5907" y="2180510"/>
                        <a:ext cx="3816350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3476477"/>
              </p:ext>
            </p:extLst>
          </p:nvPr>
        </p:nvGraphicFramePr>
        <p:xfrm>
          <a:off x="2534144" y="3083798"/>
          <a:ext cx="3519488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955520" imgH="482400" progId="Equation.DSMT4">
                  <p:embed/>
                </p:oleObj>
              </mc:Choice>
              <mc:Fallback>
                <p:oleObj name="Equation" r:id="rId13" imgW="195552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4144" y="3083798"/>
                        <a:ext cx="3519488" cy="86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7490259"/>
              </p:ext>
            </p:extLst>
          </p:nvPr>
        </p:nvGraphicFramePr>
        <p:xfrm>
          <a:off x="2451594" y="3942635"/>
          <a:ext cx="3816350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120760" imgH="495000" progId="Equation.DSMT4">
                  <p:embed/>
                </p:oleObj>
              </mc:Choice>
              <mc:Fallback>
                <p:oleObj name="Equation" r:id="rId15" imgW="212076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594" y="3942635"/>
                        <a:ext cx="3816350" cy="890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A352C77B-6327-D145-94B8-15E12BACC59D}"/>
                  </a:ext>
                </a:extLst>
              </p:cNvPr>
              <p:cNvSpPr txBox="1"/>
              <p:nvPr/>
            </p:nvSpPr>
            <p:spPr>
              <a:xfrm>
                <a:off x="1479375" y="563159"/>
                <a:ext cx="5073825" cy="8142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;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sSup>
                            <m:sSup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l-G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A352C77B-6327-D145-94B8-15E12BACC5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9375" y="563159"/>
                <a:ext cx="5073825" cy="814262"/>
              </a:xfrm>
              <a:prstGeom prst="rect">
                <a:avLst/>
              </a:prstGeom>
              <a:blipFill>
                <a:blip r:embed="rId17"/>
                <a:stretch>
                  <a:fillRect l="-1500" r="-750" b="-153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341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0" grpId="0"/>
      <p:bldP spid="2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562961" y="458832"/>
            <a:ext cx="791428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If </a:t>
            </a:r>
            <a:r>
              <a:rPr lang="en-GB" alt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altLang="nb-NO" sz="2400" dirty="0"/>
              <a:t> </a:t>
            </a:r>
            <a:r>
              <a:rPr lang="en-GB" altLang="nb-NO" sz="2400" i="0" dirty="0"/>
              <a:t>is fixed, we may show that            has a distribution from the exponential dispersion family (cf. second mandatory assignment), and the «usual machinery» may be used to fit a GLM model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028711"/>
              </p:ext>
            </p:extLst>
          </p:nvPr>
        </p:nvGraphicFramePr>
        <p:xfrm>
          <a:off x="4890501" y="526173"/>
          <a:ext cx="608163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17160" imgH="177480" progId="Equation.DSMT4">
                  <p:embed/>
                </p:oleObj>
              </mc:Choice>
              <mc:Fallback>
                <p:oleObj name="Equation" r:id="rId3" imgW="31716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0501" y="526173"/>
                        <a:ext cx="608163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28944" y="2202315"/>
            <a:ext cx="771018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When </a:t>
            </a:r>
            <a:r>
              <a:rPr lang="en-GB" alt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altLang="nb-NO" sz="2400" dirty="0"/>
              <a:t> </a:t>
            </a:r>
            <a:r>
              <a:rPr lang="en-GB" altLang="nb-NO" sz="2400" i="0" dirty="0"/>
              <a:t>is considered as an unknown parameter, one may compute the MLEs by an iteration process where one alternates between estimation of the          for given value of </a:t>
            </a:r>
            <a:r>
              <a:rPr lang="en-GB" alt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altLang="nb-NO" sz="2400" dirty="0"/>
              <a:t> </a:t>
            </a:r>
            <a:r>
              <a:rPr lang="en-GB" altLang="nb-NO" sz="2400" i="0" dirty="0"/>
              <a:t>and estimation of </a:t>
            </a:r>
            <a:r>
              <a:rPr lang="en-GB" alt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altLang="nb-NO" sz="2400" dirty="0"/>
              <a:t> </a:t>
            </a:r>
            <a:r>
              <a:rPr lang="en-GB" altLang="nb-NO" sz="2400" i="0" dirty="0"/>
              <a:t>for given values of the  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7721947"/>
              </p:ext>
            </p:extLst>
          </p:nvPr>
        </p:nvGraphicFramePr>
        <p:xfrm>
          <a:off x="6226175" y="2968625"/>
          <a:ext cx="609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04560" imgH="241200" progId="Equation.DSMT4">
                  <p:embed/>
                </p:oleObj>
              </mc:Choice>
              <mc:Fallback>
                <p:oleObj name="Equation" r:id="rId5" imgW="3045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6175" y="2968625"/>
                        <a:ext cx="6096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155335"/>
              </p:ext>
            </p:extLst>
          </p:nvPr>
        </p:nvGraphicFramePr>
        <p:xfrm>
          <a:off x="7780338" y="3321050"/>
          <a:ext cx="609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04560" imgH="241200" progId="Equation.DSMT4">
                  <p:embed/>
                </p:oleObj>
              </mc:Choice>
              <mc:Fallback>
                <p:oleObj name="Equation" r:id="rId7" imgW="3045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3321050"/>
                        <a:ext cx="6096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95865" y="4132044"/>
            <a:ext cx="814058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This estimation scheme is implemented for the command </a:t>
            </a:r>
            <a:r>
              <a:rPr lang="en-GB" altLang="nb-NO" sz="2400" b="1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glm.nb</a:t>
            </a:r>
            <a:r>
              <a:rPr lang="en-GB" altLang="nb-NO" sz="2400" i="0" dirty="0"/>
              <a:t> in the </a:t>
            </a:r>
            <a:r>
              <a:rPr lang="en-GB" altLang="nb-NO" sz="2400" b="1" i="0" dirty="0">
                <a:latin typeface="Courier New" panose="02070309020205020404" pitchFamily="49" charset="0"/>
                <a:cs typeface="Courier New" panose="02070309020205020404" pitchFamily="49" charset="0"/>
              </a:rPr>
              <a:t>MASS</a:t>
            </a:r>
            <a:r>
              <a:rPr lang="en-GB" altLang="nb-NO" sz="2400" i="0" dirty="0"/>
              <a:t> package (where </a:t>
            </a:r>
            <a:r>
              <a:rPr lang="en-GB" alt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altLang="nb-NO" sz="2400" i="0" dirty="0"/>
              <a:t>  is denoted    )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1380083"/>
              </p:ext>
            </p:extLst>
          </p:nvPr>
        </p:nvGraphicFramePr>
        <p:xfrm>
          <a:off x="7483475" y="4532313"/>
          <a:ext cx="254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720" imgH="177480" progId="Equation.DSMT4">
                  <p:embed/>
                </p:oleObj>
              </mc:Choice>
              <mc:Fallback>
                <p:oleObj name="Equation" r:id="rId9" imgW="126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3475" y="4532313"/>
                        <a:ext cx="2540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06751" y="5261828"/>
            <a:ext cx="81405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R code for the crab data is given on the course web page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70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60273" y="5545411"/>
            <a:ext cx="8369725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0"/>
              </a:spcBef>
            </a:pPr>
            <a:r>
              <a:rPr lang="en-GB" altLang="nb-NO" sz="2400" i="0" dirty="0"/>
              <a:t>                                            , so      and       are asymptotically independent and              takes the same form whether      is known or estimated </a:t>
            </a:r>
            <a:endParaRPr lang="en-GB" alt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363543" y="138628"/>
            <a:ext cx="86921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 book by </a:t>
            </a:r>
            <a:r>
              <a:rPr lang="en-GB" altLang="nb-NO" sz="2400" i="0" dirty="0" err="1"/>
              <a:t>Agresti</a:t>
            </a:r>
            <a:r>
              <a:rPr lang="en-GB" altLang="nb-NO" sz="2400" i="0" dirty="0"/>
              <a:t> uses the parameterization</a:t>
            </a: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152484"/>
              </p:ext>
            </p:extLst>
          </p:nvPr>
        </p:nvGraphicFramePr>
        <p:xfrm>
          <a:off x="6883400" y="185738"/>
          <a:ext cx="105886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07960" imgH="203040" progId="Equation.DSMT4">
                  <p:embed/>
                </p:oleObj>
              </mc:Choice>
              <mc:Fallback>
                <p:oleObj name="Equation" r:id="rId3" imgW="5079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3400" y="185738"/>
                        <a:ext cx="1058863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363543" y="549915"/>
            <a:ext cx="86921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Then the log-likelihood is given by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4872118"/>
              </p:ext>
            </p:extLst>
          </p:nvPr>
        </p:nvGraphicFramePr>
        <p:xfrm>
          <a:off x="1069975" y="1057275"/>
          <a:ext cx="5980113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517560" imgH="1015920" progId="Equation.DSMT4">
                  <p:embed/>
                </p:oleObj>
              </mc:Choice>
              <mc:Fallback>
                <p:oleObj name="Equation" r:id="rId5" imgW="3517560" imgH="10159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9975" y="1057275"/>
                        <a:ext cx="5980113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24750" y="2846174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 score functions are given by (for                  )</a:t>
            </a:r>
            <a:endParaRPr lang="en-GB" alt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5983443"/>
              </p:ext>
            </p:extLst>
          </p:nvPr>
        </p:nvGraphicFramePr>
        <p:xfrm>
          <a:off x="5649913" y="2901950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60240" imgH="203040" progId="Equation.DSMT4">
                  <p:embed/>
                </p:oleObj>
              </mc:Choice>
              <mc:Fallback>
                <p:oleObj name="Equation" r:id="rId7" imgW="6602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9913" y="2901950"/>
                        <a:ext cx="1320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8335633"/>
              </p:ext>
            </p:extLst>
          </p:nvPr>
        </p:nvGraphicFramePr>
        <p:xfrm>
          <a:off x="1557338" y="3230526"/>
          <a:ext cx="303847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88760" imgH="469800" progId="Equation.DSMT4">
                  <p:embed/>
                </p:oleObj>
              </mc:Choice>
              <mc:Fallback>
                <p:oleObj name="Equation" r:id="rId9" imgW="168876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7338" y="3230526"/>
                        <a:ext cx="303847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600950" y="4196555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Further </a:t>
            </a:r>
            <a:endParaRPr lang="en-GB" alt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5118278"/>
              </p:ext>
            </p:extLst>
          </p:nvPr>
        </p:nvGraphicFramePr>
        <p:xfrm>
          <a:off x="1871663" y="4418961"/>
          <a:ext cx="3314700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841400" imgH="469800" progId="Equation.DSMT4">
                  <p:embed/>
                </p:oleObj>
              </mc:Choice>
              <mc:Fallback>
                <p:oleObj name="Equation" r:id="rId11" imgW="184140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663" y="4418961"/>
                        <a:ext cx="3314700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480842" y="5538083"/>
            <a:ext cx="8369725" cy="468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0"/>
              </a:spcBef>
            </a:pPr>
            <a:r>
              <a:rPr lang="en-GB" altLang="nb-NO" sz="2400" i="0" dirty="0"/>
              <a:t>Therefore</a:t>
            </a:r>
            <a:endParaRPr lang="en-GB" alt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970934"/>
              </p:ext>
            </p:extLst>
          </p:nvPr>
        </p:nvGraphicFramePr>
        <p:xfrm>
          <a:off x="2087563" y="5573713"/>
          <a:ext cx="214788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193760" imgH="253800" progId="Equation.DSMT4">
                  <p:embed/>
                </p:oleObj>
              </mc:Choice>
              <mc:Fallback>
                <p:oleObj name="Equation" r:id="rId13" imgW="11937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7563" y="5573713"/>
                        <a:ext cx="214788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/>
        </p:nvGraphicFramePr>
        <p:xfrm>
          <a:off x="4961409" y="5538083"/>
          <a:ext cx="254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26720" imgH="241200" progId="Equation.DSMT4">
                  <p:embed/>
                </p:oleObj>
              </mc:Choice>
              <mc:Fallback>
                <p:oleObj name="Equation" r:id="rId15" imgW="12672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1409" y="5538083"/>
                        <a:ext cx="254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6585797"/>
              </p:ext>
            </p:extLst>
          </p:nvPr>
        </p:nvGraphicFramePr>
        <p:xfrm>
          <a:off x="5942013" y="5580063"/>
          <a:ext cx="254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26720" imgH="215640" progId="Equation.DSMT4">
                  <p:embed/>
                </p:oleObj>
              </mc:Choice>
              <mc:Fallback>
                <p:oleObj name="Equation" r:id="rId17" imgW="12672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2013" y="5580063"/>
                        <a:ext cx="2540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833966"/>
              </p:ext>
            </p:extLst>
          </p:nvPr>
        </p:nvGraphicFramePr>
        <p:xfrm>
          <a:off x="5087938" y="5922963"/>
          <a:ext cx="863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431640" imgH="241200" progId="Equation.DSMT4">
                  <p:embed/>
                </p:oleObj>
              </mc:Choice>
              <mc:Fallback>
                <p:oleObj name="Equation" r:id="rId19" imgW="43164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7938" y="5922963"/>
                        <a:ext cx="8636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945694"/>
              </p:ext>
            </p:extLst>
          </p:nvPr>
        </p:nvGraphicFramePr>
        <p:xfrm>
          <a:off x="2517775" y="6446838"/>
          <a:ext cx="254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26720" imgH="164880" progId="Equation.DSMT4">
                  <p:embed/>
                </p:oleObj>
              </mc:Choice>
              <mc:Fallback>
                <p:oleObj name="Equation" r:id="rId21" imgW="12672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7775" y="6446838"/>
                        <a:ext cx="2540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kstSylinder 1">
            <a:extLst>
              <a:ext uri="{FF2B5EF4-FFF2-40B4-BE49-F238E27FC236}">
                <a16:creationId xmlns:a16="http://schemas.microsoft.com/office/drawing/2014/main" id="{26813B79-4E8E-DD9B-3E09-D0C3566BCDEE}"/>
              </a:ext>
            </a:extLst>
          </p:cNvPr>
          <p:cNvSpPr txBox="1"/>
          <p:nvPr/>
        </p:nvSpPr>
        <p:spPr>
          <a:xfrm>
            <a:off x="1805699" y="3968640"/>
            <a:ext cx="11592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 err="1">
                <a:solidFill>
                  <a:srgbClr val="FF0000"/>
                </a:solidFill>
              </a:rPr>
              <a:t>smartboard</a:t>
            </a:r>
            <a:endParaRPr lang="nb-NO" sz="1500" dirty="0">
              <a:solidFill>
                <a:srgbClr val="FF0000"/>
              </a:solidFill>
            </a:endParaRPr>
          </a:p>
        </p:txBody>
      </p:sp>
      <p:sp>
        <p:nvSpPr>
          <p:cNvPr id="3" name="Pil opp 2">
            <a:extLst>
              <a:ext uri="{FF2B5EF4-FFF2-40B4-BE49-F238E27FC236}">
                <a16:creationId xmlns:a16="http://schemas.microsoft.com/office/drawing/2014/main" id="{68CF54B4-F7DE-5374-835D-BC145915E115}"/>
              </a:ext>
            </a:extLst>
          </p:cNvPr>
          <p:cNvSpPr/>
          <p:nvPr/>
        </p:nvSpPr>
        <p:spPr>
          <a:xfrm>
            <a:off x="2370117" y="3773167"/>
            <a:ext cx="58993" cy="195473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  <a:p>
            <a:pPr algn="ctr"/>
            <a:endParaRPr lang="nb-NO" sz="1500" dirty="0">
              <a:solidFill>
                <a:srgbClr val="FF0000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0EC331C-F056-3AE4-DA28-5EA088C0C05B}"/>
              </a:ext>
            </a:extLst>
          </p:cNvPr>
          <p:cNvSpPr txBox="1"/>
          <p:nvPr/>
        </p:nvSpPr>
        <p:spPr>
          <a:xfrm>
            <a:off x="2243442" y="5126246"/>
            <a:ext cx="11592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 err="1">
                <a:solidFill>
                  <a:srgbClr val="FF0000"/>
                </a:solidFill>
              </a:rPr>
              <a:t>smartboard</a:t>
            </a:r>
            <a:endParaRPr lang="nb-NO" sz="1500" dirty="0">
              <a:solidFill>
                <a:srgbClr val="FF0000"/>
              </a:solidFill>
            </a:endParaRPr>
          </a:p>
        </p:txBody>
      </p:sp>
      <p:sp>
        <p:nvSpPr>
          <p:cNvPr id="5" name="Pil opp 4">
            <a:extLst>
              <a:ext uri="{FF2B5EF4-FFF2-40B4-BE49-F238E27FC236}">
                <a16:creationId xmlns:a16="http://schemas.microsoft.com/office/drawing/2014/main" id="{8C0D9CA0-2190-D25F-C913-1EEC04F85B39}"/>
              </a:ext>
            </a:extLst>
          </p:cNvPr>
          <p:cNvSpPr/>
          <p:nvPr/>
        </p:nvSpPr>
        <p:spPr>
          <a:xfrm>
            <a:off x="2807860" y="4930773"/>
            <a:ext cx="58993" cy="195473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  <a:p>
            <a:pPr algn="ctr"/>
            <a:endParaRPr lang="nb-NO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65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6" grpId="0"/>
      <p:bldP spid="23" grpId="0"/>
      <p:bldP spid="28" grpId="0"/>
      <p:bldP spid="37" grpId="0"/>
      <p:bldP spid="2" grpId="0"/>
      <p:bldP spid="3" grpId="0" animBg="1"/>
      <p:bldP spid="4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47776" y="3810377"/>
            <a:ext cx="88671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Hence as a test for overdispersion, we may test the null hypothesis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893973"/>
              </p:ext>
            </p:extLst>
          </p:nvPr>
        </p:nvGraphicFramePr>
        <p:xfrm>
          <a:off x="2059081" y="4225875"/>
          <a:ext cx="3505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52480" imgH="228600" progId="Equation.DSMT4">
                  <p:embed/>
                </p:oleObj>
              </mc:Choice>
              <mc:Fallback>
                <p:oleObj name="Equation" r:id="rId3" imgW="17524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9081" y="4225875"/>
                        <a:ext cx="3505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D125FC43-BC3B-5B4A-8D6C-B1FA999732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777" y="485138"/>
                <a:ext cx="8692143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ts val="0"/>
                  </a:spcBef>
                </a:pPr>
                <a:r>
                  <a:rPr lang="en-GB" altLang="nb-NO" sz="2400" i="0" dirty="0"/>
                  <a:t>For the parameterization              , we have </a:t>
                </a:r>
                <a:endParaRPr lang="nb-NO" altLang="nb-NO" sz="2400" b="0" i="1" dirty="0">
                  <a:latin typeface="Cambria Math" panose="02040503050406030204" pitchFamily="18" charset="0"/>
                </a:endParaRPr>
              </a:p>
              <a:p>
                <a:pPr eaLnBrk="1" hangingPunct="1">
                  <a:spcBef>
                    <a:spcPts val="0"/>
                  </a:spcBef>
                </a:pPr>
                <a:endParaRPr lang="nb-NO" altLang="nb-NO" sz="2400" b="0" i="1" dirty="0">
                  <a:latin typeface="Cambria Math" panose="02040503050406030204" pitchFamily="18" charset="0"/>
                </a:endParaRPr>
              </a:p>
              <a:p>
                <a:pPr eaLnBrk="1" hangingPunct="1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altLang="nb-NO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alt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nb-NO" alt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alt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nb-NO" alt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nb-NO" altLang="nb-NO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nb-NO" altLang="nb-NO" sz="240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var</m:t>
                      </m:r>
                      <m:d>
                        <m:dPr>
                          <m:ctrlPr>
                            <a:rPr lang="nb-NO" altLang="nb-NO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altLang="nb-NO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nb-NO" altLang="nb-NO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altLang="nb-NO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nb-NO" altLang="nb-NO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altLang="nb-NO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sSup>
                        <m:sSupPr>
                          <m:ctrlPr>
                            <a:rPr lang="nb-NO" altLang="nb-NO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altLang="nb-NO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nb-NO" altLang="nb-NO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altLang="nb-NO" sz="2400" i="0" dirty="0"/>
              </a:p>
            </p:txBody>
          </p:sp>
        </mc:Choice>
        <mc:Fallback xmlns=""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D125FC43-BC3B-5B4A-8D6C-B1FA999732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7777" y="485138"/>
                <a:ext cx="8692143" cy="1200329"/>
              </a:xfrm>
              <a:prstGeom prst="rect">
                <a:avLst/>
              </a:prstGeom>
              <a:blipFill>
                <a:blip r:embed="rId5"/>
                <a:stretch>
                  <a:fillRect l="-1168" t="-4211" b="-315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" name="Object 34">
            <a:extLst>
              <a:ext uri="{FF2B5EF4-FFF2-40B4-BE49-F238E27FC236}">
                <a16:creationId xmlns:a16="http://schemas.microsoft.com/office/drawing/2014/main" id="{C8F3EA8B-530C-1C45-AC76-CB193C3218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2837708"/>
              </p:ext>
            </p:extLst>
          </p:nvPr>
        </p:nvGraphicFramePr>
        <p:xfrm>
          <a:off x="3895834" y="512770"/>
          <a:ext cx="105886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07960" imgH="203040" progId="Equation.DSMT4">
                  <p:embed/>
                </p:oleObj>
              </mc:Choice>
              <mc:Fallback>
                <p:oleObj name="Equation" r:id="rId6" imgW="507960" imgH="203040" progId="Equation.DSMT4">
                  <p:embed/>
                  <p:pic>
                    <p:nvPicPr>
                      <p:cNvPr id="35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5834" y="512770"/>
                        <a:ext cx="1058863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21">
                <a:extLst>
                  <a:ext uri="{FF2B5EF4-FFF2-40B4-BE49-F238E27FC236}">
                    <a16:creationId xmlns:a16="http://schemas.microsoft.com/office/drawing/2014/main" id="{9BB33C04-D87A-B041-BCF3-BA3C4203A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777" y="2125478"/>
                <a:ext cx="8339024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ts val="0"/>
                  </a:spcBef>
                </a:pPr>
                <a:r>
                  <a:rPr lang="nb-NO" altLang="nb-NO" sz="2400" i="0" dirty="0"/>
                  <a:t>The </a:t>
                </a:r>
                <a:r>
                  <a:rPr lang="nb-NO" altLang="nb-NO" sz="2400" i="0" dirty="0" err="1"/>
                  <a:t>degree</a:t>
                </a:r>
                <a:r>
                  <a:rPr lang="nb-NO" altLang="nb-NO" sz="2400" i="0" dirty="0"/>
                  <a:t> </a:t>
                </a:r>
                <a:r>
                  <a:rPr lang="nb-NO" altLang="nb-NO" sz="2400" i="0" dirty="0" err="1"/>
                  <a:t>of</a:t>
                </a:r>
                <a:r>
                  <a:rPr lang="nb-NO" altLang="nb-NO" sz="2400" i="0" dirty="0"/>
                  <a:t> over-</a:t>
                </a:r>
                <a:r>
                  <a:rPr lang="nb-NO" altLang="nb-NO" sz="2400" i="0" dirty="0" err="1"/>
                  <a:t>dispersion</a:t>
                </a:r>
                <a:r>
                  <a:rPr lang="nb-NO" altLang="nb-NO" sz="2400" i="0" dirty="0"/>
                  <a:t> is dependent </a:t>
                </a:r>
                <a:r>
                  <a:rPr lang="nb-NO" altLang="nb-NO" sz="2400" i="0" dirty="0" err="1"/>
                  <a:t>on</a:t>
                </a:r>
                <a:r>
                  <a:rPr lang="nb-NO" altLang="nb-NO" sz="2400" i="0" dirty="0"/>
                  <a:t> </a:t>
                </a:r>
                <a14:m>
                  <m:oMath xmlns:m="http://schemas.openxmlformats.org/officeDocument/2006/math">
                    <m:r>
                      <a:rPr lang="nb-NO" altLang="nb-NO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nb-NO" altLang="nb-NO" sz="2400" i="0" dirty="0"/>
                  <a:t>, and as </a:t>
                </a:r>
                <a14:m>
                  <m:oMath xmlns:m="http://schemas.openxmlformats.org/officeDocument/2006/math">
                    <m:r>
                      <a:rPr lang="nb-NO" altLang="nb-NO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nb-NO" altLang="nb-NO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nb-NO" altLang="nb-NO" sz="2400" i="0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altLang="nb-NO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nb-NO" altLang="nb-NO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altLang="nb-NO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altLang="nb-NO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b-NO" altLang="nb-NO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nb-NO" altLang="nb-NO" sz="2400" i="0" dirty="0"/>
                  <a:t>, and </a:t>
                </a:r>
                <a:r>
                  <a:rPr lang="nb-NO" altLang="nb-NO" sz="2400" i="0" dirty="0" err="1"/>
                  <a:t>the</a:t>
                </a:r>
                <a:r>
                  <a:rPr lang="nb-NO" altLang="nb-NO" sz="2400" i="0" dirty="0"/>
                  <a:t> negative binomial </a:t>
                </a:r>
                <a:r>
                  <a:rPr lang="nb-NO" altLang="nb-NO" sz="2400" i="0" dirty="0" err="1"/>
                  <a:t>distribution</a:t>
                </a:r>
                <a:r>
                  <a:rPr lang="nb-NO" altLang="nb-NO" sz="2400" i="0" dirty="0"/>
                  <a:t> </a:t>
                </a:r>
                <a:r>
                  <a:rPr lang="nb-NO" altLang="nb-NO" sz="2400" i="0" dirty="0" err="1"/>
                  <a:t>converges</a:t>
                </a:r>
                <a:r>
                  <a:rPr lang="nb-NO" altLang="nb-NO" sz="2400" i="0" dirty="0"/>
                  <a:t> to </a:t>
                </a:r>
                <a:r>
                  <a:rPr lang="nb-NO" altLang="nb-NO" sz="2400" i="0" dirty="0" err="1"/>
                  <a:t>the</a:t>
                </a:r>
                <a:r>
                  <a:rPr lang="nb-NO" altLang="nb-NO" sz="2400" i="0" dirty="0"/>
                  <a:t> Poisson</a:t>
                </a:r>
                <a:endParaRPr lang="en-GB" altLang="nb-NO" sz="2400" i="0" dirty="0"/>
              </a:p>
            </p:txBody>
          </p:sp>
        </mc:Choice>
        <mc:Fallback xmlns="">
          <p:sp>
            <p:nvSpPr>
              <p:cNvPr id="17" name="Rectangle 21">
                <a:extLst>
                  <a:ext uri="{FF2B5EF4-FFF2-40B4-BE49-F238E27FC236}">
                    <a16:creationId xmlns:a16="http://schemas.microsoft.com/office/drawing/2014/main" id="{9BB33C04-D87A-B041-BCF3-BA3C4203AE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7777" y="2125478"/>
                <a:ext cx="8339024" cy="1200329"/>
              </a:xfrm>
              <a:prstGeom prst="rect">
                <a:avLst/>
              </a:prstGeom>
              <a:blipFill>
                <a:blip r:embed="rId8"/>
                <a:stretch>
                  <a:fillRect l="-1218" t="-4167" b="-937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38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82486" y="1022082"/>
            <a:ext cx="810431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Here the null hypothesis is on the boundary of the parameter space, and then the usual properties of the likelihood ratio test do not hold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13100" y="2245786"/>
            <a:ext cx="86615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One may show that under        the approximate distribution of  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519512"/>
              </p:ext>
            </p:extLst>
          </p:nvPr>
        </p:nvGraphicFramePr>
        <p:xfrm>
          <a:off x="1289050" y="2981096"/>
          <a:ext cx="6196013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441600" imgH="457200" progId="Equation.DSMT4">
                  <p:embed/>
                </p:oleObj>
              </mc:Choice>
              <mc:Fallback>
                <p:oleObj name="Equation" r:id="rId3" imgW="3441600" imgH="45720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2981096"/>
                        <a:ext cx="6196013" cy="820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0984147"/>
              </p:ext>
            </p:extLst>
          </p:nvPr>
        </p:nvGraphicFramePr>
        <p:xfrm>
          <a:off x="4310680" y="2285983"/>
          <a:ext cx="431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15640" imgH="228600" progId="Equation.DSMT4">
                  <p:embed/>
                </p:oleObj>
              </mc:Choice>
              <mc:Fallback>
                <p:oleObj name="Equation" r:id="rId5" imgW="215640" imgH="228600" progId="Equation.DSMT4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0680" y="2285983"/>
                        <a:ext cx="431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90323" y="3817368"/>
            <a:ext cx="810431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is an equal mixture of a single point distribution at 0 and a chi-squared distribution  with            . Hence the p-value is half of the probability from pretending the distribution is chi-squared with  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2809349"/>
              </p:ext>
            </p:extLst>
          </p:nvPr>
        </p:nvGraphicFramePr>
        <p:xfrm>
          <a:off x="4877363" y="4234710"/>
          <a:ext cx="812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06080" imgH="203040" progId="Equation.DSMT4">
                  <p:embed/>
                </p:oleObj>
              </mc:Choice>
              <mc:Fallback>
                <p:oleObj name="Equation" r:id="rId7" imgW="406080" imgH="203040" progId="Equation.DSMT4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7363" y="4234710"/>
                        <a:ext cx="812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4054" y="5488716"/>
            <a:ext cx="81405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Note that since the command </a:t>
            </a:r>
            <a:r>
              <a:rPr lang="en-GB" altLang="nb-NO" sz="2400" b="1" i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glm.nb</a:t>
            </a:r>
            <a:r>
              <a:rPr lang="en-GB" altLang="nb-NO" sz="2400" i="0" dirty="0"/>
              <a:t> estimates                  we have            when the iterative procedure provides an  «infinitely large» value of 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835178"/>
              </p:ext>
            </p:extLst>
          </p:nvPr>
        </p:nvGraphicFramePr>
        <p:xfrm>
          <a:off x="7424897" y="5506710"/>
          <a:ext cx="1041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20560" imgH="203040" progId="Equation.DSMT4">
                  <p:embed/>
                </p:oleObj>
              </mc:Choice>
              <mc:Fallback>
                <p:oleObj name="Equation" r:id="rId9" imgW="520560" imgH="203040" progId="Equation.DSMT4">
                  <p:embed/>
                  <p:pic>
                    <p:nvPicPr>
                      <p:cNvPr id="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4897" y="5506710"/>
                        <a:ext cx="1041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4337153"/>
              </p:ext>
            </p:extLst>
          </p:nvPr>
        </p:nvGraphicFramePr>
        <p:xfrm>
          <a:off x="1951038" y="5841746"/>
          <a:ext cx="711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55320" imgH="215640" progId="Equation.DSMT4">
                  <p:embed/>
                </p:oleObj>
              </mc:Choice>
              <mc:Fallback>
                <p:oleObj name="Equation" r:id="rId11" imgW="355320" imgH="215640" progId="Equation.DSMT4">
                  <p:embed/>
                  <p:pic>
                    <p:nvPicPr>
                      <p:cNvPr id="1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1038" y="5841746"/>
                        <a:ext cx="7112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5129313"/>
              </p:ext>
            </p:extLst>
          </p:nvPr>
        </p:nvGraphicFramePr>
        <p:xfrm>
          <a:off x="4183680" y="6217830"/>
          <a:ext cx="254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6720" imgH="215640" progId="Equation.DSMT4">
                  <p:embed/>
                </p:oleObj>
              </mc:Choice>
              <mc:Fallback>
                <p:oleObj name="Equation" r:id="rId13" imgW="126720" imgH="215640" progId="Equation.DSMT4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3680" y="6217830"/>
                        <a:ext cx="2540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2944D55B-3E2F-114A-A911-990B0B504C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8512858"/>
              </p:ext>
            </p:extLst>
          </p:nvPr>
        </p:nvGraphicFramePr>
        <p:xfrm>
          <a:off x="613100" y="434559"/>
          <a:ext cx="3505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752480" imgH="228600" progId="Equation.DSMT4">
                  <p:embed/>
                </p:oleObj>
              </mc:Choice>
              <mc:Fallback>
                <p:oleObj name="Equation" r:id="rId15" imgW="1752480" imgH="22860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100" y="434559"/>
                        <a:ext cx="3505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9">
            <a:extLst>
              <a:ext uri="{FF2B5EF4-FFF2-40B4-BE49-F238E27FC236}">
                <a16:creationId xmlns:a16="http://schemas.microsoft.com/office/drawing/2014/main" id="{DE0B289E-B30F-0E43-A0C0-C660CEBF5D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1504055"/>
              </p:ext>
            </p:extLst>
          </p:nvPr>
        </p:nvGraphicFramePr>
        <p:xfrm>
          <a:off x="3042085" y="4969611"/>
          <a:ext cx="812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06080" imgH="203040" progId="Equation.DSMT4">
                  <p:embed/>
                </p:oleObj>
              </mc:Choice>
              <mc:Fallback>
                <p:oleObj name="Equation" r:id="rId7" imgW="406080" imgH="203040" progId="Equation.DSMT4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2085" y="4969611"/>
                        <a:ext cx="812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98988A2A-E776-FAF2-5FC4-67A090658B60}"/>
              </a:ext>
            </a:extLst>
          </p:cNvPr>
          <p:cNvSpPr txBox="1"/>
          <p:nvPr/>
        </p:nvSpPr>
        <p:spPr>
          <a:xfrm>
            <a:off x="3867963" y="5165158"/>
            <a:ext cx="11592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 err="1">
                <a:solidFill>
                  <a:srgbClr val="FF0000"/>
                </a:solidFill>
              </a:rPr>
              <a:t>smartboard</a:t>
            </a:r>
            <a:endParaRPr lang="nb-NO" sz="1500" dirty="0">
              <a:solidFill>
                <a:srgbClr val="FF0000"/>
              </a:solidFill>
            </a:endParaRPr>
          </a:p>
        </p:txBody>
      </p:sp>
      <p:sp>
        <p:nvSpPr>
          <p:cNvPr id="4" name="Pil opp 3">
            <a:extLst>
              <a:ext uri="{FF2B5EF4-FFF2-40B4-BE49-F238E27FC236}">
                <a16:creationId xmlns:a16="http://schemas.microsoft.com/office/drawing/2014/main" id="{4ACDA354-8FC0-409F-C606-7D24E483FCDF}"/>
              </a:ext>
            </a:extLst>
          </p:cNvPr>
          <p:cNvSpPr/>
          <p:nvPr/>
        </p:nvSpPr>
        <p:spPr>
          <a:xfrm>
            <a:off x="4432381" y="4969685"/>
            <a:ext cx="58993" cy="195473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  <a:p>
            <a:pPr algn="ctr"/>
            <a:endParaRPr lang="nb-NO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08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3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15503" y="0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2800" b="1" kern="0" dirty="0">
                <a:solidFill>
                  <a:schemeClr val="accent2"/>
                </a:solidFill>
              </a:rPr>
              <a:t>Zero-inflated data</a:t>
            </a:r>
            <a:endParaRPr lang="en-GB" altLang="nb-NO" sz="2800" kern="0" dirty="0">
              <a:solidFill>
                <a:schemeClr val="accent2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85793" y="543578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 zero-inflated Poisson model assumes that </a:t>
            </a:r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5601799"/>
              </p:ext>
            </p:extLst>
          </p:nvPr>
        </p:nvGraphicFramePr>
        <p:xfrm>
          <a:off x="1354138" y="992188"/>
          <a:ext cx="5207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03160" imgH="457200" progId="Equation.DSMT4">
                  <p:embed/>
                </p:oleObj>
              </mc:Choice>
              <mc:Fallback>
                <p:oleObj name="Equation" r:id="rId3" imgW="26031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138" y="992188"/>
                        <a:ext cx="52070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48160" y="2013334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This is a mixture distribution, which may be expressed by means of a latent variable       that takes the values 0 and 1 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19913" y="2870626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We let            when             and                          when        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9404866"/>
              </p:ext>
            </p:extLst>
          </p:nvPr>
        </p:nvGraphicFramePr>
        <p:xfrm>
          <a:off x="4267924" y="2425157"/>
          <a:ext cx="330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4880" imgH="228600" progId="Equation.DSMT4">
                  <p:embed/>
                </p:oleObj>
              </mc:Choice>
              <mc:Fallback>
                <p:oleObj name="Equation" r:id="rId5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924" y="2425157"/>
                        <a:ext cx="330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0458513"/>
              </p:ext>
            </p:extLst>
          </p:nvPr>
        </p:nvGraphicFramePr>
        <p:xfrm>
          <a:off x="1596277" y="2910392"/>
          <a:ext cx="812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06080" imgH="228600" progId="Equation.DSMT4">
                  <p:embed/>
                </p:oleObj>
              </mc:Choice>
              <mc:Fallback>
                <p:oleObj name="Equation" r:id="rId7" imgW="4060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6277" y="2910392"/>
                        <a:ext cx="812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658800"/>
              </p:ext>
            </p:extLst>
          </p:nvPr>
        </p:nvGraphicFramePr>
        <p:xfrm>
          <a:off x="3333683" y="2918666"/>
          <a:ext cx="863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31640" imgH="228600" progId="Equation.DSMT4">
                  <p:embed/>
                </p:oleObj>
              </mc:Choice>
              <mc:Fallback>
                <p:oleObj name="Equation" r:id="rId9" imgW="4316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683" y="2918666"/>
                        <a:ext cx="863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773443"/>
              </p:ext>
            </p:extLst>
          </p:nvPr>
        </p:nvGraphicFramePr>
        <p:xfrm>
          <a:off x="4865688" y="2917388"/>
          <a:ext cx="2082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41120" imgH="241200" progId="Equation.DSMT4">
                  <p:embed/>
                </p:oleObj>
              </mc:Choice>
              <mc:Fallback>
                <p:oleObj name="Equation" r:id="rId11" imgW="104112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5688" y="2917388"/>
                        <a:ext cx="2082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694050"/>
              </p:ext>
            </p:extLst>
          </p:nvPr>
        </p:nvGraphicFramePr>
        <p:xfrm>
          <a:off x="7871852" y="2912228"/>
          <a:ext cx="812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406080" imgH="228600" progId="Equation.DSMT4">
                  <p:embed/>
                </p:oleObj>
              </mc:Choice>
              <mc:Fallback>
                <p:oleObj name="Equation" r:id="rId13" imgW="4060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1852" y="2912228"/>
                        <a:ext cx="812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3504894"/>
              </p:ext>
            </p:extLst>
          </p:nvPr>
        </p:nvGraphicFramePr>
        <p:xfrm>
          <a:off x="2312988" y="4754636"/>
          <a:ext cx="2489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244520" imgH="241200" progId="Equation.DSMT4">
                  <p:embed/>
                </p:oleObj>
              </mc:Choice>
              <mc:Fallback>
                <p:oleObj name="Equation" r:id="rId15" imgW="124452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2988" y="4754636"/>
                        <a:ext cx="2489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6313016"/>
              </p:ext>
            </p:extLst>
          </p:nvPr>
        </p:nvGraphicFramePr>
        <p:xfrm>
          <a:off x="930275" y="4246636"/>
          <a:ext cx="1193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596880" imgH="228600" progId="Equation.DSMT4">
                  <p:embed/>
                </p:oleObj>
              </mc:Choice>
              <mc:Fallback>
                <p:oleObj name="Equation" r:id="rId17" imgW="596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4246636"/>
                        <a:ext cx="1193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>
                <a:spLocks noChangeArrowheads="1"/>
              </p:cNvSpPr>
              <p:nvPr/>
            </p:nvSpPr>
            <p:spPr bwMode="auto">
              <a:xfrm>
                <a:off x="488028" y="3331687"/>
                <a:ext cx="8369725" cy="950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ts val="0"/>
                  </a:spcBef>
                </a:pPr>
                <a:r>
                  <a:rPr lang="en-GB" altLang="nb-NO" sz="2400" i="0" dirty="0"/>
                  <a:t>The marginal </a:t>
                </a:r>
                <a:r>
                  <a:rPr lang="en-GB" altLang="nb-NO" sz="2400" i="0" dirty="0" err="1"/>
                  <a:t>pmf</a:t>
                </a:r>
                <a:r>
                  <a:rPr lang="en-GB" altLang="nb-NO" sz="2400" i="0" dirty="0"/>
                  <a:t> of      is then given as (remember </a:t>
                </a:r>
                <a:r>
                  <a:rPr lang="en-GB" altLang="nb-NO" sz="2400" i="0" dirty="0" err="1"/>
                  <a:t>pmf</a:t>
                </a:r>
                <a:r>
                  <a:rPr lang="en-GB" altLang="nb-NO" sz="2400" i="0" dirty="0"/>
                  <a:t> of Poisson is </a:t>
                </a:r>
                <a14:m>
                  <m:oMath xmlns:m="http://schemas.openxmlformats.org/officeDocument/2006/math"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alt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  <m:sSup>
                      <m:sSupPr>
                        <m:ctrlPr>
                          <a:rPr lang="nb-NO" altLang="nb-NO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altLang="nb-NO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b-NO" altLang="nb-NO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altLang="nb-NO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nb-NO" altLang="nb-NO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</m:sSup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!</m:t>
                    </m:r>
                  </m:oMath>
                </a14:m>
                <a:r>
                  <a:rPr lang="en-GB" altLang="nb-NO" sz="2400" i="0" dirty="0"/>
                  <a:t>)</a:t>
                </a: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8028" y="3331687"/>
                <a:ext cx="8369725" cy="950901"/>
              </a:xfrm>
              <a:prstGeom prst="rect">
                <a:avLst/>
              </a:prstGeom>
              <a:blipFill>
                <a:blip r:embed="rId19"/>
                <a:stretch>
                  <a:fillRect l="-1212" t="-5263" b="-657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5749873"/>
              </p:ext>
            </p:extLst>
          </p:nvPr>
        </p:nvGraphicFramePr>
        <p:xfrm>
          <a:off x="3412144" y="3421676"/>
          <a:ext cx="279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39680" imgH="228600" progId="Equation.DSMT4">
                  <p:embed/>
                </p:oleObj>
              </mc:Choice>
              <mc:Fallback>
                <p:oleObj name="Equation" r:id="rId20" imgW="1396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2144" y="3421676"/>
                        <a:ext cx="279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015656"/>
              </p:ext>
            </p:extLst>
          </p:nvPr>
        </p:nvGraphicFramePr>
        <p:xfrm>
          <a:off x="2355850" y="4284736"/>
          <a:ext cx="63547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3530520" imgH="228600" progId="Equation.DSMT4">
                  <p:embed/>
                </p:oleObj>
              </mc:Choice>
              <mc:Fallback>
                <p:oleObj name="Equation" r:id="rId22" imgW="35305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5850" y="4284736"/>
                        <a:ext cx="6354763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0409301"/>
              </p:ext>
            </p:extLst>
          </p:nvPr>
        </p:nvGraphicFramePr>
        <p:xfrm>
          <a:off x="5105400" y="4769902"/>
          <a:ext cx="1854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927000" imgH="241200" progId="Equation.DSMT4">
                  <p:embed/>
                </p:oleObj>
              </mc:Choice>
              <mc:Fallback>
                <p:oleObj name="Equation" r:id="rId24" imgW="9270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4769902"/>
                        <a:ext cx="1854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596886" y="5179490"/>
            <a:ext cx="53031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and for </a:t>
            </a:r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2237682"/>
              </p:ext>
            </p:extLst>
          </p:nvPr>
        </p:nvGraphicFramePr>
        <p:xfrm>
          <a:off x="1857375" y="5247333"/>
          <a:ext cx="1295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647640" imgH="203040" progId="Equation.DSMT4">
                  <p:embed/>
                </p:oleObj>
              </mc:Choice>
              <mc:Fallback>
                <p:oleObj name="Equation" r:id="rId26" imgW="6476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75" y="5247333"/>
                        <a:ext cx="1295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7883802"/>
              </p:ext>
            </p:extLst>
          </p:nvPr>
        </p:nvGraphicFramePr>
        <p:xfrm>
          <a:off x="2046892" y="5940776"/>
          <a:ext cx="29972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498320" imgH="444240" progId="Equation.DSMT4">
                  <p:embed/>
                </p:oleObj>
              </mc:Choice>
              <mc:Fallback>
                <p:oleObj name="Equation" r:id="rId28" imgW="149832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6892" y="5940776"/>
                        <a:ext cx="29972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690044"/>
              </p:ext>
            </p:extLst>
          </p:nvPr>
        </p:nvGraphicFramePr>
        <p:xfrm>
          <a:off x="5044092" y="5948615"/>
          <a:ext cx="14478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723600" imgH="444240" progId="Equation.DSMT4">
                  <p:embed/>
                </p:oleObj>
              </mc:Choice>
              <mc:Fallback>
                <p:oleObj name="Equation" r:id="rId30" imgW="72360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4092" y="5948615"/>
                        <a:ext cx="14478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C11DCD9A-FA61-CC70-AE10-FBC168CB165A}"/>
                  </a:ext>
                </a:extLst>
              </p:cNvPr>
              <p:cNvSpPr txBox="1"/>
              <p:nvPr/>
            </p:nvSpPr>
            <p:spPr>
              <a:xfrm>
                <a:off x="870525" y="5663407"/>
                <a:ext cx="7894149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nb-NO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2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sz="2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nb-NO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2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sz="2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sz="22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nb-NO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200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nb-NO" sz="2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d>
                    <m:r>
                      <a:rPr lang="nb-NO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nb-NO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2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nb-NO" sz="2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22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nb-NO" sz="2200" dirty="0"/>
                  <a:t>0)+ </a:t>
                </a:r>
                <a14:m>
                  <m:oMath xmlns:m="http://schemas.openxmlformats.org/officeDocument/2006/math">
                    <m:r>
                      <a:rPr lang="nb-NO" sz="22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nb-NO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2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sz="2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sz="22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22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2200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nb-NO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2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nb-NO" sz="2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sz="22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nb-NO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nb-NO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2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nb-NO" sz="2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200" b="0" i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nb-NO" sz="2200" dirty="0"/>
                  <a:t>)</a:t>
                </a:r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C11DCD9A-FA61-CC70-AE10-FBC168CB1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525" y="5663407"/>
                <a:ext cx="7894149" cy="338554"/>
              </a:xfrm>
              <a:prstGeom prst="rect">
                <a:avLst/>
              </a:prstGeom>
              <a:blipFill>
                <a:blip r:embed="rId32"/>
                <a:stretch>
                  <a:fillRect l="-1284" t="-21429" r="-1124" b="-46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3661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  <p:bldP spid="24" grpId="0"/>
      <p:bldP spid="31" grpId="0"/>
      <p:bldP spid="39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3468635"/>
              </p:ext>
            </p:extLst>
          </p:nvPr>
        </p:nvGraphicFramePr>
        <p:xfrm>
          <a:off x="1172936" y="754966"/>
          <a:ext cx="736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68280" imgH="228600" progId="Equation.DSMT4">
                  <p:embed/>
                </p:oleObj>
              </mc:Choice>
              <mc:Fallback>
                <p:oleObj name="Equation" r:id="rId3" imgW="3682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2936" y="754966"/>
                        <a:ext cx="736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567435" y="194491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We have that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2638877"/>
              </p:ext>
            </p:extLst>
          </p:nvPr>
        </p:nvGraphicFramePr>
        <p:xfrm>
          <a:off x="2124075" y="1854200"/>
          <a:ext cx="2362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80800" imgH="241200" progId="Equation.DSMT4">
                  <p:embed/>
                </p:oleObj>
              </mc:Choice>
              <mc:Fallback>
                <p:oleObj name="Equation" r:id="rId5" imgW="11808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1854200"/>
                        <a:ext cx="2362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984236"/>
              </p:ext>
            </p:extLst>
          </p:nvPr>
        </p:nvGraphicFramePr>
        <p:xfrm>
          <a:off x="2189163" y="2314575"/>
          <a:ext cx="812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06080" imgH="241200" progId="Equation.DSMT4">
                  <p:embed/>
                </p:oleObj>
              </mc:Choice>
              <mc:Fallback>
                <p:oleObj name="Equation" r:id="rId7" imgW="4060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9163" y="2314575"/>
                        <a:ext cx="812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5324574"/>
              </p:ext>
            </p:extLst>
          </p:nvPr>
        </p:nvGraphicFramePr>
        <p:xfrm>
          <a:off x="2146300" y="1285875"/>
          <a:ext cx="6172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085920" imgH="228600" progId="Equation.DSMT4">
                  <p:embed/>
                </p:oleObj>
              </mc:Choice>
              <mc:Fallback>
                <p:oleObj name="Equation" r:id="rId9" imgW="30859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6300" y="1285875"/>
                        <a:ext cx="6172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523418"/>
              </p:ext>
            </p:extLst>
          </p:nvPr>
        </p:nvGraphicFramePr>
        <p:xfrm>
          <a:off x="1952625" y="708021"/>
          <a:ext cx="1854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927000" imgH="253800" progId="Equation.DSMT4">
                  <p:embed/>
                </p:oleObj>
              </mc:Choice>
              <mc:Fallback>
                <p:oleObj name="Equation" r:id="rId11" imgW="9270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2625" y="708021"/>
                        <a:ext cx="18542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578321" y="2926805"/>
            <a:ext cx="49733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Further we have</a:t>
            </a: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9392796"/>
              </p:ext>
            </p:extLst>
          </p:nvPr>
        </p:nvGraphicFramePr>
        <p:xfrm>
          <a:off x="1173163" y="4421188"/>
          <a:ext cx="1803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901440" imgH="253800" progId="Equation.DSMT4">
                  <p:embed/>
                </p:oleObj>
              </mc:Choice>
              <mc:Fallback>
                <p:oleObj name="Equation" r:id="rId13" imgW="9014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3163" y="4421188"/>
                        <a:ext cx="18034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2262874"/>
              </p:ext>
            </p:extLst>
          </p:nvPr>
        </p:nvGraphicFramePr>
        <p:xfrm>
          <a:off x="1522413" y="5441950"/>
          <a:ext cx="2362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180800" imgH="241200" progId="Equation.DSMT4">
                  <p:embed/>
                </p:oleObj>
              </mc:Choice>
              <mc:Fallback>
                <p:oleObj name="Equation" r:id="rId15" imgW="11808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2413" y="5441950"/>
                        <a:ext cx="2362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8786219"/>
              </p:ext>
            </p:extLst>
          </p:nvPr>
        </p:nvGraphicFramePr>
        <p:xfrm>
          <a:off x="1512888" y="5934075"/>
          <a:ext cx="812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406080" imgH="241200" progId="Equation.DSMT4">
                  <p:embed/>
                </p:oleObj>
              </mc:Choice>
              <mc:Fallback>
                <p:oleObj name="Equation" r:id="rId17" imgW="4060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2888" y="5934075"/>
                        <a:ext cx="812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2250623"/>
              </p:ext>
            </p:extLst>
          </p:nvPr>
        </p:nvGraphicFramePr>
        <p:xfrm>
          <a:off x="1539875" y="3440113"/>
          <a:ext cx="4953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2476440" imgH="253800" progId="Equation.DSMT4">
                  <p:embed/>
                </p:oleObj>
              </mc:Choice>
              <mc:Fallback>
                <p:oleObj name="Equation" r:id="rId19" imgW="24764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75" y="3440113"/>
                        <a:ext cx="49530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589207" y="3993603"/>
            <a:ext cx="40698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where</a:t>
            </a: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1564797"/>
              </p:ext>
            </p:extLst>
          </p:nvPr>
        </p:nvGraphicFramePr>
        <p:xfrm>
          <a:off x="1600200" y="4941888"/>
          <a:ext cx="6502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3251160" imgH="228600" progId="Equation.DSMT4">
                  <p:embed/>
                </p:oleObj>
              </mc:Choice>
              <mc:Fallback>
                <p:oleObj name="Equation" r:id="rId21" imgW="3251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941888"/>
                        <a:ext cx="6502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141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504617" y="108338"/>
            <a:ext cx="68184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And (remember                                          )</a:t>
            </a: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9454319"/>
              </p:ext>
            </p:extLst>
          </p:nvPr>
        </p:nvGraphicFramePr>
        <p:xfrm>
          <a:off x="838200" y="4096646"/>
          <a:ext cx="914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57200" imgH="228600" progId="Equation.DSMT4">
                  <p:embed/>
                </p:oleObj>
              </mc:Choice>
              <mc:Fallback>
                <p:oleObj name="Equation" r:id="rId3" imgW="457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096646"/>
                        <a:ext cx="914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8060608"/>
              </p:ext>
            </p:extLst>
          </p:nvPr>
        </p:nvGraphicFramePr>
        <p:xfrm>
          <a:off x="615950" y="658813"/>
          <a:ext cx="1803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01440" imgH="253800" progId="Equation.DSMT4">
                  <p:embed/>
                </p:oleObj>
              </mc:Choice>
              <mc:Fallback>
                <p:oleObj name="Equation" r:id="rId5" imgW="9014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" y="658813"/>
                        <a:ext cx="18034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511085"/>
              </p:ext>
            </p:extLst>
          </p:nvPr>
        </p:nvGraphicFramePr>
        <p:xfrm>
          <a:off x="931863" y="2817574"/>
          <a:ext cx="1701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50680" imgH="253800" progId="Equation.DSMT4">
                  <p:embed/>
                </p:oleObj>
              </mc:Choice>
              <mc:Fallback>
                <p:oleObj name="Equation" r:id="rId7" imgW="8506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2817574"/>
                        <a:ext cx="17018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425932" y="3536143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It follows that</a:t>
            </a: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128461"/>
              </p:ext>
            </p:extLst>
          </p:nvPr>
        </p:nvGraphicFramePr>
        <p:xfrm>
          <a:off x="4540250" y="4025256"/>
          <a:ext cx="26162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07880" imgH="279360" progId="Equation.DSMT4">
                  <p:embed/>
                </p:oleObj>
              </mc:Choice>
              <mc:Fallback>
                <p:oleObj name="Equation" r:id="rId9" imgW="130788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0250" y="4025256"/>
                        <a:ext cx="26162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446079" y="4643122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Thus we have </a:t>
            </a:r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4230239"/>
              </p:ext>
            </p:extLst>
          </p:nvPr>
        </p:nvGraphicFramePr>
        <p:xfrm>
          <a:off x="1431471" y="5195495"/>
          <a:ext cx="9652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482400" imgH="431640" progId="Equation.DSMT4">
                  <p:embed/>
                </p:oleObj>
              </mc:Choice>
              <mc:Fallback>
                <p:oleObj name="Equation" r:id="rId11" imgW="4824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1471" y="5195495"/>
                        <a:ext cx="9652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515497" y="6234340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so there is </a:t>
            </a:r>
            <a:r>
              <a:rPr lang="en-GB" altLang="nb-NO" sz="2400" i="0" dirty="0" err="1"/>
              <a:t>overdispersion</a:t>
            </a:r>
            <a:r>
              <a:rPr lang="en-GB" altLang="nb-NO" sz="2400" i="0" dirty="0"/>
              <a:t> relative to a Poisson model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70914" y="6470773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11</a:t>
            </a:fld>
            <a:endParaRPr lang="en-US" altLang="nb-NO" dirty="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876197"/>
              </p:ext>
            </p:extLst>
          </p:nvPr>
        </p:nvGraphicFramePr>
        <p:xfrm>
          <a:off x="971550" y="1825625"/>
          <a:ext cx="4572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286000" imgH="253800" progId="Equation.DSMT4">
                  <p:embed/>
                </p:oleObj>
              </mc:Choice>
              <mc:Fallback>
                <p:oleObj name="Equation" r:id="rId13" imgW="22860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825625"/>
                        <a:ext cx="45720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7646334"/>
              </p:ext>
            </p:extLst>
          </p:nvPr>
        </p:nvGraphicFramePr>
        <p:xfrm>
          <a:off x="957263" y="1179513"/>
          <a:ext cx="777240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4317840" imgH="279360" progId="Equation.DSMT4">
                  <p:embed/>
                </p:oleObj>
              </mc:Choice>
              <mc:Fallback>
                <p:oleObj name="Equation" r:id="rId15" imgW="431784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7263" y="1179513"/>
                        <a:ext cx="7772400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0545052"/>
              </p:ext>
            </p:extLst>
          </p:nvPr>
        </p:nvGraphicFramePr>
        <p:xfrm>
          <a:off x="1925638" y="4051062"/>
          <a:ext cx="2489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244520" imgH="253800" progId="Equation.DSMT4">
                  <p:embed/>
                </p:oleObj>
              </mc:Choice>
              <mc:Fallback>
                <p:oleObj name="Equation" r:id="rId17" imgW="12445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5638" y="4051062"/>
                        <a:ext cx="24892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926227"/>
              </p:ext>
            </p:extLst>
          </p:nvPr>
        </p:nvGraphicFramePr>
        <p:xfrm>
          <a:off x="2452460" y="5119521"/>
          <a:ext cx="26670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333440" imgH="520560" progId="Equation.DSMT4">
                  <p:embed/>
                </p:oleObj>
              </mc:Choice>
              <mc:Fallback>
                <p:oleObj name="Equation" r:id="rId19" imgW="1333440" imgH="520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2460" y="5119521"/>
                        <a:ext cx="26670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2289883"/>
              </p:ext>
            </p:extLst>
          </p:nvPr>
        </p:nvGraphicFramePr>
        <p:xfrm>
          <a:off x="5237163" y="5421146"/>
          <a:ext cx="1778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888840" imgH="241200" progId="Equation.DSMT4">
                  <p:embed/>
                </p:oleObj>
              </mc:Choice>
              <mc:Fallback>
                <p:oleObj name="Equation" r:id="rId21" imgW="88884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7163" y="5421146"/>
                        <a:ext cx="1778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166667"/>
              </p:ext>
            </p:extLst>
          </p:nvPr>
        </p:nvGraphicFramePr>
        <p:xfrm>
          <a:off x="7205663" y="5381625"/>
          <a:ext cx="431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215640" imgH="164880" progId="Equation.DSMT4">
                  <p:embed/>
                </p:oleObj>
              </mc:Choice>
              <mc:Fallback>
                <p:oleObj name="Equation" r:id="rId23" imgW="21564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5663" y="5381625"/>
                        <a:ext cx="4318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35">
            <a:extLst>
              <a:ext uri="{FF2B5EF4-FFF2-40B4-BE49-F238E27FC236}">
                <a16:creationId xmlns:a16="http://schemas.microsoft.com/office/drawing/2014/main" id="{8158D79E-783F-F948-AD82-68A32CD71C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9843263"/>
              </p:ext>
            </p:extLst>
          </p:nvPr>
        </p:nvGraphicFramePr>
        <p:xfrm>
          <a:off x="2770610" y="143775"/>
          <a:ext cx="736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368280" imgH="228600" progId="Equation.DSMT4">
                  <p:embed/>
                </p:oleObj>
              </mc:Choice>
              <mc:Fallback>
                <p:oleObj name="Equation" r:id="rId25" imgW="368280" imgH="228600" progId="Equation.DSMT4">
                  <p:embed/>
                  <p:pic>
                    <p:nvPicPr>
                      <p:cNvPr id="36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0610" y="143775"/>
                        <a:ext cx="736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30">
            <a:extLst>
              <a:ext uri="{FF2B5EF4-FFF2-40B4-BE49-F238E27FC236}">
                <a16:creationId xmlns:a16="http://schemas.microsoft.com/office/drawing/2014/main" id="{0F830A2B-9E47-7E4A-873E-97ADD188AD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7430414"/>
              </p:ext>
            </p:extLst>
          </p:nvPr>
        </p:nvGraphicFramePr>
        <p:xfrm>
          <a:off x="3511387" y="120479"/>
          <a:ext cx="1854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927000" imgH="253800" progId="Equation.DSMT4">
                  <p:embed/>
                </p:oleObj>
              </mc:Choice>
              <mc:Fallback>
                <p:oleObj name="Equation" r:id="rId27" imgW="927000" imgH="253800" progId="Equation.DSMT4">
                  <p:embed/>
                  <p:pic>
                    <p:nvPicPr>
                      <p:cNvPr id="31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1387" y="120479"/>
                        <a:ext cx="18542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0">
            <a:extLst>
              <a:ext uri="{FF2B5EF4-FFF2-40B4-BE49-F238E27FC236}">
                <a16:creationId xmlns:a16="http://schemas.microsoft.com/office/drawing/2014/main" id="{ABFA8A19-D3FD-597B-C9C5-6FFBF14D48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8922886"/>
              </p:ext>
            </p:extLst>
          </p:nvPr>
        </p:nvGraphicFramePr>
        <p:xfrm>
          <a:off x="5408676" y="118375"/>
          <a:ext cx="812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406080" imgH="241200" progId="Equation.DSMT4">
                  <p:embed/>
                </p:oleObj>
              </mc:Choice>
              <mc:Fallback>
                <p:oleObj name="Equation" r:id="rId29" imgW="406080" imgH="241200" progId="Equation.DSMT4">
                  <p:embed/>
                  <p:pic>
                    <p:nvPicPr>
                      <p:cNvPr id="21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8676" y="118375"/>
                        <a:ext cx="812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A0918CE1-300D-7B5B-DE42-5CC652517846}"/>
                  </a:ext>
                </a:extLst>
              </p:cNvPr>
              <p:cNvSpPr txBox="1"/>
              <p:nvPr/>
            </p:nvSpPr>
            <p:spPr>
              <a:xfrm>
                <a:off x="928673" y="2365060"/>
                <a:ext cx="3629455" cy="3569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nb-NO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nb-NO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+1−</m:t>
                      </m:r>
                      <m:sSub>
                        <m:sSub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2200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A0918CE1-300D-7B5B-DE42-5CC6525178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673" y="2365060"/>
                <a:ext cx="3629455" cy="356957"/>
              </a:xfrm>
              <a:prstGeom prst="rect">
                <a:avLst/>
              </a:prstGeom>
              <a:blipFill>
                <a:blip r:embed="rId31"/>
                <a:stretch>
                  <a:fillRect r="-2083" b="-344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339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5" grpId="0"/>
      <p:bldP spid="41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46130" y="260738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For regression modelling we may assume that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9682475"/>
              </p:ext>
            </p:extLst>
          </p:nvPr>
        </p:nvGraphicFramePr>
        <p:xfrm>
          <a:off x="1865313" y="947738"/>
          <a:ext cx="1955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77760" imgH="228600" progId="Equation.DSMT4">
                  <p:embed/>
                </p:oleObj>
              </mc:Choice>
              <mc:Fallback>
                <p:oleObj name="Equation" r:id="rId2" imgW="9777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5313" y="947738"/>
                        <a:ext cx="1955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76304" y="1390333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and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8685228"/>
              </p:ext>
            </p:extLst>
          </p:nvPr>
        </p:nvGraphicFramePr>
        <p:xfrm>
          <a:off x="1885950" y="1982788"/>
          <a:ext cx="1879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39600" imgH="228600" progId="Equation.DSMT4">
                  <p:embed/>
                </p:oleObj>
              </mc:Choice>
              <mc:Fallback>
                <p:oleObj name="Equation" r:id="rId4" imgW="939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5950" y="1982788"/>
                        <a:ext cx="1879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82846" y="3368259"/>
            <a:ext cx="79438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A more general model is obtained by replacing the Poisson distribution with a negative binomial, resulting in a </a:t>
            </a:r>
            <a:r>
              <a:rPr lang="en-GB" altLang="nb-NO" sz="2400" dirty="0"/>
              <a:t>zero-inflated negative binomial model</a:t>
            </a:r>
            <a:endParaRPr lang="en-GB" altLang="nb-NO" sz="2400" i="0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82845" y="2590281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Estimation may be performed by maximum likelihood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63208" y="4989685"/>
            <a:ext cx="81405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R code for the crab data is given on the course web page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13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423572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13</a:t>
            </a:fld>
            <a:endParaRPr lang="en-US" altLang="nb-NO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87588" y="124415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3200" b="1" kern="0" dirty="0">
                <a:solidFill>
                  <a:schemeClr val="accent2"/>
                </a:solidFill>
              </a:rPr>
              <a:t>Least squares and quasi-likelihoods</a:t>
            </a:r>
            <a:endParaRPr lang="en-GB" altLang="nb-NO" sz="3200" kern="0" dirty="0">
              <a:solidFill>
                <a:schemeClr val="accent2"/>
              </a:solidFill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331133" y="821891"/>
            <a:ext cx="84019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Let                     be independent random variables </a:t>
            </a:r>
          </a:p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with means                       and common variance   </a:t>
            </a:r>
          </a:p>
        </p:txBody>
      </p:sp>
      <p:graphicFrame>
        <p:nvGraphicFramePr>
          <p:cNvPr id="31" name="Object 8"/>
          <p:cNvGraphicFramePr>
            <a:graphicFrameLocks noChangeAspect="1"/>
          </p:cNvGraphicFramePr>
          <p:nvPr/>
        </p:nvGraphicFramePr>
        <p:xfrm>
          <a:off x="1052279" y="861325"/>
          <a:ext cx="1422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11000" imgH="228600" progId="Equation.DSMT4">
                  <p:embed/>
                </p:oleObj>
              </mc:Choice>
              <mc:Fallback>
                <p:oleObj name="Equation" r:id="rId3" imgW="7110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2279" y="861325"/>
                        <a:ext cx="1422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515760"/>
              </p:ext>
            </p:extLst>
          </p:nvPr>
        </p:nvGraphicFramePr>
        <p:xfrm>
          <a:off x="2122488" y="1201738"/>
          <a:ext cx="15986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99920" imgH="228600" progId="Equation.DSMT4">
                  <p:embed/>
                </p:oleObj>
              </mc:Choice>
              <mc:Fallback>
                <p:oleObj name="Equation" r:id="rId5" imgW="7999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2488" y="1201738"/>
                        <a:ext cx="159861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250814"/>
              </p:ext>
            </p:extLst>
          </p:nvPr>
        </p:nvGraphicFramePr>
        <p:xfrm>
          <a:off x="6970713" y="1177925"/>
          <a:ext cx="406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03040" imgH="203040" progId="Equation.DSMT4">
                  <p:embed/>
                </p:oleObj>
              </mc:Choice>
              <mc:Fallback>
                <p:oleObj name="Equation" r:id="rId7" imgW="2030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0713" y="1177925"/>
                        <a:ext cx="406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956940"/>
              </p:ext>
            </p:extLst>
          </p:nvPr>
        </p:nvGraphicFramePr>
        <p:xfrm>
          <a:off x="4381395" y="1739900"/>
          <a:ext cx="1905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952200" imgH="304560" progId="Equation.DSMT4">
                  <p:embed/>
                </p:oleObj>
              </mc:Choice>
              <mc:Fallback>
                <p:oleObj name="Equation" r:id="rId9" imgW="95220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395" y="1739900"/>
                        <a:ext cx="1905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352905" y="1813958"/>
            <a:ext cx="8401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We assume the linear model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342019" y="2495867"/>
            <a:ext cx="8401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We do not make any assumptions on the distribution of the </a:t>
            </a:r>
          </a:p>
        </p:txBody>
      </p:sp>
      <p:graphicFrame>
        <p:nvGraphicFramePr>
          <p:cNvPr id="25" name="Object 8"/>
          <p:cNvGraphicFramePr>
            <a:graphicFrameLocks noChangeAspect="1"/>
          </p:cNvGraphicFramePr>
          <p:nvPr/>
        </p:nvGraphicFramePr>
        <p:xfrm>
          <a:off x="8454572" y="2531369"/>
          <a:ext cx="508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53800" imgH="228600" progId="Equation.DSMT4">
                  <p:embed/>
                </p:oleObj>
              </mc:Choice>
              <mc:Fallback>
                <p:oleObj name="Equation" r:id="rId11" imgW="253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4572" y="2531369"/>
                        <a:ext cx="508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320246" y="3091479"/>
            <a:ext cx="84019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For observed values                      of the       , we may  estimate the           by least squares, i.e. by minimizing</a:t>
            </a:r>
          </a:p>
        </p:txBody>
      </p:sp>
      <p:graphicFrame>
        <p:nvGraphicFramePr>
          <p:cNvPr id="2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2192205"/>
              </p:ext>
            </p:extLst>
          </p:nvPr>
        </p:nvGraphicFramePr>
        <p:xfrm>
          <a:off x="2220913" y="3478213"/>
          <a:ext cx="609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04560" imgH="241200" progId="Equation.DSMT4">
                  <p:embed/>
                </p:oleObj>
              </mc:Choice>
              <mc:Fallback>
                <p:oleObj name="Equation" r:id="rId13" imgW="3045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0913" y="3478213"/>
                        <a:ext cx="6096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680516"/>
              </p:ext>
            </p:extLst>
          </p:nvPr>
        </p:nvGraphicFramePr>
        <p:xfrm>
          <a:off x="1685925" y="3956050"/>
          <a:ext cx="25146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257120" imgH="431640" progId="Equation.DSMT4">
                  <p:embed/>
                </p:oleObj>
              </mc:Choice>
              <mc:Fallback>
                <p:oleObj name="Equation" r:id="rId15" imgW="12571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5925" y="3956050"/>
                        <a:ext cx="25146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8"/>
          <p:cNvGraphicFramePr>
            <a:graphicFrameLocks noChangeAspect="1"/>
          </p:cNvGraphicFramePr>
          <p:nvPr/>
        </p:nvGraphicFramePr>
        <p:xfrm>
          <a:off x="3392934" y="3084033"/>
          <a:ext cx="1524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761760" imgH="228600" progId="Equation.DSMT4">
                  <p:embed/>
                </p:oleObj>
              </mc:Choice>
              <mc:Fallback>
                <p:oleObj name="Equation" r:id="rId17" imgW="7617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2934" y="3084033"/>
                        <a:ext cx="1524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8"/>
          <p:cNvGraphicFramePr>
            <a:graphicFrameLocks noChangeAspect="1"/>
          </p:cNvGraphicFramePr>
          <p:nvPr/>
        </p:nvGraphicFramePr>
        <p:xfrm>
          <a:off x="5918202" y="3113251"/>
          <a:ext cx="508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253800" imgH="228600" progId="Equation.DSMT4">
                  <p:embed/>
                </p:oleObj>
              </mc:Choice>
              <mc:Fallback>
                <p:oleObj name="Equation" r:id="rId19" imgW="253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8202" y="3113251"/>
                        <a:ext cx="508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331133" y="4724866"/>
            <a:ext cx="8401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We have that </a:t>
            </a:r>
          </a:p>
        </p:txBody>
      </p:sp>
      <p:graphicFrame>
        <p:nvGraphicFramePr>
          <p:cNvPr id="4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2794260"/>
              </p:ext>
            </p:extLst>
          </p:nvPr>
        </p:nvGraphicFramePr>
        <p:xfrm>
          <a:off x="1089025" y="5360988"/>
          <a:ext cx="25146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257120" imgH="444240" progId="Equation.DSMT4">
                  <p:embed/>
                </p:oleObj>
              </mc:Choice>
              <mc:Fallback>
                <p:oleObj name="Equation" r:id="rId21" imgW="125712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9025" y="5360988"/>
                        <a:ext cx="25146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6630889"/>
              </p:ext>
            </p:extLst>
          </p:nvPr>
        </p:nvGraphicFramePr>
        <p:xfrm>
          <a:off x="6562725" y="5360988"/>
          <a:ext cx="23114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155600" imgH="431640" progId="Equation.DSMT4">
                  <p:embed/>
                </p:oleObj>
              </mc:Choice>
              <mc:Fallback>
                <p:oleObj name="Equation" r:id="rId23" imgW="11556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2725" y="5360988"/>
                        <a:ext cx="23114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7188691"/>
              </p:ext>
            </p:extLst>
          </p:nvPr>
        </p:nvGraphicFramePr>
        <p:xfrm>
          <a:off x="3759200" y="5335588"/>
          <a:ext cx="2565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282680" imgH="457200" progId="Equation.DSMT4">
                  <p:embed/>
                </p:oleObj>
              </mc:Choice>
              <mc:Fallback>
                <p:oleObj name="Equation" r:id="rId25" imgW="12826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9200" y="5335588"/>
                        <a:ext cx="25654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479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3" grpId="0"/>
      <p:bldP spid="24" grpId="0"/>
      <p:bldP spid="26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423572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14</a:t>
            </a:fld>
            <a:endParaRPr lang="en-US" altLang="nb-NO" dirty="0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785555" y="198057"/>
            <a:ext cx="755290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Thus the least squares estimates are the solutions of the equations</a:t>
            </a:r>
          </a:p>
        </p:txBody>
      </p:sp>
      <p:graphicFrame>
        <p:nvGraphicFramePr>
          <p:cNvPr id="4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8995743"/>
              </p:ext>
            </p:extLst>
          </p:nvPr>
        </p:nvGraphicFramePr>
        <p:xfrm>
          <a:off x="2193925" y="1014413"/>
          <a:ext cx="46482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23800" imgH="431640" progId="Equation.DSMT4">
                  <p:embed/>
                </p:oleObj>
              </mc:Choice>
              <mc:Fallback>
                <p:oleObj name="Equation" r:id="rId3" imgW="23238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3925" y="1014413"/>
                        <a:ext cx="46482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796442" y="2069532"/>
            <a:ext cx="755290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We will now consider a similar method for GLMs,                i.e. a method that may be used </a:t>
            </a:r>
            <a:r>
              <a:rPr lang="en-GB" altLang="nb-NO" sz="2400" i="0" dirty="0">
                <a:solidFill>
                  <a:srgbClr val="FF0000"/>
                </a:solidFill>
              </a:rPr>
              <a:t>without</a:t>
            </a:r>
            <a:r>
              <a:rPr lang="en-GB" altLang="nb-NO" sz="2400" i="0" dirty="0"/>
              <a:t> assuming a specific distribution of the </a:t>
            </a: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810950" y="3496899"/>
            <a:ext cx="791939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For a GLM, </a:t>
            </a:r>
            <a:r>
              <a:rPr lang="en-GB" altLang="nb-NO" sz="2400" i="0" dirty="0">
                <a:solidFill>
                  <a:srgbClr val="FF0000"/>
                </a:solidFill>
              </a:rPr>
              <a:t>with</a:t>
            </a:r>
            <a:r>
              <a:rPr lang="en-GB" altLang="nb-NO" sz="2400" i="0" dirty="0"/>
              <a:t> a given distribution of the       , the              ML estimates are obtained by solving the equations</a:t>
            </a:r>
          </a:p>
        </p:txBody>
      </p:sp>
      <p:graphicFrame>
        <p:nvGraphicFramePr>
          <p:cNvPr id="36" name="Object 8"/>
          <p:cNvGraphicFramePr>
            <a:graphicFrameLocks noChangeAspect="1"/>
          </p:cNvGraphicFramePr>
          <p:nvPr/>
        </p:nvGraphicFramePr>
        <p:xfrm>
          <a:off x="4442261" y="2834433"/>
          <a:ext cx="508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53800" imgH="228600" progId="Equation.DSMT4">
                  <p:embed/>
                </p:oleObj>
              </mc:Choice>
              <mc:Fallback>
                <p:oleObj name="Equation" r:id="rId5" imgW="253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2261" y="2834433"/>
                        <a:ext cx="508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9571344"/>
              </p:ext>
            </p:extLst>
          </p:nvPr>
        </p:nvGraphicFramePr>
        <p:xfrm>
          <a:off x="1755775" y="4524375"/>
          <a:ext cx="5943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971800" imgH="469800" progId="Equation.DSMT4">
                  <p:embed/>
                </p:oleObj>
              </mc:Choice>
              <mc:Fallback>
                <p:oleObj name="Equation" r:id="rId7" imgW="297180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5775" y="4524375"/>
                        <a:ext cx="59436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0784036"/>
              </p:ext>
            </p:extLst>
          </p:nvPr>
        </p:nvGraphicFramePr>
        <p:xfrm>
          <a:off x="6638918" y="3522818"/>
          <a:ext cx="508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53800" imgH="228600" progId="Equation.DSMT4">
                  <p:embed/>
                </p:oleObj>
              </mc:Choice>
              <mc:Fallback>
                <p:oleObj name="Equation" r:id="rId9" imgW="253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8918" y="3522818"/>
                        <a:ext cx="508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>
                <a:spLocks noChangeArrowheads="1"/>
              </p:cNvSpPr>
              <p:nvPr/>
            </p:nvSpPr>
            <p:spPr bwMode="auto">
              <a:xfrm>
                <a:off x="796442" y="5634982"/>
                <a:ext cx="7919391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ts val="0"/>
                  </a:spcBef>
                </a:pPr>
                <a:r>
                  <a:rPr lang="en-GB" altLang="nb-NO" sz="2400" i="0" dirty="0"/>
                  <a:t>Here the dependence on the distribution of the       is </a:t>
                </a:r>
                <a:r>
                  <a:rPr lang="en-GB" altLang="nb-NO" sz="2400" i="0" dirty="0">
                    <a:solidFill>
                      <a:srgbClr val="FF0000"/>
                    </a:solidFill>
                  </a:rPr>
                  <a:t>only</a:t>
                </a:r>
                <a:r>
                  <a:rPr lang="en-GB" altLang="nb-NO" sz="2400" i="0" dirty="0"/>
                  <a:t> via the expression for           , and how it depends on the mean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nb-NO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altLang="nb-NO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altLang="nb-NO" sz="2400" i="0" dirty="0"/>
                  <a:t> </a:t>
                </a: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6442" y="5634982"/>
                <a:ext cx="7919391" cy="1200329"/>
              </a:xfrm>
              <a:prstGeom prst="rect">
                <a:avLst/>
              </a:prstGeom>
              <a:blipFill>
                <a:blip r:embed="rId10"/>
                <a:stretch>
                  <a:fillRect l="-1120" t="-4167" r="-1120" b="-1041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513177"/>
              </p:ext>
            </p:extLst>
          </p:nvPr>
        </p:nvGraphicFramePr>
        <p:xfrm>
          <a:off x="7191375" y="5660654"/>
          <a:ext cx="508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53800" imgH="228600" progId="Equation.DSMT4">
                  <p:embed/>
                </p:oleObj>
              </mc:Choice>
              <mc:Fallback>
                <p:oleObj name="Equation" r:id="rId11" imgW="253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75" y="5660654"/>
                        <a:ext cx="508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552244"/>
              </p:ext>
            </p:extLst>
          </p:nvPr>
        </p:nvGraphicFramePr>
        <p:xfrm>
          <a:off x="3835418" y="6024545"/>
          <a:ext cx="914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57200" imgH="228600" progId="Equation.DSMT4">
                  <p:embed/>
                </p:oleObj>
              </mc:Choice>
              <mc:Fallback>
                <p:oleObj name="Equation" r:id="rId12" imgW="457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5418" y="6024545"/>
                        <a:ext cx="914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834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58765" y="1190770"/>
            <a:ext cx="8401987" cy="3773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GB" altLang="nb-NO" sz="2400" i="0" dirty="0"/>
              <a:t>We </a:t>
            </a:r>
            <a:r>
              <a:rPr lang="en-GB" altLang="nb-NO" sz="2400" i="0" dirty="0">
                <a:solidFill>
                  <a:srgbClr val="FF0000"/>
                </a:solidFill>
              </a:rPr>
              <a:t>only assume </a:t>
            </a:r>
            <a:r>
              <a:rPr lang="en-GB" altLang="nb-NO" sz="2400" i="0" dirty="0"/>
              <a:t>that                     are independent random variables with means                      given by                   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endParaRPr lang="en-GB" altLang="nb-NO" i="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GB" altLang="nb-NO" sz="2400" i="0" dirty="0"/>
              <a:t>for a linear predictor  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endParaRPr lang="en-GB" altLang="nb-NO" i="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GB" altLang="nb-NO" sz="2400" i="0" dirty="0"/>
              <a:t>and a link function   , and that   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endParaRPr lang="en-GB" altLang="nb-NO" sz="2400" i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423572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15</a:t>
            </a:fld>
            <a:endParaRPr lang="en-US" altLang="nb-NO" dirty="0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558765" y="296489"/>
            <a:ext cx="791939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Assume now that we do </a:t>
            </a:r>
            <a:r>
              <a:rPr lang="en-GB" altLang="nb-NO" sz="2400" i="0" dirty="0">
                <a:solidFill>
                  <a:srgbClr val="FF0000"/>
                </a:solidFill>
              </a:rPr>
              <a:t>not</a:t>
            </a:r>
            <a:r>
              <a:rPr lang="en-GB" altLang="nb-NO" sz="2400" i="0" dirty="0"/>
              <a:t> make any assumption on the distribution of the </a:t>
            </a:r>
          </a:p>
        </p:txBody>
      </p:sp>
      <p:graphicFrame>
        <p:nvGraphicFramePr>
          <p:cNvPr id="38" name="Object 8"/>
          <p:cNvGraphicFramePr>
            <a:graphicFrameLocks noChangeAspect="1"/>
          </p:cNvGraphicFramePr>
          <p:nvPr/>
        </p:nvGraphicFramePr>
        <p:xfrm>
          <a:off x="3070661" y="702944"/>
          <a:ext cx="508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3800" imgH="228600" progId="Equation.DSMT4">
                  <p:embed/>
                </p:oleObj>
              </mc:Choice>
              <mc:Fallback>
                <p:oleObj name="Equation" r:id="rId3" imgW="253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0661" y="702944"/>
                        <a:ext cx="508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2198901"/>
              </p:ext>
            </p:extLst>
          </p:nvPr>
        </p:nvGraphicFramePr>
        <p:xfrm>
          <a:off x="2651125" y="4541838"/>
          <a:ext cx="1854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27000" imgH="228600" progId="Equation.DSMT4">
                  <p:embed/>
                </p:oleObj>
              </mc:Choice>
              <mc:Fallback>
                <p:oleObj name="Equation" r:id="rId5" imgW="9270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25" y="4541838"/>
                        <a:ext cx="1854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3655605" y="1307428"/>
          <a:ext cx="1422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11000" imgH="228600" progId="Equation.DSMT4">
                  <p:embed/>
                </p:oleObj>
              </mc:Choice>
              <mc:Fallback>
                <p:oleObj name="Equation" r:id="rId7" imgW="7110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5605" y="1307428"/>
                        <a:ext cx="1422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2830891"/>
              </p:ext>
            </p:extLst>
          </p:nvPr>
        </p:nvGraphicFramePr>
        <p:xfrm>
          <a:off x="3632200" y="1741488"/>
          <a:ext cx="15970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99920" imgH="228600" progId="Equation.DSMT4">
                  <p:embed/>
                </p:oleObj>
              </mc:Choice>
              <mc:Fallback>
                <p:oleObj name="Equation" r:id="rId9" imgW="7999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2200" y="1741488"/>
                        <a:ext cx="15970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8614684"/>
              </p:ext>
            </p:extLst>
          </p:nvPr>
        </p:nvGraphicFramePr>
        <p:xfrm>
          <a:off x="2716213" y="3333750"/>
          <a:ext cx="1879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939600" imgH="304560" progId="Equation.DSMT4">
                  <p:embed/>
                </p:oleObj>
              </mc:Choice>
              <mc:Fallback>
                <p:oleObj name="Equation" r:id="rId11" imgW="93960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6213" y="3333750"/>
                        <a:ext cx="18796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324032"/>
              </p:ext>
            </p:extLst>
          </p:nvPr>
        </p:nvGraphicFramePr>
        <p:xfrm>
          <a:off x="2651125" y="2290763"/>
          <a:ext cx="1295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647640" imgH="228600" progId="Equation.DSMT4">
                  <p:embed/>
                </p:oleObj>
              </mc:Choice>
              <mc:Fallback>
                <p:oleObj name="Equation" r:id="rId13" imgW="6476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25" y="2290763"/>
                        <a:ext cx="1295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8"/>
          <p:cNvGraphicFramePr>
            <a:graphicFrameLocks noChangeAspect="1"/>
          </p:cNvGraphicFramePr>
          <p:nvPr/>
        </p:nvGraphicFramePr>
        <p:xfrm>
          <a:off x="3135052" y="4049050"/>
          <a:ext cx="279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39680" imgH="164880" progId="Equation.DSMT4">
                  <p:embed/>
                </p:oleObj>
              </mc:Choice>
              <mc:Fallback>
                <p:oleObj name="Equation" r:id="rId15" imgW="1396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5052" y="4049050"/>
                        <a:ext cx="279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58764" y="5194080"/>
            <a:ext cx="791939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Here the variance function           may depend on the                (via     ) and also on a dispersion parameter       (that is not made explicit in the notation)</a:t>
            </a:r>
          </a:p>
        </p:txBody>
      </p:sp>
      <p:graphicFrame>
        <p:nvGraphicFramePr>
          <p:cNvPr id="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852508"/>
              </p:ext>
            </p:extLst>
          </p:nvPr>
        </p:nvGraphicFramePr>
        <p:xfrm>
          <a:off x="4366805" y="5229409"/>
          <a:ext cx="711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355320" imgH="228600" progId="Equation.DSMT4">
                  <p:embed/>
                </p:oleObj>
              </mc:Choice>
              <mc:Fallback>
                <p:oleObj name="Equation" r:id="rId17" imgW="3553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6805" y="5229409"/>
                        <a:ext cx="711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5688948"/>
              </p:ext>
            </p:extLst>
          </p:nvPr>
        </p:nvGraphicFramePr>
        <p:xfrm>
          <a:off x="7878763" y="5229225"/>
          <a:ext cx="609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304560" imgH="241200" progId="Equation.DSMT4">
                  <p:embed/>
                </p:oleObj>
              </mc:Choice>
              <mc:Fallback>
                <p:oleObj name="Equation" r:id="rId19" imgW="3045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8763" y="5229225"/>
                        <a:ext cx="6096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5364028"/>
              </p:ext>
            </p:extLst>
          </p:nvPr>
        </p:nvGraphicFramePr>
        <p:xfrm>
          <a:off x="1222650" y="5579970"/>
          <a:ext cx="330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64880" imgH="228600" progId="Equation.DSMT4">
                  <p:embed/>
                </p:oleObj>
              </mc:Choice>
              <mc:Fallback>
                <p:oleObj name="Equation" r:id="rId21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650" y="5579970"/>
                        <a:ext cx="330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2708300"/>
              </p:ext>
            </p:extLst>
          </p:nvPr>
        </p:nvGraphicFramePr>
        <p:xfrm>
          <a:off x="6750050" y="5608638"/>
          <a:ext cx="254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26720" imgH="203040" progId="Equation.DSMT4">
                  <p:embed/>
                </p:oleObj>
              </mc:Choice>
              <mc:Fallback>
                <p:oleObj name="Equation" r:id="rId23" imgW="1267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0050" y="5608638"/>
                        <a:ext cx="254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315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58765" y="2148171"/>
            <a:ext cx="8401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This is called </a:t>
            </a:r>
            <a:r>
              <a:rPr lang="en-GB" altLang="nb-NO" sz="2400" i="0" dirty="0">
                <a:solidFill>
                  <a:srgbClr val="FF0000"/>
                </a:solidFill>
              </a:rPr>
              <a:t>quasi-likelihood</a:t>
            </a:r>
            <a:r>
              <a:rPr lang="en-GB" altLang="nb-NO" sz="2400" i="0" dirty="0"/>
              <a:t> estimation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423572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16</a:t>
            </a:fld>
            <a:endParaRPr lang="en-US" altLang="nb-NO" dirty="0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558765" y="296489"/>
            <a:ext cx="79193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We may then estimate the          by solving the equations </a:t>
            </a:r>
          </a:p>
        </p:txBody>
      </p:sp>
      <p:graphicFrame>
        <p:nvGraphicFramePr>
          <p:cNvPr id="3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461737"/>
              </p:ext>
            </p:extLst>
          </p:nvPr>
        </p:nvGraphicFramePr>
        <p:xfrm>
          <a:off x="1863725" y="1014413"/>
          <a:ext cx="4876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38280" imgH="457200" progId="Equation.DSMT4">
                  <p:embed/>
                </p:oleObj>
              </mc:Choice>
              <mc:Fallback>
                <p:oleObj name="Equation" r:id="rId3" imgW="24382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3725" y="1014413"/>
                        <a:ext cx="48768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0193631"/>
              </p:ext>
            </p:extLst>
          </p:nvPr>
        </p:nvGraphicFramePr>
        <p:xfrm>
          <a:off x="4289425" y="314325"/>
          <a:ext cx="609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04560" imgH="241200" progId="Equation.DSMT4">
                  <p:embed/>
                </p:oleObj>
              </mc:Choice>
              <mc:Fallback>
                <p:oleObj name="Equation" r:id="rId5" imgW="3045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9425" y="314325"/>
                        <a:ext cx="6096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69650" y="3014840"/>
            <a:ext cx="84019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If the variance function           is correctly specified,             we have that (cf. later)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558765" y="4739999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where </a:t>
            </a:r>
            <a:r>
              <a:rPr lang="en-GB" altLang="nb-NO" sz="24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altLang="nb-NO" sz="2400" i="0" dirty="0"/>
              <a:t> is (as before) a diagonal matrix with diagonal elements</a:t>
            </a:r>
          </a:p>
        </p:txBody>
      </p:sp>
      <p:graphicFrame>
        <p:nvGraphicFramePr>
          <p:cNvPr id="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2187642"/>
              </p:ext>
            </p:extLst>
          </p:nvPr>
        </p:nvGraphicFramePr>
        <p:xfrm>
          <a:off x="2282825" y="5367338"/>
          <a:ext cx="22606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30040" imgH="507960" progId="Equation.DSMT4">
                  <p:embed/>
                </p:oleObj>
              </mc:Choice>
              <mc:Fallback>
                <p:oleObj name="Equation" r:id="rId7" imgW="113004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2825" y="5367338"/>
                        <a:ext cx="22606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967544"/>
              </p:ext>
            </p:extLst>
          </p:nvPr>
        </p:nvGraphicFramePr>
        <p:xfrm>
          <a:off x="1978025" y="4090988"/>
          <a:ext cx="4648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323800" imgH="241200" progId="Equation.DSMT4">
                  <p:embed/>
                </p:oleObj>
              </mc:Choice>
              <mc:Fallback>
                <p:oleObj name="Equation" r:id="rId9" imgW="23238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8025" y="4090988"/>
                        <a:ext cx="4648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0659232"/>
              </p:ext>
            </p:extLst>
          </p:nvPr>
        </p:nvGraphicFramePr>
        <p:xfrm>
          <a:off x="3871503" y="3038845"/>
          <a:ext cx="711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55320" imgH="228600" progId="Equation.DSMT4">
                  <p:embed/>
                </p:oleObj>
              </mc:Choice>
              <mc:Fallback>
                <p:oleObj name="Equation" r:id="rId11" imgW="3553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1503" y="3038845"/>
                        <a:ext cx="711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361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423572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17</a:t>
            </a:fld>
            <a:endParaRPr lang="en-US" altLang="nb-NO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36848" y="77325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3200" b="1" kern="0" dirty="0">
                <a:solidFill>
                  <a:schemeClr val="accent2"/>
                </a:solidFill>
              </a:rPr>
              <a:t>Quasi-likelihood and variance inflation</a:t>
            </a:r>
            <a:endParaRPr lang="en-GB" altLang="nb-NO" sz="3200" kern="0" dirty="0">
              <a:solidFill>
                <a:schemeClr val="accent2"/>
              </a:solidFill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352905" y="658601"/>
            <a:ext cx="84019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Assume that a «standard GLM» specifies the variance function                         </a:t>
            </a:r>
          </a:p>
        </p:txBody>
      </p:sp>
      <p:graphicFrame>
        <p:nvGraphicFramePr>
          <p:cNvPr id="3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8621313"/>
              </p:ext>
            </p:extLst>
          </p:nvPr>
        </p:nvGraphicFramePr>
        <p:xfrm>
          <a:off x="1684338" y="1023938"/>
          <a:ext cx="838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9040" imgH="241200" progId="Equation.DSMT4">
                  <p:embed/>
                </p:oleObj>
              </mc:Choice>
              <mc:Fallback>
                <p:oleObj name="Equation" r:id="rId3" imgW="41904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4338" y="1023938"/>
                        <a:ext cx="838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352905" y="1535106"/>
            <a:ext cx="84019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However we believe that the actual variance of       may be  larger than </a:t>
            </a:r>
          </a:p>
        </p:txBody>
      </p:sp>
      <p:graphicFrame>
        <p:nvGraphicFramePr>
          <p:cNvPr id="3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5461521"/>
              </p:ext>
            </p:extLst>
          </p:nvPr>
        </p:nvGraphicFramePr>
        <p:xfrm>
          <a:off x="6913070" y="1561873"/>
          <a:ext cx="355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7480" imgH="228600" progId="Equation.DSMT4">
                  <p:embed/>
                </p:oleObj>
              </mc:Choice>
              <mc:Fallback>
                <p:oleObj name="Equation" r:id="rId5" imgW="1774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3070" y="1561873"/>
                        <a:ext cx="355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4904873"/>
              </p:ext>
            </p:extLst>
          </p:nvPr>
        </p:nvGraphicFramePr>
        <p:xfrm>
          <a:off x="2010225" y="1904092"/>
          <a:ext cx="838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19040" imgH="241200" progId="Equation.DSMT4">
                  <p:embed/>
                </p:oleObj>
              </mc:Choice>
              <mc:Fallback>
                <p:oleObj name="Equation" r:id="rId7" imgW="41904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0225" y="1904092"/>
                        <a:ext cx="838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336848" y="2474371"/>
            <a:ext cx="8401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To allow for this we assume that</a:t>
            </a:r>
          </a:p>
        </p:txBody>
      </p:sp>
      <p:graphicFrame>
        <p:nvGraphicFramePr>
          <p:cNvPr id="4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7076318"/>
              </p:ext>
            </p:extLst>
          </p:nvPr>
        </p:nvGraphicFramePr>
        <p:xfrm>
          <a:off x="1916113" y="2968625"/>
          <a:ext cx="3048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23880" imgH="241200" progId="Equation.DSMT4">
                  <p:embed/>
                </p:oleObj>
              </mc:Choice>
              <mc:Fallback>
                <p:oleObj name="Equation" r:id="rId9" imgW="15238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6113" y="2968625"/>
                        <a:ext cx="3048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336848" y="3643150"/>
            <a:ext cx="8401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Then the quasi-likelihood equations take the form</a:t>
            </a:r>
          </a:p>
        </p:txBody>
      </p:sp>
      <p:graphicFrame>
        <p:nvGraphicFramePr>
          <p:cNvPr id="4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4122828"/>
              </p:ext>
            </p:extLst>
          </p:nvPr>
        </p:nvGraphicFramePr>
        <p:xfrm>
          <a:off x="1831975" y="4273550"/>
          <a:ext cx="4876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438280" imgH="457200" progId="Equation.DSMT4">
                  <p:embed/>
                </p:oleObj>
              </mc:Choice>
              <mc:Fallback>
                <p:oleObj name="Equation" r:id="rId11" imgW="24382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1975" y="4273550"/>
                        <a:ext cx="48768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407333" y="5350887"/>
            <a:ext cx="869934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 overdispersion parameter      cancels from the              equations, so the estimates of the          are the same                       as for the «standard GLM»   </a:t>
            </a:r>
          </a:p>
        </p:txBody>
      </p:sp>
      <p:graphicFrame>
        <p:nvGraphicFramePr>
          <p:cNvPr id="4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279348"/>
              </p:ext>
            </p:extLst>
          </p:nvPr>
        </p:nvGraphicFramePr>
        <p:xfrm>
          <a:off x="5191292" y="5745163"/>
          <a:ext cx="609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04560" imgH="241200" progId="Equation.DSMT4">
                  <p:embed/>
                </p:oleObj>
              </mc:Choice>
              <mc:Fallback>
                <p:oleObj name="Equation" r:id="rId13" imgW="3045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1292" y="5745163"/>
                        <a:ext cx="6096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1675801"/>
              </p:ext>
            </p:extLst>
          </p:nvPr>
        </p:nvGraphicFramePr>
        <p:xfrm>
          <a:off x="4714875" y="5400675"/>
          <a:ext cx="254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26720" imgH="203040" progId="Equation.DSMT4">
                  <p:embed/>
                </p:oleObj>
              </mc:Choice>
              <mc:Fallback>
                <p:oleObj name="Equation" r:id="rId15" imgW="1267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75" y="5400675"/>
                        <a:ext cx="254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31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7" grpId="0"/>
      <p:bldP spid="44" grpId="0"/>
      <p:bldP spid="46" grpId="0"/>
      <p:bldP spid="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423572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18</a:t>
            </a:fld>
            <a:endParaRPr lang="en-US" altLang="nb-NO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91635" y="402268"/>
            <a:ext cx="84019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If the variance function                           is correctly   specified,  we have that 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80750" y="2127427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Here </a:t>
            </a:r>
            <a:r>
              <a:rPr lang="en-GB" altLang="nb-NO" sz="24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altLang="nb-NO" sz="2400" i="0" dirty="0"/>
              <a:t> is a diagonal matrix with diagonal elements</a:t>
            </a:r>
          </a:p>
        </p:txBody>
      </p:sp>
      <p:graphicFrame>
        <p:nvGraphicFramePr>
          <p:cNvPr id="1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0194080"/>
              </p:ext>
            </p:extLst>
          </p:nvPr>
        </p:nvGraphicFramePr>
        <p:xfrm>
          <a:off x="1411288" y="2755900"/>
          <a:ext cx="22606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30040" imgH="507960" progId="Equation.DSMT4">
                  <p:embed/>
                </p:oleObj>
              </mc:Choice>
              <mc:Fallback>
                <p:oleObj name="Equation" r:id="rId3" imgW="113004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1288" y="2755900"/>
                        <a:ext cx="22606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712943"/>
              </p:ext>
            </p:extLst>
          </p:nvPr>
        </p:nvGraphicFramePr>
        <p:xfrm>
          <a:off x="1892300" y="1400175"/>
          <a:ext cx="4648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23800" imgH="241200" progId="Equation.DSMT4">
                  <p:embed/>
                </p:oleObj>
              </mc:Choice>
              <mc:Fallback>
                <p:oleObj name="Equation" r:id="rId5" imgW="23238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2300" y="1400175"/>
                        <a:ext cx="4648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3682329"/>
              </p:ext>
            </p:extLst>
          </p:nvPr>
        </p:nvGraphicFramePr>
        <p:xfrm>
          <a:off x="3836988" y="401638"/>
          <a:ext cx="19304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65160" imgH="241200" progId="Equation.DSMT4">
                  <p:embed/>
                </p:oleObj>
              </mc:Choice>
              <mc:Fallback>
                <p:oleObj name="Equation" r:id="rId7" imgW="9651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6988" y="401638"/>
                        <a:ext cx="19304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1458283"/>
              </p:ext>
            </p:extLst>
          </p:nvPr>
        </p:nvGraphicFramePr>
        <p:xfrm>
          <a:off x="3687763" y="2692400"/>
          <a:ext cx="21844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91880" imgH="507960" progId="Equation.DSMT4">
                  <p:embed/>
                </p:oleObj>
              </mc:Choice>
              <mc:Fallback>
                <p:oleObj name="Equation" r:id="rId9" imgW="109188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7763" y="2692400"/>
                        <a:ext cx="21844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9805320"/>
              </p:ext>
            </p:extLst>
          </p:nvPr>
        </p:nvGraphicFramePr>
        <p:xfrm>
          <a:off x="5946775" y="2755900"/>
          <a:ext cx="7112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55320" imgH="444240" progId="Equation.DSMT4">
                  <p:embed/>
                </p:oleObj>
              </mc:Choice>
              <mc:Fallback>
                <p:oleObj name="Equation" r:id="rId11" imgW="35532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6775" y="2755900"/>
                        <a:ext cx="7112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23897" y="3949569"/>
            <a:ext cx="86962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where the        are the weights used for the «standard GLM»  </a:t>
            </a:r>
          </a:p>
        </p:txBody>
      </p:sp>
      <p:graphicFrame>
        <p:nvGraphicFramePr>
          <p:cNvPr id="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1629185"/>
              </p:ext>
            </p:extLst>
          </p:nvPr>
        </p:nvGraphicFramePr>
        <p:xfrm>
          <a:off x="2054483" y="3949569"/>
          <a:ext cx="381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90440" imgH="241200" progId="Equation.DSMT4">
                  <p:embed/>
                </p:oleObj>
              </mc:Choice>
              <mc:Fallback>
                <p:oleObj name="Equation" r:id="rId13" imgW="19044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4483" y="3949569"/>
                        <a:ext cx="381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64618" y="4631830"/>
            <a:ext cx="84019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It follows that the covariance matrix for the «standard GLM» should be multiplied by       to obtain the covariance matrix for the corresponding quasi-likelihood estimator 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graphicFrame>
        <p:nvGraphicFramePr>
          <p:cNvPr id="2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6723625"/>
              </p:ext>
            </p:extLst>
          </p:nvPr>
        </p:nvGraphicFramePr>
        <p:xfrm>
          <a:off x="3836988" y="5068888"/>
          <a:ext cx="254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26720" imgH="203040" progId="Equation.DSMT4">
                  <p:embed/>
                </p:oleObj>
              </mc:Choice>
              <mc:Fallback>
                <p:oleObj name="Equation" r:id="rId15" imgW="1267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6988" y="5068888"/>
                        <a:ext cx="254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650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423572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19</a:t>
            </a:fld>
            <a:endParaRPr lang="en-US" altLang="nb-NO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742013" y="249864"/>
            <a:ext cx="8401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How should we estimate      ? 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758143" y="794458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To this end, we assume that the model for both the linear predictor and the variance function are correctly specified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58143" y="2072276"/>
            <a:ext cx="8401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Consider the Pearson statistic for the «standard GLM» 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graphicFrame>
        <p:nvGraphicFramePr>
          <p:cNvPr id="2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537510"/>
              </p:ext>
            </p:extLst>
          </p:nvPr>
        </p:nvGraphicFramePr>
        <p:xfrm>
          <a:off x="4346575" y="287338"/>
          <a:ext cx="254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6720" imgH="203040" progId="Equation.DSMT4">
                  <p:embed/>
                </p:oleObj>
              </mc:Choice>
              <mc:Fallback>
                <p:oleObj name="Equation" r:id="rId3" imgW="1267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6575" y="287338"/>
                        <a:ext cx="254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3261898"/>
              </p:ext>
            </p:extLst>
          </p:nvPr>
        </p:nvGraphicFramePr>
        <p:xfrm>
          <a:off x="2273300" y="2490039"/>
          <a:ext cx="2311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55600" imgH="457200" progId="Equation.DSMT4">
                  <p:embed/>
                </p:oleObj>
              </mc:Choice>
              <mc:Fallback>
                <p:oleObj name="Equation" r:id="rId5" imgW="11556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3300" y="2490039"/>
                        <a:ext cx="23114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758143" y="3599447"/>
            <a:ext cx="66910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Then                     (approximately)    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graphicFrame>
        <p:nvGraphicFramePr>
          <p:cNvPr id="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026380"/>
              </p:ext>
            </p:extLst>
          </p:nvPr>
        </p:nvGraphicFramePr>
        <p:xfrm>
          <a:off x="1612568" y="3600075"/>
          <a:ext cx="1701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50680" imgH="253800" progId="Equation.DSMT4">
                  <p:embed/>
                </p:oleObj>
              </mc:Choice>
              <mc:Fallback>
                <p:oleObj name="Equation" r:id="rId7" imgW="8506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568" y="3600075"/>
                        <a:ext cx="17018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3064603"/>
              </p:ext>
            </p:extLst>
          </p:nvPr>
        </p:nvGraphicFramePr>
        <p:xfrm>
          <a:off x="2483897" y="4568274"/>
          <a:ext cx="1981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990360" imgH="241200" progId="Equation.DSMT4">
                  <p:embed/>
                </p:oleObj>
              </mc:Choice>
              <mc:Fallback>
                <p:oleObj name="Equation" r:id="rId9" imgW="9903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897" y="4568274"/>
                        <a:ext cx="1981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>
                <a:spLocks noChangeArrowheads="1"/>
              </p:cNvSpPr>
              <p:nvPr/>
            </p:nvSpPr>
            <p:spPr bwMode="auto">
              <a:xfrm>
                <a:off x="815681" y="3947754"/>
                <a:ext cx="8020895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ts val="0"/>
                  </a:spcBef>
                </a:pPr>
                <a:r>
                  <a:rPr lang="en-GB" altLang="nb-NO" sz="2400" i="0" dirty="0"/>
                  <a:t>and hence </a:t>
                </a:r>
                <a14:m>
                  <m:oMath xmlns:m="http://schemas.openxmlformats.org/officeDocument/2006/math">
                    <m:r>
                      <a:rPr lang="nb-NO" altLang="nb-NO" sz="240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altLang="nb-NO" sz="240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nb-NO" altLang="nb-NO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altLang="nb-NO" sz="240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altLang="nb-NO" sz="24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altLang="nb-NO" sz="240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altLang="nb-NO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altLang="nb-NO" sz="24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altLang="nb-NO" sz="2400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altLang="nb-NO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altLang="nb-NO" sz="2400" i="0" dirty="0"/>
                  <a:t>)</a:t>
                </a:r>
                <a14:m>
                  <m:oMath xmlns:m="http://schemas.openxmlformats.org/officeDocument/2006/math">
                    <m:r>
                      <a:rPr lang="nb-NO" altLang="nb-NO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nb-NO" altLang="nb-NO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altLang="nb-NO" sz="2400" i="0" dirty="0"/>
                  <a:t>, which motivates the estimator</a:t>
                </a:r>
                <a:endParaRPr lang="en-GB" altLang="nb-NO" sz="2400" i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5681" y="3947754"/>
                <a:ext cx="8020895" cy="830997"/>
              </a:xfrm>
              <a:prstGeom prst="rect">
                <a:avLst/>
              </a:prstGeom>
              <a:blipFill>
                <a:blip r:embed="rId11"/>
                <a:stretch>
                  <a:fillRect l="-1266" t="-7576" b="-151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26">
                <a:extLst>
                  <a:ext uri="{FF2B5EF4-FFF2-40B4-BE49-F238E27FC236}">
                    <a16:creationId xmlns:a16="http://schemas.microsoft.com/office/drawing/2014/main" id="{BEAC6417-A896-9F4B-9302-E4A1226101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1268" y="3595064"/>
                <a:ext cx="669106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ts val="0"/>
                  </a:spcBef>
                </a:pPr>
                <a:r>
                  <a:rPr lang="en-GB" altLang="nb-NO" sz="2400" i="0" dirty="0"/>
                  <a:t>, and </a:t>
                </a:r>
                <a14:m>
                  <m:oMath xmlns:m="http://schemas.openxmlformats.org/officeDocument/2006/math">
                    <m:r>
                      <a:rPr lang="nb-NO" altLang="nb-NO" sz="240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altLang="nb-NO" sz="240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nb-NO" altLang="nb-NO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altLang="nb-NO" sz="240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altLang="nb-NO" sz="24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altLang="nb-NO" sz="240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altLang="nb-NO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altLang="nb-NO" sz="2400" i="0" dirty="0"/>
                  <a:t>)</a:t>
                </a:r>
                <a14:m>
                  <m:oMath xmlns:m="http://schemas.openxmlformats.org/officeDocument/2006/math">
                    <m:r>
                      <a:rPr lang="nb-NO" altLang="nb-NO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nb-NO" altLang="nb-NO" sz="2400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altLang="nb-NO" sz="2400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altLang="nb-NO" sz="2400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altLang="nb-NO" sz="2400" i="0" dirty="0"/>
                  <a:t>,  </a:t>
                </a:r>
                <a:endParaRPr lang="en-GB" altLang="nb-NO" sz="2400" i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26">
                <a:extLst>
                  <a:ext uri="{FF2B5EF4-FFF2-40B4-BE49-F238E27FC236}">
                    <a16:creationId xmlns:a16="http://schemas.microsoft.com/office/drawing/2014/main" id="{BEAC6417-A896-9F4B-9302-E4A1226101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41268" y="3595064"/>
                <a:ext cx="6691064" cy="461665"/>
              </a:xfrm>
              <a:prstGeom prst="rect">
                <a:avLst/>
              </a:prstGeom>
              <a:blipFill>
                <a:blip r:embed="rId12"/>
                <a:stretch>
                  <a:fillRect l="-1515" t="-10811" b="-2702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573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5" grpId="0"/>
      <p:bldP spid="27" grpId="0"/>
      <p:bldP spid="30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79375" y="747738"/>
            <a:ext cx="809880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 method we have described may be used for </a:t>
            </a:r>
            <a:r>
              <a:rPr lang="en-GB" altLang="nb-NO" sz="2400" i="0" dirty="0" err="1"/>
              <a:t>overdispersed</a:t>
            </a:r>
            <a:r>
              <a:rPr lang="en-GB" altLang="nb-NO" sz="2400" i="0" dirty="0"/>
              <a:t> «Poisson data» 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84894" y="1692356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Then the «standard GLM» is a Poisson GLM with </a:t>
            </a:r>
          </a:p>
        </p:txBody>
      </p:sp>
      <p:graphicFrame>
        <p:nvGraphicFramePr>
          <p:cNvPr id="2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991195"/>
              </p:ext>
            </p:extLst>
          </p:nvPr>
        </p:nvGraphicFramePr>
        <p:xfrm>
          <a:off x="2590800" y="2154238"/>
          <a:ext cx="1397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98400" imgH="241200" progId="Equation.DSMT4">
                  <p:embed/>
                </p:oleObj>
              </mc:Choice>
              <mc:Fallback>
                <p:oleObj name="Equation" r:id="rId3" imgW="6984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154238"/>
                        <a:ext cx="1397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2586443"/>
              </p:ext>
            </p:extLst>
          </p:nvPr>
        </p:nvGraphicFramePr>
        <p:xfrm>
          <a:off x="2638425" y="3009900"/>
          <a:ext cx="1397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98400" imgH="228600" progId="Equation.DSMT4">
                  <p:embed/>
                </p:oleObj>
              </mc:Choice>
              <mc:Fallback>
                <p:oleObj name="Equation" r:id="rId5" imgW="698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8425" y="3009900"/>
                        <a:ext cx="1397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579375" y="2605611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so for the quasi-likelihood approach we assume</a:t>
            </a:r>
          </a:p>
        </p:txBody>
      </p:sp>
      <p:sp>
        <p:nvSpPr>
          <p:cNvPr id="46" name="Rectangle 2"/>
          <p:cNvSpPr txBox="1">
            <a:spLocks noChangeArrowheads="1"/>
          </p:cNvSpPr>
          <p:nvPr/>
        </p:nvSpPr>
        <p:spPr>
          <a:xfrm>
            <a:off x="562593" y="176126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3200" b="1" kern="0" dirty="0">
                <a:solidFill>
                  <a:schemeClr val="accent2"/>
                </a:solidFill>
              </a:rPr>
              <a:t>Variance inflated Poisson model</a:t>
            </a:r>
            <a:endParaRPr lang="en-GB" altLang="nb-NO" sz="3200" kern="0" dirty="0">
              <a:solidFill>
                <a:schemeClr val="accent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20</a:t>
            </a:fld>
            <a:endParaRPr lang="en-US" altLang="nb-NO"/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562591" y="3562956"/>
            <a:ext cx="811558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 estimates of the           are the same as for the Poisson GLM</a:t>
            </a:r>
          </a:p>
        </p:txBody>
      </p:sp>
      <p:graphicFrame>
        <p:nvGraphicFramePr>
          <p:cNvPr id="5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4874529"/>
              </p:ext>
            </p:extLst>
          </p:nvPr>
        </p:nvGraphicFramePr>
        <p:xfrm>
          <a:off x="3565525" y="3578225"/>
          <a:ext cx="56832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04560" imgH="241200" progId="Equation.DSMT4">
                  <p:embed/>
                </p:oleObj>
              </mc:Choice>
              <mc:Fallback>
                <p:oleObj name="Equation" r:id="rId7" imgW="3045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5525" y="3578225"/>
                        <a:ext cx="568325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579375" y="4528258"/>
            <a:ext cx="81155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 </a:t>
            </a:r>
            <a:r>
              <a:rPr lang="en-GB" altLang="nb-NO" sz="2400" i="0" dirty="0" err="1"/>
              <a:t>overdispersion</a:t>
            </a:r>
            <a:r>
              <a:rPr lang="en-GB" altLang="nb-NO" sz="2400" i="0" dirty="0"/>
              <a:t> parameter is estimated by</a:t>
            </a:r>
          </a:p>
        </p:txBody>
      </p:sp>
      <p:graphicFrame>
        <p:nvGraphicFramePr>
          <p:cNvPr id="5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7279763"/>
              </p:ext>
            </p:extLst>
          </p:nvPr>
        </p:nvGraphicFramePr>
        <p:xfrm>
          <a:off x="2201863" y="5178425"/>
          <a:ext cx="2794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800" imgH="457200" progId="Equation.DSMT4">
                  <p:embed/>
                </p:oleObj>
              </mc:Choice>
              <mc:Fallback>
                <p:oleObj name="Equation" r:id="rId9" imgW="13968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1863" y="5178425"/>
                        <a:ext cx="27940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42204" y="6297585"/>
            <a:ext cx="81155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R code for the crab data is at the course web page</a:t>
            </a:r>
          </a:p>
        </p:txBody>
      </p:sp>
    </p:spTree>
    <p:extLst>
      <p:ext uri="{BB962C8B-B14F-4D97-AF65-F5344CB8AC3E}">
        <p14:creationId xmlns:p14="http://schemas.microsoft.com/office/powerpoint/2010/main" val="168318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  <p:bldP spid="32" grpId="0"/>
      <p:bldP spid="54" grpId="0"/>
      <p:bldP spid="57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590259" y="3049820"/>
            <a:ext cx="86337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However, there may be larger variability than given by the binomial distribution 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26988" y="811558"/>
            <a:ext cx="84019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 approach with variance inflation may also be used for </a:t>
            </a:r>
            <a:r>
              <a:rPr lang="en-GB" altLang="nb-NO" sz="2400" i="0" dirty="0" err="1"/>
              <a:t>overdispersed</a:t>
            </a:r>
            <a:r>
              <a:rPr lang="en-GB" altLang="nb-NO" sz="2400" i="0" dirty="0"/>
              <a:t> and grouped binary data </a:t>
            </a: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542864" y="1753512"/>
            <a:ext cx="8633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So assume that       is the number of «successes» in      Bernoulli trials with parameter      for each trial, and let          </a:t>
            </a:r>
          </a:p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                  be the proportion of successes</a:t>
            </a:r>
          </a:p>
        </p:txBody>
      </p:sp>
      <p:graphicFrame>
        <p:nvGraphicFramePr>
          <p:cNvPr id="34" name="Object 8"/>
          <p:cNvGraphicFramePr>
            <a:graphicFrameLocks noChangeAspect="1"/>
          </p:cNvGraphicFramePr>
          <p:nvPr/>
        </p:nvGraphicFramePr>
        <p:xfrm>
          <a:off x="2912383" y="1799012"/>
          <a:ext cx="304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2280" imgH="228600" progId="Equation.DSMT4">
                  <p:embed/>
                </p:oleObj>
              </mc:Choice>
              <mc:Fallback>
                <p:oleObj name="Equation" r:id="rId3" imgW="1522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2383" y="1799012"/>
                        <a:ext cx="304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8"/>
          <p:cNvGraphicFramePr>
            <a:graphicFrameLocks noChangeAspect="1"/>
          </p:cNvGraphicFramePr>
          <p:nvPr/>
        </p:nvGraphicFramePr>
        <p:xfrm>
          <a:off x="7848598" y="1771358"/>
          <a:ext cx="762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80880" imgH="228600" progId="Equation.DSMT4">
                  <p:embed/>
                </p:oleObj>
              </mc:Choice>
              <mc:Fallback>
                <p:oleObj name="Equation" r:id="rId5" imgW="380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598" y="1771358"/>
                        <a:ext cx="762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8"/>
          <p:cNvGraphicFramePr>
            <a:graphicFrameLocks noChangeAspect="1"/>
          </p:cNvGraphicFramePr>
          <p:nvPr/>
        </p:nvGraphicFramePr>
        <p:xfrm>
          <a:off x="678996" y="2504814"/>
          <a:ext cx="1295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47640" imgH="228600" progId="Equation.DSMT4">
                  <p:embed/>
                </p:oleObj>
              </mc:Choice>
              <mc:Fallback>
                <p:oleObj name="Equation" r:id="rId7" imgW="6476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996" y="2504814"/>
                        <a:ext cx="1295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9608577"/>
              </p:ext>
            </p:extLst>
          </p:nvPr>
        </p:nvGraphicFramePr>
        <p:xfrm>
          <a:off x="4727981" y="2124852"/>
          <a:ext cx="330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4880" imgH="228600" progId="Equation.DSMT4">
                  <p:embed/>
                </p:oleObj>
              </mc:Choice>
              <mc:Fallback>
                <p:oleObj name="Equation" r:id="rId9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7981" y="2124852"/>
                        <a:ext cx="330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8"/>
          <p:cNvGraphicFramePr>
            <a:graphicFrameLocks noChangeAspect="1"/>
          </p:cNvGraphicFramePr>
          <p:nvPr/>
        </p:nvGraphicFramePr>
        <p:xfrm>
          <a:off x="6518109" y="2537805"/>
          <a:ext cx="1422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11000" imgH="203040" progId="Equation.DSMT4">
                  <p:embed/>
                </p:oleObj>
              </mc:Choice>
              <mc:Fallback>
                <p:oleObj name="Equation" r:id="rId11" imgW="7110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8109" y="2537805"/>
                        <a:ext cx="1422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622917" y="4057620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 «standard GLM» is a binomial GLM with </a:t>
            </a:r>
          </a:p>
        </p:txBody>
      </p:sp>
      <p:graphicFrame>
        <p:nvGraphicFramePr>
          <p:cNvPr id="4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4303736"/>
              </p:ext>
            </p:extLst>
          </p:nvPr>
        </p:nvGraphicFramePr>
        <p:xfrm>
          <a:off x="2452688" y="4491038"/>
          <a:ext cx="2641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20480" imgH="241200" progId="Equation.DSMT4">
                  <p:embed/>
                </p:oleObj>
              </mc:Choice>
              <mc:Fallback>
                <p:oleObj name="Equation" r:id="rId13" imgW="13204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2688" y="4491038"/>
                        <a:ext cx="26416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733426" y="5179092"/>
            <a:ext cx="73812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so for the quasi-likelihood approach we assume</a:t>
            </a:r>
          </a:p>
        </p:txBody>
      </p:sp>
      <p:graphicFrame>
        <p:nvGraphicFramePr>
          <p:cNvPr id="4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9469084"/>
              </p:ext>
            </p:extLst>
          </p:nvPr>
        </p:nvGraphicFramePr>
        <p:xfrm>
          <a:off x="2574925" y="5634038"/>
          <a:ext cx="2692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346040" imgH="228600" progId="Equation.DSMT4">
                  <p:embed/>
                </p:oleObj>
              </mc:Choice>
              <mc:Fallback>
                <p:oleObj name="Equation" r:id="rId15" imgW="13460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4925" y="5634038"/>
                        <a:ext cx="2692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21</a:t>
            </a:fld>
            <a:endParaRPr lang="en-US" altLang="nb-NO"/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497958" y="139573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3200" b="1" kern="0" dirty="0">
                <a:solidFill>
                  <a:schemeClr val="accent2"/>
                </a:solidFill>
              </a:rPr>
              <a:t>Variance inflated binomial model</a:t>
            </a:r>
            <a:endParaRPr lang="en-GB" altLang="nb-NO" sz="3200" kern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18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19" grpId="0"/>
      <p:bldP spid="33" grpId="0"/>
      <p:bldP spid="41" grpId="0"/>
      <p:bldP spid="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66" y="3347447"/>
            <a:ext cx="8719772" cy="3105553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32030" y="118993"/>
            <a:ext cx="8401987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nb-NO" sz="2400" i="0" u="sng" dirty="0">
                <a:solidFill>
                  <a:srgbClr val="0066FF"/>
                </a:solidFill>
              </a:rPr>
              <a:t>Example: iron-deficiency in rats</a:t>
            </a:r>
          </a:p>
          <a:p>
            <a:pPr eaLnBrk="1" hangingPunct="1">
              <a:spcBef>
                <a:spcPts val="600"/>
              </a:spcBef>
              <a:spcAft>
                <a:spcPts val="0"/>
              </a:spcAft>
            </a:pPr>
            <a:r>
              <a:rPr lang="en-US" altLang="nb-NO" sz="2400" i="0" dirty="0"/>
              <a:t>Consider a study with 58 rats on an iron deficient diet</a:t>
            </a:r>
          </a:p>
          <a:p>
            <a:pPr eaLnBrk="1" hangingPunct="1">
              <a:spcBef>
                <a:spcPts val="600"/>
              </a:spcBef>
              <a:spcAft>
                <a:spcPts val="0"/>
              </a:spcAft>
            </a:pPr>
            <a:r>
              <a:rPr lang="en-US" altLang="nb-NO" sz="2400" i="0" dirty="0"/>
              <a:t>The rats were divided in four groups: a placebo group and three groups that got injection of an iron supplement on three different schedules</a:t>
            </a:r>
          </a:p>
          <a:p>
            <a:pPr eaLnBrk="1" hangingPunct="1">
              <a:spcBef>
                <a:spcPts val="600"/>
              </a:spcBef>
              <a:spcAft>
                <a:spcPts val="0"/>
              </a:spcAft>
            </a:pPr>
            <a:r>
              <a:rPr lang="en-US" altLang="nb-NO" sz="2400" i="0" dirty="0"/>
              <a:t>The rats were made pregnant and killed after 3 weeks</a:t>
            </a:r>
          </a:p>
          <a:p>
            <a:pPr eaLnBrk="1" hangingPunct="1">
              <a:spcBef>
                <a:spcPts val="600"/>
              </a:spcBef>
              <a:spcAft>
                <a:spcPts val="0"/>
              </a:spcAft>
            </a:pPr>
            <a:r>
              <a:rPr lang="en-US" altLang="nb-NO" sz="2400" i="0" dirty="0"/>
              <a:t>The number of dead fetuses were counted for each mother,               and the mother’s hemoglobin level was measured </a:t>
            </a:r>
          </a:p>
          <a:p>
            <a:pPr eaLnBrk="1" hangingPunct="1">
              <a:spcBef>
                <a:spcPts val="0"/>
              </a:spcBef>
            </a:pPr>
            <a:endParaRPr lang="en-US" altLang="nb-NO" sz="2400" i="0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08389" y="6297585"/>
            <a:ext cx="81155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R code is at the course web page</a:t>
            </a:r>
          </a:p>
        </p:txBody>
      </p:sp>
    </p:spTree>
    <p:extLst>
      <p:ext uri="{BB962C8B-B14F-4D97-AF65-F5344CB8AC3E}">
        <p14:creationId xmlns:p14="http://schemas.microsoft.com/office/powerpoint/2010/main" val="13952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41515" y="48305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3200" b="1" kern="0" dirty="0">
                <a:solidFill>
                  <a:schemeClr val="accent2"/>
                </a:solidFill>
              </a:rPr>
              <a:t>Quasi-likelihood and model misspecification</a:t>
            </a:r>
            <a:endParaRPr lang="en-GB" altLang="nb-NO" sz="3200" kern="0" dirty="0">
              <a:solidFill>
                <a:schemeClr val="accent2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15046" y="712466"/>
            <a:ext cx="82717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We consider a model with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graphicFrame>
        <p:nvGraphicFramePr>
          <p:cNvPr id="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4749940"/>
              </p:ext>
            </p:extLst>
          </p:nvPr>
        </p:nvGraphicFramePr>
        <p:xfrm>
          <a:off x="3635375" y="1204913"/>
          <a:ext cx="2565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82680" imgH="304560" progId="Equation.DSMT4">
                  <p:embed/>
                </p:oleObj>
              </mc:Choice>
              <mc:Fallback>
                <p:oleObj name="Equation" r:id="rId2" imgW="128268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1204913"/>
                        <a:ext cx="25654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7127266"/>
              </p:ext>
            </p:extLst>
          </p:nvPr>
        </p:nvGraphicFramePr>
        <p:xfrm>
          <a:off x="3127375" y="1951038"/>
          <a:ext cx="1295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47640" imgH="228600" progId="Equation.DSMT4">
                  <p:embed/>
                </p:oleObj>
              </mc:Choice>
              <mc:Fallback>
                <p:oleObj name="Equation" r:id="rId4" imgW="6476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7375" y="1951038"/>
                        <a:ext cx="1295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41699" y="1945947"/>
            <a:ext cx="44615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altLang="nb-NO" sz="2400" i="0" dirty="0"/>
              <a:t>link function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841699" y="1278882"/>
            <a:ext cx="4546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altLang="nb-NO" sz="2400" i="0" dirty="0"/>
              <a:t>linear predictor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852581" y="2566431"/>
            <a:ext cx="44615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altLang="nb-NO" sz="2400" i="0" dirty="0"/>
              <a:t>variance function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graphicFrame>
        <p:nvGraphicFramePr>
          <p:cNvPr id="1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4188861"/>
              </p:ext>
            </p:extLst>
          </p:nvPr>
        </p:nvGraphicFramePr>
        <p:xfrm>
          <a:off x="3775464" y="2575016"/>
          <a:ext cx="711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5320" imgH="228600" progId="Equation.DSMT4">
                  <p:embed/>
                </p:oleObj>
              </mc:Choice>
              <mc:Fallback>
                <p:oleObj name="Equation" r:id="rId6" imgW="3553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5464" y="2575016"/>
                        <a:ext cx="711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02164" y="3164176"/>
            <a:ext cx="84019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Then the quasi-likelihood estimators                         are the solutions of the quasi-score equations</a:t>
            </a:r>
          </a:p>
        </p:txBody>
      </p:sp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422160"/>
              </p:ext>
            </p:extLst>
          </p:nvPr>
        </p:nvGraphicFramePr>
        <p:xfrm>
          <a:off x="1847850" y="4078288"/>
          <a:ext cx="57912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95480" imgH="457200" progId="Equation.DSMT4">
                  <p:embed/>
                </p:oleObj>
              </mc:Choice>
              <mc:Fallback>
                <p:oleObj name="Equation" r:id="rId8" imgW="28954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7850" y="4078288"/>
                        <a:ext cx="57912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3676981"/>
              </p:ext>
            </p:extLst>
          </p:nvPr>
        </p:nvGraphicFramePr>
        <p:xfrm>
          <a:off x="5573713" y="3141663"/>
          <a:ext cx="1803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01440" imgH="266400" progId="Equation.DSMT4">
                  <p:embed/>
                </p:oleObj>
              </mc:Choice>
              <mc:Fallback>
                <p:oleObj name="Equation" r:id="rId10" imgW="901440" imgH="26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3713" y="3141663"/>
                        <a:ext cx="18034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17754" y="4994086"/>
            <a:ext cx="86316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 quasi-likelihood equations may be written (for convenience in the following)</a:t>
            </a:r>
          </a:p>
        </p:txBody>
      </p:sp>
      <p:graphicFrame>
        <p:nvGraphicFramePr>
          <p:cNvPr id="1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1179692"/>
              </p:ext>
            </p:extLst>
          </p:nvPr>
        </p:nvGraphicFramePr>
        <p:xfrm>
          <a:off x="2353064" y="5730875"/>
          <a:ext cx="3556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77680" imgH="495000" progId="Equation.DSMT4">
                  <p:embed/>
                </p:oleObj>
              </mc:Choice>
              <mc:Fallback>
                <p:oleObj name="Equation" r:id="rId12" imgW="177768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3064" y="5730875"/>
                        <a:ext cx="3556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5451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3" grpId="0"/>
      <p:bldP spid="15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24</a:t>
            </a:fld>
            <a:endParaRPr lang="en-US" altLang="nb-NO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02810" y="383702"/>
            <a:ext cx="8401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We have</a:t>
            </a:r>
          </a:p>
        </p:txBody>
      </p:sp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8396407"/>
              </p:ext>
            </p:extLst>
          </p:nvPr>
        </p:nvGraphicFramePr>
        <p:xfrm>
          <a:off x="1805214" y="614534"/>
          <a:ext cx="4445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22280" imgH="495000" progId="Equation.DSMT4">
                  <p:embed/>
                </p:oleObj>
              </mc:Choice>
              <mc:Fallback>
                <p:oleObj name="Equation" r:id="rId2" imgW="222228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5214" y="614534"/>
                        <a:ext cx="4445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2810" y="1758751"/>
            <a:ext cx="84019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so the quasi-likelihood equations are unbiased</a:t>
            </a:r>
            <a:r>
              <a:rPr lang="en-GB" altLang="nb-NO" sz="2400" i="0" dirty="0">
                <a:solidFill>
                  <a:srgbClr val="FF0000"/>
                </a:solidFill>
              </a:rPr>
              <a:t>                    estimating equations </a:t>
            </a:r>
            <a:r>
              <a:rPr lang="en-GB" altLang="nb-NO" sz="2400" i="0" dirty="0"/>
              <a:t>(also if the variance function is                     not correctly specified)</a:t>
            </a:r>
            <a:endParaRPr lang="en-GB" altLang="nb-NO" sz="2400" i="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99849" y="3252664"/>
            <a:ext cx="84287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By a general version of the central limit theorem, one may prove that (under certain regularity conditions)</a:t>
            </a:r>
          </a:p>
        </p:txBody>
      </p:sp>
      <p:graphicFrame>
        <p:nvGraphicFramePr>
          <p:cNvPr id="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0548322"/>
              </p:ext>
            </p:extLst>
          </p:nvPr>
        </p:nvGraphicFramePr>
        <p:xfrm>
          <a:off x="1655763" y="5265738"/>
          <a:ext cx="51816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90560" imgH="533160" progId="Equation.DSMT4">
                  <p:embed/>
                </p:oleObj>
              </mc:Choice>
              <mc:Fallback>
                <p:oleObj name="Equation" r:id="rId4" imgW="259056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5763" y="5265738"/>
                        <a:ext cx="51816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653651"/>
              </p:ext>
            </p:extLst>
          </p:nvPr>
        </p:nvGraphicFramePr>
        <p:xfrm>
          <a:off x="1881414" y="4283327"/>
          <a:ext cx="3937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68480" imgH="203040" progId="Equation.DSMT4">
                  <p:embed/>
                </p:oleObj>
              </mc:Choice>
              <mc:Fallback>
                <p:oleObj name="Equation" r:id="rId6" imgW="19684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1414" y="4283327"/>
                        <a:ext cx="3937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02338" y="4826578"/>
            <a:ext cx="51412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where </a:t>
            </a:r>
          </a:p>
        </p:txBody>
      </p:sp>
    </p:spTree>
    <p:extLst>
      <p:ext uri="{BB962C8B-B14F-4D97-AF65-F5344CB8AC3E}">
        <p14:creationId xmlns:p14="http://schemas.microsoft.com/office/powerpoint/2010/main" val="53775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25</a:t>
            </a:fld>
            <a:endParaRPr lang="en-US" altLang="nb-NO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58985" y="314130"/>
            <a:ext cx="84019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By a Taylor series expansion of           around the true value </a:t>
            </a:r>
          </a:p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of      , we have that   </a:t>
            </a:r>
          </a:p>
        </p:txBody>
      </p:sp>
      <p:graphicFrame>
        <p:nvGraphicFramePr>
          <p:cNvPr id="4" name="Object 8"/>
          <p:cNvGraphicFramePr>
            <a:graphicFrameLocks noChangeAspect="1"/>
          </p:cNvGraphicFramePr>
          <p:nvPr/>
        </p:nvGraphicFramePr>
        <p:xfrm>
          <a:off x="2106613" y="1252538"/>
          <a:ext cx="3327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63560" imgH="419040" progId="Equation.DSMT4">
                  <p:embed/>
                </p:oleObj>
              </mc:Choice>
              <mc:Fallback>
                <p:oleObj name="Equation" r:id="rId2" imgW="1663560" imgH="419040" progId="Equation.DSMT4">
                  <p:embed/>
                  <p:pic>
                    <p:nvPicPr>
                      <p:cNvPr id="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6613" y="1252538"/>
                        <a:ext cx="33274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8"/>
          <p:cNvGraphicFramePr>
            <a:graphicFrameLocks noChangeAspect="1"/>
          </p:cNvGraphicFramePr>
          <p:nvPr/>
        </p:nvGraphicFramePr>
        <p:xfrm>
          <a:off x="4887459" y="301459"/>
          <a:ext cx="635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7160" imgH="241200" progId="Equation.DSMT4">
                  <p:embed/>
                </p:oleObj>
              </mc:Choice>
              <mc:Fallback>
                <p:oleObj name="Equation" r:id="rId4" imgW="317160" imgH="241200" progId="Equation.DSMT4">
                  <p:embed/>
                  <p:pic>
                    <p:nvPicPr>
                      <p:cNvPr id="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7459" y="301459"/>
                        <a:ext cx="635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"/>
          <p:cNvGraphicFramePr>
            <a:graphicFrameLocks noChangeAspect="1"/>
          </p:cNvGraphicFramePr>
          <p:nvPr/>
        </p:nvGraphicFramePr>
        <p:xfrm>
          <a:off x="1027790" y="729628"/>
          <a:ext cx="254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720" imgH="203040" progId="Equation.DSMT4">
                  <p:embed/>
                </p:oleObj>
              </mc:Choice>
              <mc:Fallback>
                <p:oleObj name="Equation" r:id="rId6" imgW="126720" imgH="203040" progId="Equation.DSMT4">
                  <p:embed/>
                  <p:pic>
                    <p:nvPicPr>
                      <p:cNvPr id="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7790" y="729628"/>
                        <a:ext cx="254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8408" y="2197241"/>
            <a:ext cx="8401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Now                </a:t>
            </a:r>
          </a:p>
        </p:txBody>
      </p:sp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2330450" y="2774950"/>
          <a:ext cx="31242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62040" imgH="495000" progId="Equation.DSMT4">
                  <p:embed/>
                </p:oleObj>
              </mc:Choice>
              <mc:Fallback>
                <p:oleObj name="Equation" r:id="rId8" imgW="1562040" imgH="495000" progId="Equation.DSMT4">
                  <p:embed/>
                  <p:pic>
                    <p:nvPicPr>
                      <p:cNvPr id="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0450" y="2774950"/>
                        <a:ext cx="31242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455738" y="2181225"/>
          <a:ext cx="1092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45760" imgH="241200" progId="Equation.DSMT4">
                  <p:embed/>
                </p:oleObj>
              </mc:Choice>
              <mc:Fallback>
                <p:oleObj name="Equation" r:id="rId10" imgW="545760" imgH="241200" progId="Equation.DSMT4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38" y="2181225"/>
                        <a:ext cx="1092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742013" y="3844422"/>
            <a:ext cx="84019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 observed quasi-information matrix                                             is approximately equal to the expected quasi-information matrix (we will not show this)</a:t>
            </a:r>
          </a:p>
        </p:txBody>
      </p:sp>
      <p:graphicFrame>
        <p:nvGraphicFramePr>
          <p:cNvPr id="11" name="Object 8"/>
          <p:cNvGraphicFramePr>
            <a:graphicFrameLocks noChangeAspect="1"/>
          </p:cNvGraphicFramePr>
          <p:nvPr/>
        </p:nvGraphicFramePr>
        <p:xfrm>
          <a:off x="6249988" y="3887788"/>
          <a:ext cx="1473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36560" imgH="203040" progId="Equation.DSMT4">
                  <p:embed/>
                </p:oleObj>
              </mc:Choice>
              <mc:Fallback>
                <p:oleObj name="Equation" r:id="rId12" imgW="736560" imgH="203040" progId="Equation.DSMT4">
                  <p:embed/>
                  <p:pic>
                    <p:nvPicPr>
                      <p:cNvPr id="11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9988" y="3887788"/>
                        <a:ext cx="14732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8"/>
          <p:cNvGraphicFramePr>
            <a:graphicFrameLocks noChangeAspect="1"/>
          </p:cNvGraphicFramePr>
          <p:nvPr/>
        </p:nvGraphicFramePr>
        <p:xfrm>
          <a:off x="1944688" y="5087938"/>
          <a:ext cx="4673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336760" imgH="495000" progId="Equation.DSMT4">
                  <p:embed/>
                </p:oleObj>
              </mc:Choice>
              <mc:Fallback>
                <p:oleObj name="Equation" r:id="rId14" imgW="2336760" imgH="495000" progId="Equation.DSMT4">
                  <p:embed/>
                  <p:pic>
                    <p:nvPicPr>
                      <p:cNvPr id="1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4688" y="5087938"/>
                        <a:ext cx="46736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572687" y="2176306"/>
            <a:ext cx="4022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, and we obtain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9">
                <a:extLst>
                  <a:ext uri="{FF2B5EF4-FFF2-40B4-BE49-F238E27FC236}">
                    <a16:creationId xmlns:a16="http://schemas.microsoft.com/office/drawing/2014/main" id="{3D30B828-F5C7-BDCA-44EE-B012D16FD2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6465" y="6044202"/>
                <a:ext cx="8401987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ts val="0"/>
                  </a:spcBef>
                </a:pPr>
                <a:r>
                  <a:rPr lang="en-GB" altLang="nb-NO" sz="2400" i="0" dirty="0"/>
                  <a:t>which is an approximation of a model-based covariance matrix for </a:t>
                </a:r>
                <a14:m>
                  <m:oMath xmlns:m="http://schemas.openxmlformats.org/officeDocument/2006/math">
                    <m:r>
                      <a:rPr lang="en-GB" altLang="nb-NO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𝛃</m:t>
                    </m:r>
                  </m:oMath>
                </a14:m>
                <a:endParaRPr lang="en-GB" altLang="nb-NO" sz="2400" b="1" i="0" dirty="0"/>
              </a:p>
            </p:txBody>
          </p:sp>
        </mc:Choice>
        <mc:Fallback>
          <p:sp>
            <p:nvSpPr>
              <p:cNvPr id="13" name="Rectangle 9">
                <a:extLst>
                  <a:ext uri="{FF2B5EF4-FFF2-40B4-BE49-F238E27FC236}">
                    <a16:creationId xmlns:a16="http://schemas.microsoft.com/office/drawing/2014/main" id="{3D30B828-F5C7-BDCA-44EE-B012D16FD2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465" y="6044202"/>
                <a:ext cx="8401987" cy="830997"/>
              </a:xfrm>
              <a:prstGeom prst="rect">
                <a:avLst/>
              </a:prstGeom>
              <a:blipFill>
                <a:blip r:embed="rId16"/>
                <a:stretch>
                  <a:fillRect l="-1208" t="-7576" b="-151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859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4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14431" y="6254271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26</a:t>
            </a:fld>
            <a:endParaRPr lang="en-US" altLang="nb-NO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46044" y="131129"/>
            <a:ext cx="8401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Hence we have 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576272" y="131129"/>
            <a:ext cx="15439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, where</a:t>
            </a:r>
          </a:p>
        </p:txBody>
      </p:sp>
      <p:graphicFrame>
        <p:nvGraphicFramePr>
          <p:cNvPr id="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1628607"/>
              </p:ext>
            </p:extLst>
          </p:nvPr>
        </p:nvGraphicFramePr>
        <p:xfrm>
          <a:off x="2765425" y="131763"/>
          <a:ext cx="1854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27000" imgH="241200" progId="Equation.DSMT4">
                  <p:embed/>
                </p:oleObj>
              </mc:Choice>
              <mc:Fallback>
                <p:oleObj name="Equation" r:id="rId3" imgW="9270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5425" y="131763"/>
                        <a:ext cx="1854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9352948"/>
              </p:ext>
            </p:extLst>
          </p:nvPr>
        </p:nvGraphicFramePr>
        <p:xfrm>
          <a:off x="1335088" y="698500"/>
          <a:ext cx="39116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55520" imgH="583920" progId="Equation.DSMT4">
                  <p:embed/>
                </p:oleObj>
              </mc:Choice>
              <mc:Fallback>
                <p:oleObj name="Equation" r:id="rId5" imgW="1955520" imgH="5839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5088" y="698500"/>
                        <a:ext cx="39116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69865" y="2018326"/>
            <a:ext cx="8401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It follows that </a:t>
            </a:r>
          </a:p>
        </p:txBody>
      </p:sp>
      <p:graphicFrame>
        <p:nvGraphicFramePr>
          <p:cNvPr id="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2563729"/>
              </p:ext>
            </p:extLst>
          </p:nvPr>
        </p:nvGraphicFramePr>
        <p:xfrm>
          <a:off x="1824698" y="2487586"/>
          <a:ext cx="4013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006280" imgH="241200" progId="Equation.DSMT4">
                  <p:embed/>
                </p:oleObj>
              </mc:Choice>
              <mc:Fallback>
                <p:oleObj name="Equation" r:id="rId7" imgW="20062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4698" y="2487586"/>
                        <a:ext cx="4013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95969" y="5256381"/>
            <a:ext cx="8401987" cy="87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0"/>
              </a:spcBef>
            </a:pPr>
            <a:r>
              <a:rPr lang="en-GB" altLang="nb-NO" sz="2400" i="0" dirty="0"/>
              <a:t>If the variance function is correctly specified (                     ) , we have                (cf. slide </a:t>
            </a:r>
            <a:r>
              <a:rPr lang="en-GB" altLang="nb-NO" sz="2400" i="0"/>
              <a:t>24), </a:t>
            </a:r>
            <a:r>
              <a:rPr lang="en-GB" altLang="nb-NO" sz="2400" i="0" dirty="0"/>
              <a:t>and</a:t>
            </a:r>
          </a:p>
        </p:txBody>
      </p:sp>
      <p:graphicFrame>
        <p:nvGraphicFramePr>
          <p:cNvPr id="1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1191737"/>
              </p:ext>
            </p:extLst>
          </p:nvPr>
        </p:nvGraphicFramePr>
        <p:xfrm>
          <a:off x="1915833" y="5688214"/>
          <a:ext cx="1016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07960" imgH="203040" progId="Equation.DSMT4">
                  <p:embed/>
                </p:oleObj>
              </mc:Choice>
              <mc:Fallback>
                <p:oleObj name="Equation" r:id="rId9" imgW="5079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5833" y="5688214"/>
                        <a:ext cx="1016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5362539"/>
              </p:ext>
            </p:extLst>
          </p:nvPr>
        </p:nvGraphicFramePr>
        <p:xfrm>
          <a:off x="1902043" y="6239829"/>
          <a:ext cx="35814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90640" imgH="241200" progId="Equation.DSMT4">
                  <p:embed/>
                </p:oleObj>
              </mc:Choice>
              <mc:Fallback>
                <p:oleObj name="Equation" r:id="rId11" imgW="179064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2043" y="6239829"/>
                        <a:ext cx="35814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>
                <a:spLocks noChangeArrowheads="1"/>
              </p:cNvSpPr>
              <p:nvPr/>
            </p:nvSpPr>
            <p:spPr bwMode="auto">
              <a:xfrm>
                <a:off x="469864" y="3170061"/>
                <a:ext cx="8401987" cy="2093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10000"/>
                  </a:lnSpc>
                  <a:spcBef>
                    <a:spcPts val="0"/>
                  </a:spcBef>
                </a:pPr>
                <a:r>
                  <a:rPr lang="en-GB" altLang="nb-NO" sz="2400" i="0" dirty="0"/>
                  <a:t>A </a:t>
                </a:r>
                <a:r>
                  <a:rPr lang="en-GB" altLang="nb-NO" sz="2400" i="0" dirty="0">
                    <a:solidFill>
                      <a:srgbClr val="FF0000"/>
                    </a:solidFill>
                  </a:rPr>
                  <a:t>robust variance estimator </a:t>
                </a:r>
                <a:r>
                  <a:rPr lang="en-GB" altLang="nb-NO" sz="2400" i="0" dirty="0"/>
                  <a:t>(which is also valid when the variance function is not correctly specified) is obtained by replacing        by        and               by                . This is called a </a:t>
                </a:r>
                <a:r>
                  <a:rPr lang="en-GB" altLang="nb-NO" sz="2400" dirty="0"/>
                  <a:t>sandwich estimator</a:t>
                </a:r>
                <a:r>
                  <a:rPr lang="en-GB" altLang="nb-NO" sz="2400" i="0" dirty="0"/>
                  <a:t>, because the empirical evidence </a:t>
                </a:r>
                <a:r>
                  <a:rPr lang="en-GB" altLang="nb-NO" sz="2400" i="0" dirty="0" err="1"/>
                  <a:t>cov</a:t>
                </a:r>
                <a:r>
                  <a:rPr lang="en-GB" altLang="nb-NO" sz="2400" i="0" dirty="0"/>
                  <a:t>. matrix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nb-NO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altLang="nb-NO" sz="2400" i="0" dirty="0"/>
                  <a:t> is sandwiched between two </a:t>
                </a:r>
                <a:r>
                  <a:rPr lang="en-GB" altLang="nb-NO" sz="2400" i="0"/>
                  <a:t>model-based (</a:t>
                </a:r>
                <a:r>
                  <a:rPr lang="en-GB" altLang="nb-NO" sz="2400" b="1" i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GB" altLang="nb-NO" sz="2400" i="0"/>
                  <a:t>)</a:t>
                </a:r>
                <a:r>
                  <a:rPr lang="en-GB" altLang="nb-NO" sz="2400"/>
                  <a:t>    </a:t>
                </a:r>
                <a:endParaRPr lang="en-GB" altLang="nb-NO" sz="2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9864" y="3170061"/>
                <a:ext cx="8401987" cy="2093843"/>
              </a:xfrm>
              <a:prstGeom prst="rect">
                <a:avLst/>
              </a:prstGeom>
              <a:blipFill>
                <a:blip r:embed="rId13"/>
                <a:stretch>
                  <a:fillRect l="-1056" t="-1807" r="-1810" b="-54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5601854"/>
              </p:ext>
            </p:extLst>
          </p:nvPr>
        </p:nvGraphicFramePr>
        <p:xfrm>
          <a:off x="2004105" y="3993450"/>
          <a:ext cx="330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64880" imgH="228600" progId="Equation.DSMT4">
                  <p:embed/>
                </p:oleObj>
              </mc:Choice>
              <mc:Fallback>
                <p:oleObj name="Equation" r:id="rId14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4105" y="3993450"/>
                        <a:ext cx="330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7759510"/>
              </p:ext>
            </p:extLst>
          </p:nvPr>
        </p:nvGraphicFramePr>
        <p:xfrm>
          <a:off x="2960689" y="3971019"/>
          <a:ext cx="330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64880" imgH="228600" progId="Equation.DSMT4">
                  <p:embed/>
                </p:oleObj>
              </mc:Choice>
              <mc:Fallback>
                <p:oleObj name="Equation" r:id="rId16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0689" y="3971019"/>
                        <a:ext cx="330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0041803"/>
              </p:ext>
            </p:extLst>
          </p:nvPr>
        </p:nvGraphicFramePr>
        <p:xfrm>
          <a:off x="4119072" y="3993450"/>
          <a:ext cx="914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457200" imgH="228600" progId="Equation.DSMT4">
                  <p:embed/>
                </p:oleObj>
              </mc:Choice>
              <mc:Fallback>
                <p:oleObj name="Equation" r:id="rId18" imgW="457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9072" y="3993450"/>
                        <a:ext cx="914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7300271"/>
              </p:ext>
            </p:extLst>
          </p:nvPr>
        </p:nvGraphicFramePr>
        <p:xfrm>
          <a:off x="5746750" y="3970338"/>
          <a:ext cx="1193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596880" imgH="241200" progId="Equation.DSMT4">
                  <p:embed/>
                </p:oleObj>
              </mc:Choice>
              <mc:Fallback>
                <p:oleObj name="Equation" r:id="rId20" imgW="5968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0" y="3970338"/>
                        <a:ext cx="1193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8">
            <a:extLst>
              <a:ext uri="{FF2B5EF4-FFF2-40B4-BE49-F238E27FC236}">
                <a16:creationId xmlns:a16="http://schemas.microsoft.com/office/drawing/2014/main" id="{E3094B4A-31F9-D045-AF0F-A82E5241A1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1803015"/>
              </p:ext>
            </p:extLst>
          </p:nvPr>
        </p:nvGraphicFramePr>
        <p:xfrm>
          <a:off x="6628756" y="5274659"/>
          <a:ext cx="1854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927000" imgH="228600" progId="Equation.DSMT4">
                  <p:embed/>
                </p:oleObj>
              </mc:Choice>
              <mc:Fallback>
                <p:oleObj name="Equation" r:id="rId22" imgW="927000" imgH="228600" progId="Equation.DSMT4">
                  <p:embed/>
                  <p:pic>
                    <p:nvPicPr>
                      <p:cNvPr id="4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8756" y="5274659"/>
                        <a:ext cx="1854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773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2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51742</TotalTime>
  <Words>1690</Words>
  <Application>Microsoft Macintosh PowerPoint</Application>
  <PresentationFormat>Skjermfremvisning (4:3)</PresentationFormat>
  <Paragraphs>199</Paragraphs>
  <Slides>26</Slides>
  <Notes>21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2" baseType="lpstr">
      <vt:lpstr>Arial</vt:lpstr>
      <vt:lpstr>Cambria Math</vt:lpstr>
      <vt:lpstr>Courier New</vt:lpstr>
      <vt:lpstr>Times New Roman</vt:lpstr>
      <vt:lpstr>Default Design</vt:lpstr>
      <vt:lpstr>Equation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MA-EVU2 Sannsynlighetsregning med anvendelser i spillteori og statistikk</dc:title>
  <dc:creator>borgan</dc:creator>
  <cp:lastModifiedBy>Ida Scheel</cp:lastModifiedBy>
  <cp:revision>1454</cp:revision>
  <cp:lastPrinted>2018-10-30T12:02:31Z</cp:lastPrinted>
  <dcterms:created xsi:type="dcterms:W3CDTF">2003-10-01T16:45:29Z</dcterms:created>
  <dcterms:modified xsi:type="dcterms:W3CDTF">2023-10-30T15:40:52Z</dcterms:modified>
</cp:coreProperties>
</file>