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292" r:id="rId6"/>
    <p:sldId id="280" r:id="rId7"/>
    <p:sldId id="284" r:id="rId8"/>
    <p:sldId id="300" r:id="rId9"/>
    <p:sldId id="294" r:id="rId10"/>
    <p:sldId id="295" r:id="rId11"/>
    <p:sldId id="296" r:id="rId12"/>
    <p:sldId id="298" r:id="rId13"/>
    <p:sldId id="299" r:id="rId14"/>
    <p:sldId id="301" r:id="rId15"/>
    <p:sldId id="302" r:id="rId16"/>
    <p:sldId id="304" r:id="rId17"/>
    <p:sldId id="303" r:id="rId18"/>
    <p:sldId id="313" r:id="rId19"/>
    <p:sldId id="306" r:id="rId20"/>
    <p:sldId id="308" r:id="rId21"/>
    <p:sldId id="309" r:id="rId22"/>
    <p:sldId id="310" r:id="rId23"/>
    <p:sldId id="314" r:id="rId24"/>
    <p:sldId id="321" r:id="rId25"/>
    <p:sldId id="315" r:id="rId26"/>
    <p:sldId id="316" r:id="rId27"/>
    <p:sldId id="317" r:id="rId28"/>
    <p:sldId id="318" r:id="rId29"/>
    <p:sldId id="319" r:id="rId30"/>
    <p:sldId id="320" r:id="rId31"/>
    <p:sldId id="31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31" d="100"/>
          <a:sy n="131" d="100"/>
        </p:scale>
        <p:origin x="90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5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 Id="rId4" Type="http://schemas.openxmlformats.org/officeDocument/2006/relationships/image" Target="../media/image6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58.wmf"/><Relationship Id="rId1" Type="http://schemas.openxmlformats.org/officeDocument/2006/relationships/image" Target="../media/image5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5565" y="1122363"/>
            <a:ext cx="8580580" cy="2387600"/>
          </a:xfrm>
        </p:spPr>
        <p:txBody>
          <a:bodyPr anchor="b"/>
          <a:lstStyle>
            <a:lvl1pPr algn="ctr">
              <a:defRPr sz="4500"/>
            </a:lvl1pPr>
          </a:lstStyle>
          <a:p>
            <a:r>
              <a:rPr lang="en-US" dirty="0" smtClean="0"/>
              <a:t>Click to edit Master title style</a:t>
            </a:r>
            <a:endParaRPr lang="en-US" dirty="0"/>
          </a:p>
        </p:txBody>
      </p:sp>
      <p:sp>
        <p:nvSpPr>
          <p:cNvPr id="3" name="Subtitle 2"/>
          <p:cNvSpPr>
            <a:spLocks noGrp="1"/>
          </p:cNvSpPr>
          <p:nvPr>
            <p:ph type="subTitle" idx="1"/>
          </p:nvPr>
        </p:nvSpPr>
        <p:spPr>
          <a:xfrm>
            <a:off x="295565" y="3602038"/>
            <a:ext cx="8580579"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C02D5DF-618F-4B4E-B350-0EEB60B775F4}" type="datetimeFigureOut">
              <a:rPr lang="en-US" smtClean="0"/>
              <a:t>1/18/2022</a:t>
            </a:fld>
            <a:endParaRPr lang="en-US" dirty="0"/>
          </a:p>
        </p:txBody>
      </p:sp>
      <p:sp>
        <p:nvSpPr>
          <p:cNvPr id="5" name="Footer Placeholder 4"/>
          <p:cNvSpPr>
            <a:spLocks noGrp="1"/>
          </p:cNvSpPr>
          <p:nvPr>
            <p:ph type="ftr" sz="quarter" idx="11"/>
          </p:nvPr>
        </p:nvSpPr>
        <p:spPr/>
        <p:txBody>
          <a:bodyPr/>
          <a:lstStyle/>
          <a:p>
            <a:r>
              <a:rPr lang="nb-NO" dirty="0" smtClean="0"/>
              <a:t>KJM 3110 </a:t>
            </a:r>
            <a:r>
              <a:rPr lang="nb-NO" dirty="0" err="1" smtClean="0"/>
              <a:t>Electrochemistry</a:t>
            </a:r>
            <a:endParaRPr lang="en-US" dirty="0"/>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dirty="0"/>
          </a:p>
        </p:txBody>
      </p:sp>
    </p:spTree>
    <p:extLst>
      <p:ext uri="{BB962C8B-B14F-4D97-AF65-F5344CB8AC3E}">
        <p14:creationId xmlns:p14="http://schemas.microsoft.com/office/powerpoint/2010/main" val="3719155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0"/>
          </p:nvPr>
        </p:nvSpPr>
        <p:spPr/>
        <p:txBody>
          <a:bodyPr/>
          <a:lstStyle/>
          <a:p>
            <a:fld id="{3C02D5DF-618F-4B4E-B350-0EEB60B775F4}" type="datetimeFigureOut">
              <a:rPr lang="en-US" smtClean="0"/>
              <a:pPr/>
              <a:t>1/18/2022</a:t>
            </a:fld>
            <a:endParaRPr lang="en-US"/>
          </a:p>
        </p:txBody>
      </p:sp>
      <p:sp>
        <p:nvSpPr>
          <p:cNvPr id="12" name="Footer Placeholder 11"/>
          <p:cNvSpPr>
            <a:spLocks noGrp="1"/>
          </p:cNvSpPr>
          <p:nvPr>
            <p:ph type="ftr" sz="quarter" idx="11"/>
          </p:nvPr>
        </p:nvSpPr>
        <p:spPr/>
        <p:txBody>
          <a:bodyPr/>
          <a:lstStyle/>
          <a:p>
            <a:r>
              <a:rPr lang="nb-NO" smtClean="0"/>
              <a:t>KJM3110 Electrochemistry</a:t>
            </a:r>
            <a:endParaRPr lang="en-US" dirty="0"/>
          </a:p>
        </p:txBody>
      </p:sp>
      <p:sp>
        <p:nvSpPr>
          <p:cNvPr id="13" name="Slide Number Placeholder 12"/>
          <p:cNvSpPr>
            <a:spLocks noGrp="1"/>
          </p:cNvSpPr>
          <p:nvPr>
            <p:ph type="sldNum" sz="quarter" idx="12"/>
          </p:nvPr>
        </p:nvSpPr>
        <p:spPr/>
        <p:txBody>
          <a:bodyPr/>
          <a:lstStyle/>
          <a:p>
            <a:fld id="{5237B29A-D61A-4906-9446-40A93956BDEC}" type="slidenum">
              <a:rPr lang="en-US" smtClean="0"/>
              <a:pPr/>
              <a:t>‹#›</a:t>
            </a:fld>
            <a:endParaRPr lang="en-US"/>
          </a:p>
        </p:txBody>
      </p:sp>
    </p:spTree>
    <p:extLst>
      <p:ext uri="{BB962C8B-B14F-4D97-AF65-F5344CB8AC3E}">
        <p14:creationId xmlns:p14="http://schemas.microsoft.com/office/powerpoint/2010/main" val="266569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02D5DF-618F-4B4E-B350-0EEB60B775F4}"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14494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02D5DF-618F-4B4E-B350-0EEB60B775F4}" type="datetimeFigureOut">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5935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02D5DF-618F-4B4E-B350-0EEB60B775F4}" type="datetimeFigureOut">
              <a:rPr lang="en-US" smtClean="0"/>
              <a:t>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74711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02D5DF-618F-4B4E-B350-0EEB60B775F4}" type="datetimeFigureOut">
              <a:rPr lang="en-US" smtClean="0"/>
              <a:t>1/18/2022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3745550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2D5DF-618F-4B4E-B350-0EEB60B775F4}" type="datetimeFigureOut">
              <a:rPr lang="en-US" smtClean="0"/>
              <a:t>1/18/2022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361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674300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84897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70537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051760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tel og innhold">
    <p:spTree>
      <p:nvGrpSpPr>
        <p:cNvPr id="1" name=""/>
        <p:cNvGrpSpPr/>
        <p:nvPr/>
      </p:nvGrpSpPr>
      <p:grpSpPr>
        <a:xfrm>
          <a:off x="0" y="0"/>
          <a:ext cx="0" cy="0"/>
          <a:chOff x="0" y="0"/>
          <a:chExt cx="0" cy="0"/>
        </a:xfrm>
      </p:grpSpPr>
      <p:pic>
        <p:nvPicPr>
          <p:cNvPr id="4" name="Picture 10" descr="FERMIO"/>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4643438" y="6467475"/>
            <a:ext cx="792162" cy="344488"/>
          </a:xfrm>
          <a:prstGeom prst="rect">
            <a:avLst/>
          </a:prstGeom>
          <a:noFill/>
          <a:ln w="9525">
            <a:noFill/>
            <a:miter lim="800000"/>
            <a:headEnd/>
            <a:tailEnd/>
          </a:ln>
        </p:spPr>
      </p:pic>
      <p:pic>
        <p:nvPicPr>
          <p:cNvPr id="5" name="Bilde 7" descr="MN_KJEMI_A_ENG.png"/>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11188" y="6524625"/>
            <a:ext cx="2305050" cy="312738"/>
          </a:xfrm>
          <a:prstGeom prst="rect">
            <a:avLst/>
          </a:prstGeom>
          <a:noFill/>
          <a:ln w="9525">
            <a:noFill/>
            <a:miter lim="800000"/>
            <a:headEnd/>
            <a:tailEnd/>
          </a:ln>
        </p:spPr>
      </p:pic>
      <p:pic>
        <p:nvPicPr>
          <p:cNvPr id="6" name="Bilde 8" descr="MN_KJEMI_A.png"/>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34925" y="6453188"/>
            <a:ext cx="630238" cy="360362"/>
          </a:xfrm>
          <a:prstGeom prst="rect">
            <a:avLst/>
          </a:prstGeom>
          <a:noFill/>
          <a:ln w="9525">
            <a:noFill/>
            <a:miter lim="800000"/>
            <a:headEnd/>
            <a:tailEnd/>
          </a:ln>
        </p:spPr>
      </p:pic>
      <p:pic>
        <p:nvPicPr>
          <p:cNvPr id="7" name="Picture 2" descr="[SMN]"/>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7885113" y="6524625"/>
            <a:ext cx="1068387" cy="233363"/>
          </a:xfrm>
          <a:prstGeom prst="rect">
            <a:avLst/>
          </a:prstGeom>
          <a:noFill/>
          <a:ln w="9525">
            <a:noFill/>
            <a:miter lim="800000"/>
            <a:headEnd/>
            <a:tailEnd/>
          </a:ln>
        </p:spPr>
      </p:pic>
      <p:sp>
        <p:nvSpPr>
          <p:cNvPr id="2" name="Tittel 1"/>
          <p:cNvSpPr>
            <a:spLocks noGrp="1"/>
          </p:cNvSpPr>
          <p:nvPr>
            <p:ph type="title"/>
          </p:nvPr>
        </p:nvSpPr>
        <p:spPr>
          <a:xfrm>
            <a:off x="539552" y="548680"/>
            <a:ext cx="8330128" cy="720080"/>
          </a:xfrm>
        </p:spPr>
        <p:txBody>
          <a:bodyPr/>
          <a:lstStyle>
            <a:lvl1pPr>
              <a:defRPr sz="2800"/>
            </a:lvl1pPr>
            <a:extLst/>
          </a:lstStyle>
          <a:p>
            <a:r>
              <a:rPr lang="en-US" smtClean="0"/>
              <a:t>Click to edit Master title style</a:t>
            </a:r>
            <a:endParaRPr lang="en-US" dirty="0"/>
          </a:p>
        </p:txBody>
      </p:sp>
      <p:sp>
        <p:nvSpPr>
          <p:cNvPr id="3" name="Plassholder for innhold 2"/>
          <p:cNvSpPr>
            <a:spLocks noGrp="1"/>
          </p:cNvSpPr>
          <p:nvPr>
            <p:ph idx="1"/>
          </p:nvPr>
        </p:nvSpPr>
        <p:spPr>
          <a:xfrm>
            <a:off x="539552" y="1628800"/>
            <a:ext cx="8394136" cy="4543400"/>
          </a:xfrm>
        </p:spPr>
        <p:txBody>
          <a:bodyPr/>
          <a:lstStyle>
            <a:lvl1pPr>
              <a:defRPr sz="2400"/>
            </a:lvl1pPr>
            <a:lvl2pPr>
              <a:defRPr sz="2000"/>
            </a:lvl2pPr>
            <a:lvl3pPr>
              <a:defRPr sz="1800"/>
            </a:lvl3pPr>
            <a:lvl4pPr>
              <a:defRPr sz="1600"/>
            </a:lvl4pPr>
            <a:lvl5pPr>
              <a:defRPr sz="14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65654239"/>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793750" cy="365125"/>
          </a:xfrm>
          <a:prstGeom prst="rect">
            <a:avLst/>
          </a:prstGeom>
        </p:spPr>
        <p:txBody>
          <a:bodyPr vert="horz" lIns="91440" tIns="45720" rIns="91440" bIns="45720" rtlCol="0" anchor="ctr"/>
          <a:lstStyle>
            <a:lvl1pPr algn="l">
              <a:defRPr sz="1050">
                <a:solidFill>
                  <a:schemeClr val="tx1">
                    <a:tint val="75000"/>
                  </a:schemeClr>
                </a:solidFill>
              </a:defRPr>
            </a:lvl1pPr>
          </a:lstStyle>
          <a:p>
            <a:fld id="{3C02D5DF-618F-4B4E-B350-0EEB60B775F4}" type="datetimeFigureOut">
              <a:rPr lang="en-US" smtClean="0"/>
              <a:pPr/>
              <a:t>1/18/2022</a:t>
            </a:fld>
            <a:endParaRPr lang="en-US"/>
          </a:p>
        </p:txBody>
      </p:sp>
      <p:sp>
        <p:nvSpPr>
          <p:cNvPr id="5" name="Footer Placeholder 4"/>
          <p:cNvSpPr>
            <a:spLocks noGrp="1"/>
          </p:cNvSpPr>
          <p:nvPr>
            <p:ph type="ftr" sz="quarter" idx="3"/>
          </p:nvPr>
        </p:nvSpPr>
        <p:spPr>
          <a:xfrm>
            <a:off x="1717385" y="6344518"/>
            <a:ext cx="2817669" cy="376958"/>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nb-NO" dirty="0" smtClean="0"/>
              <a:t>KJM3110 </a:t>
            </a:r>
            <a:r>
              <a:rPr lang="nb-NO" dirty="0" err="1" smtClean="0"/>
              <a:t>Electrochemistry</a:t>
            </a:r>
            <a:endParaRPr lang="en-US" dirty="0"/>
          </a:p>
        </p:txBody>
      </p:sp>
      <p:sp>
        <p:nvSpPr>
          <p:cNvPr id="6" name="Slide Number Placeholder 5"/>
          <p:cNvSpPr>
            <a:spLocks noGrp="1"/>
          </p:cNvSpPr>
          <p:nvPr>
            <p:ph type="sldNum" sz="quarter" idx="4"/>
          </p:nvPr>
        </p:nvSpPr>
        <p:spPr>
          <a:xfrm>
            <a:off x="8100290" y="6356351"/>
            <a:ext cx="41505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37B29A-D61A-4906-9446-40A93956BDEC}" type="slidenum">
              <a:rPr lang="en-US" smtClean="0"/>
              <a:pPr/>
              <a:t>‹#›</a:t>
            </a:fld>
            <a:endParaRPr lang="en-US"/>
          </a:p>
        </p:txBody>
      </p:sp>
      <p:pic>
        <p:nvPicPr>
          <p:cNvPr id="7" name="Bilde 7" descr="MN_KJEMI_A_ENG.png"/>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4913749" y="6387594"/>
            <a:ext cx="2422236" cy="327734"/>
          </a:xfrm>
          <a:prstGeom prst="rect">
            <a:avLst/>
          </a:prstGeom>
          <a:noFill/>
          <a:ln w="9525">
            <a:noFill/>
            <a:miter lim="800000"/>
            <a:headEnd/>
            <a:tailEnd/>
          </a:ln>
        </p:spPr>
      </p:pic>
    </p:spTree>
    <p:extLst>
      <p:ext uri="{BB962C8B-B14F-4D97-AF65-F5344CB8AC3E}">
        <p14:creationId xmlns:p14="http://schemas.microsoft.com/office/powerpoint/2010/main" val="3543830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6.wmf"/><Relationship Id="rId5" Type="http://schemas.openxmlformats.org/officeDocument/2006/relationships/oleObject" Target="../embeddings/oleObject2.bin"/><Relationship Id="rId4" Type="http://schemas.openxmlformats.org/officeDocument/2006/relationships/image" Target="../media/image55.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7.wmf"/></Relationships>
</file>

<file path=ppt/slides/_rels/slide24.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8.wmf"/><Relationship Id="rId5" Type="http://schemas.openxmlformats.org/officeDocument/2006/relationships/oleObject" Target="../embeddings/oleObject5.bin"/><Relationship Id="rId10" Type="http://schemas.openxmlformats.org/officeDocument/2006/relationships/image" Target="../media/image60.wmf"/><Relationship Id="rId4" Type="http://schemas.openxmlformats.org/officeDocument/2006/relationships/image" Target="../media/image57.wmf"/><Relationship Id="rId9" Type="http://schemas.openxmlformats.org/officeDocument/2006/relationships/oleObject" Target="../embeddings/oleObject7.bin"/></Relationships>
</file>

<file path=ppt/slides/_rels/slide25.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oleObject" Target="../embeddings/oleObject4.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8.wmf"/><Relationship Id="rId5" Type="http://schemas.openxmlformats.org/officeDocument/2006/relationships/oleObject" Target="../embeddings/oleObject8.bin"/><Relationship Id="rId4" Type="http://schemas.openxmlformats.org/officeDocument/2006/relationships/image" Target="../media/image57.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7.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57.wmf"/></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6"/>
            <a:ext cx="7886700" cy="5260422"/>
          </a:xfrm>
        </p:spPr>
        <p:txBody>
          <a:bodyPr/>
          <a:lstStyle/>
          <a:p>
            <a:pPr algn="ctr"/>
            <a:r>
              <a:rPr lang="en-US" dirty="0" smtClean="0"/>
              <a:t>KJM 3110 Electrochemistry</a:t>
            </a:r>
            <a:br>
              <a:rPr lang="en-US" dirty="0" smtClean="0"/>
            </a:br>
            <a:r>
              <a:rPr lang="en-US" dirty="0" smtClean="0"/>
              <a:t/>
            </a:r>
            <a:br>
              <a:rPr lang="en-US" dirty="0" smtClean="0"/>
            </a:br>
            <a:r>
              <a:rPr lang="en-US" dirty="0" smtClean="0"/>
              <a:t>Chapter 3.   Electrochemical cells </a:t>
            </a:r>
            <a:endParaRPr lang="en-US" dirty="0"/>
          </a:p>
        </p:txBody>
      </p:sp>
    </p:spTree>
    <p:extLst>
      <p:ext uri="{BB962C8B-B14F-4D97-AF65-F5344CB8AC3E}">
        <p14:creationId xmlns:p14="http://schemas.microsoft.com/office/powerpoint/2010/main" val="468324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1182255"/>
            <a:ext cx="7886700" cy="4994708"/>
          </a:xfrm>
        </p:spPr>
        <p:txBody>
          <a:bodyPr>
            <a:normAutofit/>
          </a:bodyPr>
          <a:lstStyle/>
          <a:p>
            <a:r>
              <a:rPr lang="en-US" dirty="0" smtClean="0"/>
              <a:t>In Chapter 1 we </a:t>
            </a:r>
            <a:r>
              <a:rPr lang="en-US" dirty="0" err="1" smtClean="0"/>
              <a:t>familiarised</a:t>
            </a:r>
            <a:r>
              <a:rPr lang="en-US" dirty="0" smtClean="0"/>
              <a:t> ourselves with the most fundamental concepts of electricity itself.</a:t>
            </a:r>
          </a:p>
          <a:p>
            <a:endParaRPr lang="en-US" dirty="0" smtClean="0"/>
          </a:p>
          <a:p>
            <a:r>
              <a:rPr lang="en-US" dirty="0" smtClean="0"/>
              <a:t>Charge</a:t>
            </a:r>
          </a:p>
          <a:p>
            <a:endParaRPr lang="en-US" dirty="0" smtClean="0"/>
          </a:p>
          <a:p>
            <a:r>
              <a:rPr lang="en-US" dirty="0" smtClean="0"/>
              <a:t>Electrostatic force</a:t>
            </a:r>
          </a:p>
          <a:p>
            <a:r>
              <a:rPr lang="en-US" dirty="0" smtClean="0"/>
              <a:t>Electrical work</a:t>
            </a:r>
          </a:p>
          <a:p>
            <a:r>
              <a:rPr lang="en-US" dirty="0" smtClean="0"/>
              <a:t>Potential and voltage </a:t>
            </a:r>
          </a:p>
          <a:p>
            <a:r>
              <a:rPr lang="en-US" dirty="0" smtClean="0"/>
              <a:t>Capacitance</a:t>
            </a:r>
          </a:p>
          <a:p>
            <a:r>
              <a:rPr lang="en-US" dirty="0" smtClean="0"/>
              <a:t>Current</a:t>
            </a:r>
          </a:p>
          <a:p>
            <a:r>
              <a:rPr lang="en-US" dirty="0" smtClean="0"/>
              <a:t>Conductance and resistance</a:t>
            </a:r>
          </a:p>
          <a:p>
            <a:r>
              <a:rPr lang="en-US" dirty="0" smtClean="0"/>
              <a:t>DC and AC voltage and current and impedance</a:t>
            </a:r>
          </a:p>
        </p:txBody>
      </p:sp>
      <p:sp>
        <p:nvSpPr>
          <p:cNvPr id="3" name="Title 2"/>
          <p:cNvSpPr>
            <a:spLocks noGrp="1"/>
          </p:cNvSpPr>
          <p:nvPr>
            <p:ph type="title"/>
          </p:nvPr>
        </p:nvSpPr>
        <p:spPr>
          <a:xfrm>
            <a:off x="628650" y="365127"/>
            <a:ext cx="7886700" cy="660110"/>
          </a:xfrm>
        </p:spPr>
        <p:txBody>
          <a:bodyPr/>
          <a:lstStyle/>
          <a:p>
            <a:r>
              <a:rPr lang="en-US" dirty="0" smtClean="0"/>
              <a:t>Recap from Ch. 1    Electricity</a:t>
            </a:r>
            <a:endParaRPr lang="en-US" dirty="0"/>
          </a:p>
        </p:txBody>
      </p:sp>
      <p:sp>
        <p:nvSpPr>
          <p:cNvPr id="5" name="TextBox 4"/>
          <p:cNvSpPr txBox="1"/>
          <p:nvPr/>
        </p:nvSpPr>
        <p:spPr>
          <a:xfrm>
            <a:off x="4523874" y="2272636"/>
            <a:ext cx="4620125" cy="2862322"/>
          </a:xfrm>
          <a:prstGeom prst="rect">
            <a:avLst/>
          </a:prstGeom>
          <a:solidFill>
            <a:schemeClr val="accent4">
              <a:lumMod val="20000"/>
              <a:lumOff val="80000"/>
            </a:schemeClr>
          </a:solidFill>
        </p:spPr>
        <p:txBody>
          <a:bodyPr wrap="square" rtlCol="0">
            <a:spAutoFit/>
          </a:bodyPr>
          <a:lstStyle/>
          <a:p>
            <a:r>
              <a:rPr lang="en-US" dirty="0" smtClean="0"/>
              <a:t>Different disciplines, textbooks, articles, teachers use  different symbols for many of these entities. For instance, </a:t>
            </a:r>
            <a:r>
              <a:rPr lang="en-US" i="1" dirty="0" smtClean="0"/>
              <a:t>e</a:t>
            </a:r>
            <a:r>
              <a:rPr lang="en-US" dirty="0" smtClean="0"/>
              <a:t> vs </a:t>
            </a:r>
            <a:r>
              <a:rPr lang="en-US" i="1" dirty="0" smtClean="0"/>
              <a:t>q</a:t>
            </a:r>
            <a:r>
              <a:rPr lang="en-US" dirty="0" smtClean="0"/>
              <a:t>, </a:t>
            </a:r>
            <a:r>
              <a:rPr lang="en-US" i="1" dirty="0" smtClean="0"/>
              <a:t>q</a:t>
            </a:r>
            <a:r>
              <a:rPr lang="en-US" dirty="0" smtClean="0"/>
              <a:t> vs </a:t>
            </a:r>
            <a:r>
              <a:rPr lang="en-US" i="1" dirty="0" smtClean="0"/>
              <a:t>Q</a:t>
            </a:r>
            <a:r>
              <a:rPr lang="en-US" dirty="0" smtClean="0"/>
              <a:t>, </a:t>
            </a:r>
            <a:r>
              <a:rPr lang="en-US" i="1" dirty="0" smtClean="0"/>
              <a:t>f</a:t>
            </a:r>
            <a:r>
              <a:rPr lang="en-US" dirty="0" smtClean="0"/>
              <a:t> vs </a:t>
            </a:r>
            <a:r>
              <a:rPr lang="en-US" i="1" dirty="0" smtClean="0"/>
              <a:t>F</a:t>
            </a:r>
            <a:r>
              <a:rPr lang="en-US" dirty="0" smtClean="0"/>
              <a:t>, </a:t>
            </a:r>
            <a:r>
              <a:rPr lang="en-US" i="1" dirty="0" smtClean="0"/>
              <a:t>U</a:t>
            </a:r>
            <a:r>
              <a:rPr lang="en-US" dirty="0" smtClean="0"/>
              <a:t> vs </a:t>
            </a:r>
            <a:r>
              <a:rPr lang="en-US" i="1" dirty="0" smtClean="0"/>
              <a:t>E, </a:t>
            </a:r>
            <a:r>
              <a:rPr lang="en-US" i="1" dirty="0" err="1" smtClean="0"/>
              <a:t>i</a:t>
            </a:r>
            <a:r>
              <a:rPr lang="en-US" i="1" dirty="0" smtClean="0"/>
              <a:t> </a:t>
            </a:r>
            <a:r>
              <a:rPr lang="en-US" dirty="0" smtClean="0"/>
              <a:t>vs </a:t>
            </a:r>
            <a:r>
              <a:rPr lang="en-US" i="1" dirty="0" smtClean="0"/>
              <a:t>I…</a:t>
            </a:r>
          </a:p>
          <a:p>
            <a:endParaRPr lang="en-US" dirty="0" smtClean="0"/>
          </a:p>
          <a:p>
            <a:r>
              <a:rPr lang="en-US" dirty="0" smtClean="0"/>
              <a:t>We could try to be completely consistent here.</a:t>
            </a:r>
          </a:p>
          <a:p>
            <a:endParaRPr lang="en-US" dirty="0" smtClean="0"/>
          </a:p>
          <a:p>
            <a:r>
              <a:rPr lang="en-US" dirty="0" smtClean="0"/>
              <a:t>Instead we allow variations, to train ourselves for reality, but aim to always define and/or make clear what we mean. </a:t>
            </a:r>
            <a:endParaRPr lang="en-US" dirty="0"/>
          </a:p>
        </p:txBody>
      </p:sp>
      <p:pic>
        <p:nvPicPr>
          <p:cNvPr id="6" name="Picture 6" descr="D:\temp\DBJWEC001-216\WOST764\E-Book\1\1-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3980" y="1793723"/>
            <a:ext cx="84597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7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756" y="548680"/>
            <a:ext cx="8657924" cy="720080"/>
          </a:xfrm>
        </p:spPr>
        <p:txBody>
          <a:bodyPr>
            <a:normAutofit fontScale="90000"/>
          </a:bodyPr>
          <a:lstStyle/>
          <a:p>
            <a:r>
              <a:rPr lang="en-US" dirty="0" smtClean="0"/>
              <a:t>Remaining parts of Ch. 1 we considered non-mandatory for now</a:t>
            </a:r>
            <a:endParaRPr lang="en-US" dirty="0"/>
          </a:p>
        </p:txBody>
      </p:sp>
      <p:sp>
        <p:nvSpPr>
          <p:cNvPr id="3" name="Content Placeholder 2"/>
          <p:cNvSpPr>
            <a:spLocks noGrp="1"/>
          </p:cNvSpPr>
          <p:nvPr>
            <p:ph idx="1"/>
          </p:nvPr>
        </p:nvSpPr>
        <p:spPr/>
        <p:txBody>
          <a:bodyPr/>
          <a:lstStyle/>
          <a:p>
            <a:r>
              <a:rPr lang="en-US" dirty="0" smtClean="0"/>
              <a:t>Electrical circuits</a:t>
            </a:r>
          </a:p>
          <a:p>
            <a:endParaRPr lang="en-US" dirty="0" smtClean="0"/>
          </a:p>
          <a:p>
            <a:r>
              <a:rPr lang="en-US" dirty="0" smtClean="0"/>
              <a:t>Models of electrochemical </a:t>
            </a:r>
            <a:r>
              <a:rPr lang="en-US" dirty="0" err="1" smtClean="0"/>
              <a:t>behaviour</a:t>
            </a:r>
            <a:endParaRPr lang="en-US" dirty="0" smtClean="0"/>
          </a:p>
          <a:p>
            <a:endParaRPr lang="en-US" dirty="0" smtClean="0"/>
          </a:p>
          <a:p>
            <a:r>
              <a:rPr lang="en-US" dirty="0" smtClean="0"/>
              <a:t>AC signals </a:t>
            </a:r>
          </a:p>
          <a:p>
            <a:endParaRPr lang="en-US" dirty="0" smtClean="0"/>
          </a:p>
          <a:p>
            <a:r>
              <a:rPr lang="en-US" dirty="0" smtClean="0"/>
              <a:t>AC impedance, Fourier transforms</a:t>
            </a:r>
          </a:p>
          <a:p>
            <a:endParaRPr lang="en-US" dirty="0" smtClean="0"/>
          </a:p>
          <a:p>
            <a:r>
              <a:rPr lang="en-US" dirty="0" smtClean="0"/>
              <a:t>Real and imaginary contributions, loss, and power dissipated</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09685" y="1345632"/>
            <a:ext cx="2295525" cy="1009650"/>
          </a:xfrm>
          <a:prstGeom prst="rect">
            <a:avLst/>
          </a:prstGeom>
        </p:spPr>
      </p:pic>
    </p:spTree>
    <p:extLst>
      <p:ext uri="{BB962C8B-B14F-4D97-AF65-F5344CB8AC3E}">
        <p14:creationId xmlns:p14="http://schemas.microsoft.com/office/powerpoint/2010/main" val="1998184315"/>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27300"/>
            <a:ext cx="8330128" cy="720080"/>
          </a:xfrm>
        </p:spPr>
        <p:txBody>
          <a:bodyPr/>
          <a:lstStyle/>
          <a:p>
            <a:r>
              <a:rPr lang="en-US" dirty="0" smtClean="0"/>
              <a:t>Ch. 1 Summary – four selected important concepts </a:t>
            </a:r>
            <a:endParaRPr lang="en-US" dirty="0"/>
          </a:p>
        </p:txBody>
      </p:sp>
      <p:sp>
        <p:nvSpPr>
          <p:cNvPr id="3" name="Content Placeholder 2"/>
          <p:cNvSpPr>
            <a:spLocks noGrp="1"/>
          </p:cNvSpPr>
          <p:nvPr>
            <p:ph idx="1"/>
          </p:nvPr>
        </p:nvSpPr>
        <p:spPr>
          <a:xfrm>
            <a:off x="539551" y="1628800"/>
            <a:ext cx="5749751" cy="4543400"/>
          </a:xfrm>
        </p:spPr>
        <p:txBody>
          <a:bodyPr/>
          <a:lstStyle/>
          <a:p>
            <a:r>
              <a:rPr lang="en-US" dirty="0" smtClean="0"/>
              <a:t>Charge and field</a:t>
            </a:r>
          </a:p>
          <a:p>
            <a:endParaRPr lang="en-US" dirty="0" smtClean="0"/>
          </a:p>
          <a:p>
            <a:pPr marL="0" indent="0">
              <a:buNone/>
            </a:pPr>
            <a:endParaRPr lang="en-US" dirty="0" smtClean="0"/>
          </a:p>
          <a:p>
            <a:r>
              <a:rPr lang="en-US" dirty="0" smtClean="0"/>
              <a:t>Charge capacitance of insulator (dielectric)</a:t>
            </a:r>
          </a:p>
          <a:p>
            <a:endParaRPr lang="en-US" dirty="0" smtClean="0"/>
          </a:p>
          <a:p>
            <a:endParaRPr lang="en-US" dirty="0" smtClean="0"/>
          </a:p>
          <a:p>
            <a:r>
              <a:rPr lang="en-US" dirty="0" smtClean="0"/>
              <a:t>Current transport in a conductor</a:t>
            </a:r>
          </a:p>
          <a:p>
            <a:endParaRPr lang="en-US" dirty="0" smtClean="0"/>
          </a:p>
          <a:p>
            <a:endParaRPr lang="en-US" dirty="0" smtClean="0"/>
          </a:p>
          <a:p>
            <a:r>
              <a:rPr lang="en-US" dirty="0" smtClean="0"/>
              <a:t>Conductivity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46621" y="1366787"/>
            <a:ext cx="5060237" cy="9269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77186" y="2714325"/>
            <a:ext cx="2430254" cy="79799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39558" y="4109988"/>
            <a:ext cx="2175035" cy="86070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67881" y="5399775"/>
            <a:ext cx="2180772" cy="840506"/>
          </a:xfrm>
          <a:prstGeom prst="rect">
            <a:avLst/>
          </a:prstGeom>
        </p:spPr>
      </p:pic>
    </p:spTree>
    <p:extLst>
      <p:ext uri="{BB962C8B-B14F-4D97-AF65-F5344CB8AC3E}">
        <p14:creationId xmlns:p14="http://schemas.microsoft.com/office/powerpoint/2010/main" val="2470562242"/>
      </p:ext>
    </p:extLst>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77" y="365126"/>
            <a:ext cx="8548575" cy="666232"/>
          </a:xfrm>
        </p:spPr>
        <p:txBody>
          <a:bodyPr>
            <a:normAutofit/>
          </a:bodyPr>
          <a:lstStyle/>
          <a:p>
            <a:r>
              <a:rPr lang="en-US" dirty="0" smtClean="0"/>
              <a:t>A brief look at Chapter 2 Chemistry;   Concepts</a:t>
            </a:r>
            <a:endParaRPr lang="en-US" dirty="0"/>
          </a:p>
        </p:txBody>
      </p:sp>
      <p:pic>
        <p:nvPicPr>
          <p:cNvPr id="9" name="Picture 3" descr="D:\temp\DBJWEC001-216\WOST764\E-Book\2\2-2.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93720" y="1472350"/>
            <a:ext cx="3540326" cy="2462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D:\temp\DBJWEC001-216\WOST764\E-Book\2\2-3.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93036" y="1285784"/>
            <a:ext cx="3923730" cy="2764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D:\temp\DBJWEC001-216\WOST764\E-Book\2\2-9.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87605" y="4419082"/>
            <a:ext cx="4167296" cy="164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479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77" y="365126"/>
            <a:ext cx="8548575" cy="666232"/>
          </a:xfrm>
        </p:spPr>
        <p:txBody>
          <a:bodyPr/>
          <a:lstStyle/>
          <a:p>
            <a:r>
              <a:rPr lang="nb-NO" dirty="0" smtClean="0"/>
              <a:t>A </a:t>
            </a:r>
            <a:r>
              <a:rPr lang="nb-NO" dirty="0" err="1" smtClean="0"/>
              <a:t>brief</a:t>
            </a:r>
            <a:r>
              <a:rPr lang="nb-NO" dirty="0" smtClean="0"/>
              <a:t> </a:t>
            </a:r>
            <a:r>
              <a:rPr lang="nb-NO" dirty="0" err="1" smtClean="0"/>
              <a:t>look</a:t>
            </a:r>
            <a:r>
              <a:rPr lang="nb-NO" dirty="0" smtClean="0"/>
              <a:t> at Chapter 2 </a:t>
            </a:r>
            <a:r>
              <a:rPr lang="nb-NO" dirty="0" err="1" smtClean="0"/>
              <a:t>Chemistry</a:t>
            </a:r>
            <a:r>
              <a:rPr lang="nb-NO" dirty="0" smtClean="0"/>
              <a:t>;   </a:t>
            </a:r>
            <a:r>
              <a:rPr lang="nb-NO" dirty="0" err="1" smtClean="0"/>
              <a:t>Summary</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73079" y="3728142"/>
            <a:ext cx="4284922" cy="71145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16443" y="4821741"/>
            <a:ext cx="5520406" cy="99426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753" y="1520460"/>
            <a:ext cx="8879634" cy="1979918"/>
          </a:xfrm>
          <a:prstGeom prst="rect">
            <a:avLst/>
          </a:prstGeom>
        </p:spPr>
      </p:pic>
    </p:spTree>
    <p:extLst>
      <p:ext uri="{BB962C8B-B14F-4D97-AF65-F5344CB8AC3E}">
        <p14:creationId xmlns:p14="http://schemas.microsoft.com/office/powerpoint/2010/main" val="1091593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8977"/>
            <a:ext cx="7886700" cy="1733107"/>
          </a:xfrm>
        </p:spPr>
        <p:txBody>
          <a:bodyPr>
            <a:normAutofit/>
          </a:bodyPr>
          <a:lstStyle/>
          <a:p>
            <a:pPr algn="ctr"/>
            <a:r>
              <a:rPr lang="nb-NO" dirty="0" err="1" smtClean="0"/>
              <a:t>Electrochemical</a:t>
            </a:r>
            <a:r>
              <a:rPr lang="nb-NO" dirty="0" smtClean="0"/>
              <a:t> </a:t>
            </a:r>
            <a:r>
              <a:rPr lang="nb-NO" dirty="0" err="1" smtClean="0"/>
              <a:t>cells</a:t>
            </a:r>
            <a:r>
              <a:rPr lang="nb-NO" dirty="0" smtClean="0"/>
              <a:t/>
            </a:r>
            <a:br>
              <a:rPr lang="nb-NO" dirty="0" smtClean="0"/>
            </a:br>
            <a:r>
              <a:rPr lang="nb-NO" dirty="0" smtClean="0"/>
              <a:t/>
            </a:r>
            <a:br>
              <a:rPr lang="nb-NO" dirty="0" smtClean="0"/>
            </a:br>
            <a:r>
              <a:rPr lang="nb-NO" sz="2800" dirty="0" smtClean="0"/>
              <a:t>Lead-acid </a:t>
            </a:r>
            <a:r>
              <a:rPr lang="nb-NO" sz="2800" dirty="0" err="1" smtClean="0"/>
              <a:t>cell</a:t>
            </a:r>
            <a:r>
              <a:rPr lang="nb-NO" sz="2800" dirty="0" smtClean="0"/>
              <a:t> as </a:t>
            </a:r>
            <a:r>
              <a:rPr lang="nb-NO" sz="2800" dirty="0" err="1" smtClean="0"/>
              <a:t>example</a:t>
            </a:r>
            <a:endParaRPr lang="en-US" dirty="0"/>
          </a:p>
        </p:txBody>
      </p:sp>
      <p:pic>
        <p:nvPicPr>
          <p:cNvPr id="3" name="Picture 9" descr="D:\temp\DBJWEC001-216\WOST764\E-Book\3\3-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65362" y="2247753"/>
            <a:ext cx="4613275"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586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8" y="212957"/>
            <a:ext cx="7886700" cy="464213"/>
          </a:xfrm>
        </p:spPr>
        <p:txBody>
          <a:bodyPr>
            <a:normAutofit fontScale="90000"/>
          </a:bodyPr>
          <a:lstStyle/>
          <a:p>
            <a:pPr algn="ctr"/>
            <a:r>
              <a:rPr lang="en-US" dirty="0" smtClean="0"/>
              <a:t>The lead-acid cell – half and full cell reactions</a:t>
            </a:r>
            <a:endParaRPr lang="en-US" dirty="0"/>
          </a:p>
        </p:txBody>
      </p:sp>
      <p:pic>
        <p:nvPicPr>
          <p:cNvPr id="3" name="Picture 9" descr="D:\temp\DBJWEC001-216\WOST764\E-Book\3\3-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96355" y="769811"/>
            <a:ext cx="3710135" cy="302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9332" y="4023431"/>
            <a:ext cx="7191375" cy="3905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61258" y="4556942"/>
            <a:ext cx="6867525" cy="3810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45730" y="5881372"/>
            <a:ext cx="2257425" cy="3810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31192" y="5184119"/>
            <a:ext cx="6286500" cy="409575"/>
          </a:xfrm>
          <a:prstGeom prst="rect">
            <a:avLst/>
          </a:prstGeom>
        </p:spPr>
      </p:pic>
      <p:cxnSp>
        <p:nvCxnSpPr>
          <p:cNvPr id="10" name="Straight Connector 9"/>
          <p:cNvCxnSpPr/>
          <p:nvPr/>
        </p:nvCxnSpPr>
        <p:spPr>
          <a:xfrm>
            <a:off x="1861258" y="4937942"/>
            <a:ext cx="710199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0" y="4026609"/>
            <a:ext cx="1075615" cy="369332"/>
          </a:xfrm>
          <a:prstGeom prst="rect">
            <a:avLst/>
          </a:prstGeom>
          <a:noFill/>
        </p:spPr>
        <p:txBody>
          <a:bodyPr wrap="none" rtlCol="0">
            <a:spAutoFit/>
          </a:bodyPr>
          <a:lstStyle/>
          <a:p>
            <a:r>
              <a:rPr lang="en-US" dirty="0" smtClean="0"/>
              <a:t>Positrode</a:t>
            </a:r>
            <a:endParaRPr lang="en-US" dirty="0"/>
          </a:p>
        </p:txBody>
      </p:sp>
      <p:sp>
        <p:nvSpPr>
          <p:cNvPr id="14" name="TextBox 13"/>
          <p:cNvSpPr txBox="1"/>
          <p:nvPr/>
        </p:nvSpPr>
        <p:spPr>
          <a:xfrm>
            <a:off x="0" y="4526489"/>
            <a:ext cx="1174809" cy="369332"/>
          </a:xfrm>
          <a:prstGeom prst="rect">
            <a:avLst/>
          </a:prstGeom>
          <a:noFill/>
        </p:spPr>
        <p:txBody>
          <a:bodyPr wrap="none" rtlCol="0">
            <a:spAutoFit/>
          </a:bodyPr>
          <a:lstStyle/>
          <a:p>
            <a:r>
              <a:rPr lang="en-US" dirty="0" smtClean="0"/>
              <a:t>Negatrode</a:t>
            </a:r>
            <a:endParaRPr lang="en-US" dirty="0"/>
          </a:p>
        </p:txBody>
      </p:sp>
      <p:sp>
        <p:nvSpPr>
          <p:cNvPr id="15" name="TextBox 14"/>
          <p:cNvSpPr txBox="1"/>
          <p:nvPr/>
        </p:nvSpPr>
        <p:spPr>
          <a:xfrm>
            <a:off x="0" y="5162853"/>
            <a:ext cx="1699331" cy="646331"/>
          </a:xfrm>
          <a:prstGeom prst="rect">
            <a:avLst/>
          </a:prstGeom>
          <a:noFill/>
        </p:spPr>
        <p:txBody>
          <a:bodyPr wrap="square" rtlCol="0">
            <a:spAutoFit/>
          </a:bodyPr>
          <a:lstStyle/>
          <a:p>
            <a:r>
              <a:rPr lang="en-US" dirty="0" smtClean="0"/>
              <a:t>Total, chemical, cell reaction</a:t>
            </a:r>
            <a:endParaRPr lang="en-US" dirty="0"/>
          </a:p>
        </p:txBody>
      </p:sp>
      <p:sp>
        <p:nvSpPr>
          <p:cNvPr id="16" name="TextBox 15"/>
          <p:cNvSpPr txBox="1"/>
          <p:nvPr/>
        </p:nvSpPr>
        <p:spPr>
          <a:xfrm>
            <a:off x="-1" y="5934533"/>
            <a:ext cx="1597297" cy="369332"/>
          </a:xfrm>
          <a:prstGeom prst="rect">
            <a:avLst/>
          </a:prstGeom>
          <a:noFill/>
        </p:spPr>
        <p:txBody>
          <a:bodyPr wrap="none" rtlCol="0">
            <a:spAutoFit/>
          </a:bodyPr>
          <a:lstStyle/>
          <a:p>
            <a:r>
              <a:rPr lang="en-US" dirty="0" smtClean="0"/>
              <a:t>Total, electrical</a:t>
            </a:r>
            <a:endParaRPr lang="en-US" dirty="0"/>
          </a:p>
        </p:txBody>
      </p:sp>
    </p:spTree>
    <p:extLst>
      <p:ext uri="{BB962C8B-B14F-4D97-AF65-F5344CB8AC3E}">
        <p14:creationId xmlns:p14="http://schemas.microsoft.com/office/powerpoint/2010/main" val="236688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8" y="212957"/>
            <a:ext cx="7886700" cy="464213"/>
          </a:xfrm>
        </p:spPr>
        <p:txBody>
          <a:bodyPr>
            <a:normAutofit fontScale="90000"/>
          </a:bodyPr>
          <a:lstStyle/>
          <a:p>
            <a:pPr algn="ctr"/>
            <a:r>
              <a:rPr lang="nb-NO" dirty="0" smtClean="0"/>
              <a:t>The lead-acid </a:t>
            </a:r>
            <a:r>
              <a:rPr lang="nb-NO" dirty="0" err="1" smtClean="0"/>
              <a:t>cell</a:t>
            </a:r>
            <a:r>
              <a:rPr lang="nb-NO" dirty="0" smtClean="0"/>
              <a:t> – Gibbs </a:t>
            </a:r>
            <a:r>
              <a:rPr lang="nb-NO" dirty="0" err="1" smtClean="0"/>
              <a:t>energy</a:t>
            </a:r>
            <a:r>
              <a:rPr lang="nb-NO" dirty="0" smtClean="0"/>
              <a:t> </a:t>
            </a:r>
            <a:r>
              <a:rPr lang="nb-NO" dirty="0" err="1" smtClean="0"/>
              <a:t>change</a:t>
            </a:r>
            <a:endParaRPr lang="en-US" dirty="0"/>
          </a:p>
        </p:txBody>
      </p:sp>
      <p:pic>
        <p:nvPicPr>
          <p:cNvPr id="3" name="Picture 9" descr="D:\temp\DBJWEC001-216\WOST764\E-Book\3\3-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96355" y="769811"/>
            <a:ext cx="3710135" cy="302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9331" y="3982636"/>
            <a:ext cx="6286500" cy="409575"/>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2380" y="4432889"/>
            <a:ext cx="8027583" cy="1111676"/>
          </a:xfrm>
          <a:prstGeom prst="rect">
            <a:avLst/>
          </a:prstGeom>
        </p:spPr>
      </p:pic>
      <p:sp>
        <p:nvSpPr>
          <p:cNvPr id="6" name="TextBox 5"/>
          <p:cNvSpPr txBox="1"/>
          <p:nvPr/>
        </p:nvSpPr>
        <p:spPr>
          <a:xfrm>
            <a:off x="414670" y="5720310"/>
            <a:ext cx="8404480" cy="369332"/>
          </a:xfrm>
          <a:prstGeom prst="rect">
            <a:avLst/>
          </a:prstGeom>
          <a:noFill/>
        </p:spPr>
        <p:txBody>
          <a:bodyPr wrap="none" rtlCol="0">
            <a:spAutoFit/>
          </a:bodyPr>
          <a:lstStyle/>
          <a:p>
            <a:r>
              <a:rPr lang="en-US" dirty="0" smtClean="0"/>
              <a:t>The activity of pure condensed phases is defined as unity. Hence, for instance </a:t>
            </a:r>
            <a:r>
              <a:rPr lang="en-US" i="1" dirty="0" err="1" smtClean="0"/>
              <a:t>a</a:t>
            </a:r>
            <a:r>
              <a:rPr lang="en-US" baseline="-25000" dirty="0" err="1" smtClean="0"/>
              <a:t>Pb</a:t>
            </a:r>
            <a:r>
              <a:rPr lang="en-US" baseline="-25000" dirty="0" smtClean="0"/>
              <a:t>(s)</a:t>
            </a:r>
            <a:r>
              <a:rPr lang="en-US" dirty="0" smtClean="0"/>
              <a:t> = 1</a:t>
            </a:r>
            <a:endParaRPr lang="en-US" dirty="0"/>
          </a:p>
        </p:txBody>
      </p:sp>
    </p:spTree>
    <p:extLst>
      <p:ext uri="{BB962C8B-B14F-4D97-AF65-F5344CB8AC3E}">
        <p14:creationId xmlns:p14="http://schemas.microsoft.com/office/powerpoint/2010/main" val="111738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49" y="212957"/>
            <a:ext cx="8574601" cy="464213"/>
          </a:xfrm>
        </p:spPr>
        <p:txBody>
          <a:bodyPr>
            <a:normAutofit fontScale="90000"/>
          </a:bodyPr>
          <a:lstStyle/>
          <a:p>
            <a:pPr algn="ctr"/>
            <a:r>
              <a:rPr lang="nb-NO" dirty="0" smtClean="0"/>
              <a:t>The lead-acid </a:t>
            </a:r>
            <a:r>
              <a:rPr lang="nb-NO" dirty="0" err="1" smtClean="0"/>
              <a:t>cell</a:t>
            </a:r>
            <a:r>
              <a:rPr lang="nb-NO" dirty="0" smtClean="0"/>
              <a:t> – </a:t>
            </a:r>
            <a:r>
              <a:rPr lang="nb-NO" dirty="0" err="1"/>
              <a:t>e</a:t>
            </a:r>
            <a:r>
              <a:rPr lang="nb-NO" dirty="0" err="1" smtClean="0"/>
              <a:t>lectrical</a:t>
            </a:r>
            <a:r>
              <a:rPr lang="nb-NO" dirty="0" smtClean="0"/>
              <a:t> </a:t>
            </a:r>
            <a:r>
              <a:rPr lang="nb-NO" dirty="0" err="1" smtClean="0"/>
              <a:t>work</a:t>
            </a:r>
            <a:r>
              <a:rPr lang="nb-NO" dirty="0" smtClean="0"/>
              <a:t> and </a:t>
            </a:r>
            <a:r>
              <a:rPr lang="nb-NO" dirty="0" err="1" smtClean="0"/>
              <a:t>cell</a:t>
            </a:r>
            <a:r>
              <a:rPr lang="nb-NO" dirty="0" smtClean="0"/>
              <a:t> </a:t>
            </a:r>
            <a:r>
              <a:rPr lang="nb-NO" dirty="0" err="1" smtClean="0"/>
              <a:t>voltage</a:t>
            </a:r>
            <a:endParaRPr lang="en-US" dirty="0"/>
          </a:p>
        </p:txBody>
      </p:sp>
      <p:pic>
        <p:nvPicPr>
          <p:cNvPr id="3" name="Picture 9" descr="D:\temp\DBJWEC001-216\WOST764\E-Book\3\3-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96355" y="769811"/>
            <a:ext cx="3710135" cy="302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9331" y="3982636"/>
            <a:ext cx="6286500" cy="40957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91069" y="4701924"/>
            <a:ext cx="3857891" cy="46621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35884" y="5401340"/>
            <a:ext cx="4661626" cy="818627"/>
          </a:xfrm>
          <a:prstGeom prst="rect">
            <a:avLst/>
          </a:prstGeom>
        </p:spPr>
      </p:pic>
      <p:sp>
        <p:nvSpPr>
          <p:cNvPr id="7" name="TextBox 6"/>
          <p:cNvSpPr txBox="1"/>
          <p:nvPr/>
        </p:nvSpPr>
        <p:spPr>
          <a:xfrm>
            <a:off x="148856" y="4478010"/>
            <a:ext cx="3034805" cy="923330"/>
          </a:xfrm>
          <a:prstGeom prst="rect">
            <a:avLst/>
          </a:prstGeom>
          <a:solidFill>
            <a:schemeClr val="accent2">
              <a:lumMod val="20000"/>
              <a:lumOff val="80000"/>
            </a:schemeClr>
          </a:solidFill>
        </p:spPr>
        <p:txBody>
          <a:bodyPr wrap="none" rtlCol="0">
            <a:spAutoFit/>
          </a:bodyPr>
          <a:lstStyle/>
          <a:p>
            <a:r>
              <a:rPr lang="nb-NO" i="1" dirty="0" err="1" smtClean="0"/>
              <a:t>Electrical</a:t>
            </a:r>
            <a:r>
              <a:rPr lang="nb-NO" i="1" dirty="0" smtClean="0"/>
              <a:t> </a:t>
            </a:r>
            <a:r>
              <a:rPr lang="nb-NO" i="1" dirty="0" err="1" smtClean="0"/>
              <a:t>work</a:t>
            </a:r>
            <a:endParaRPr lang="nb-NO" i="1" dirty="0" smtClean="0"/>
          </a:p>
          <a:p>
            <a:r>
              <a:rPr lang="nb-NO" i="1" dirty="0" smtClean="0"/>
              <a:t>w = </a:t>
            </a:r>
            <a:r>
              <a:rPr lang="el-GR" i="1" dirty="0" smtClean="0"/>
              <a:t>Δ</a:t>
            </a:r>
            <a:r>
              <a:rPr lang="nb-NO" i="1" dirty="0"/>
              <a:t>G </a:t>
            </a:r>
            <a:r>
              <a:rPr lang="nb-NO" i="1" dirty="0" smtClean="0"/>
              <a:t>(J) = -ne</a:t>
            </a:r>
            <a:r>
              <a:rPr lang="el-GR" i="1" dirty="0" smtClean="0"/>
              <a:t>Δ</a:t>
            </a:r>
            <a:r>
              <a:rPr lang="nb-NO" i="1" dirty="0" smtClean="0"/>
              <a:t>E</a:t>
            </a:r>
          </a:p>
          <a:p>
            <a:r>
              <a:rPr lang="nb-NO" i="1" dirty="0" smtClean="0"/>
              <a:t>W = </a:t>
            </a:r>
            <a:r>
              <a:rPr lang="nb-NO" i="1" dirty="0" err="1" smtClean="0"/>
              <a:t>N</a:t>
            </a:r>
            <a:r>
              <a:rPr lang="nb-NO" i="1" baseline="-25000" dirty="0" err="1" smtClean="0"/>
              <a:t>A</a:t>
            </a:r>
            <a:r>
              <a:rPr lang="nb-NO" i="1" dirty="0" err="1" smtClean="0"/>
              <a:t>w</a:t>
            </a:r>
            <a:r>
              <a:rPr lang="nb-NO" i="1" dirty="0" smtClean="0"/>
              <a:t> = </a:t>
            </a:r>
            <a:r>
              <a:rPr lang="el-GR" i="1" dirty="0" smtClean="0"/>
              <a:t>Δ</a:t>
            </a:r>
            <a:r>
              <a:rPr lang="nb-NO" i="1" dirty="0" smtClean="0"/>
              <a:t>G (J/mol) = -</a:t>
            </a:r>
            <a:r>
              <a:rPr lang="nb-NO" i="1" dirty="0" err="1" smtClean="0"/>
              <a:t>nF</a:t>
            </a:r>
            <a:r>
              <a:rPr lang="el-GR" i="1" dirty="0" smtClean="0"/>
              <a:t>Δ</a:t>
            </a:r>
            <a:r>
              <a:rPr lang="nb-NO" i="1" dirty="0" smtClean="0"/>
              <a:t>E</a:t>
            </a:r>
          </a:p>
        </p:txBody>
      </p:sp>
    </p:spTree>
    <p:extLst>
      <p:ext uri="{BB962C8B-B14F-4D97-AF65-F5344CB8AC3E}">
        <p14:creationId xmlns:p14="http://schemas.microsoft.com/office/powerpoint/2010/main" val="252545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49" y="212957"/>
            <a:ext cx="8574601" cy="464213"/>
          </a:xfrm>
        </p:spPr>
        <p:txBody>
          <a:bodyPr>
            <a:normAutofit fontScale="90000"/>
          </a:bodyPr>
          <a:lstStyle/>
          <a:p>
            <a:pPr algn="ctr"/>
            <a:r>
              <a:rPr lang="nb-NO" dirty="0" smtClean="0"/>
              <a:t>The lead-acid </a:t>
            </a:r>
            <a:r>
              <a:rPr lang="nb-NO" dirty="0" err="1" smtClean="0"/>
              <a:t>cell</a:t>
            </a:r>
            <a:r>
              <a:rPr lang="nb-NO" dirty="0" smtClean="0"/>
              <a:t> – </a:t>
            </a:r>
            <a:r>
              <a:rPr lang="nb-NO" dirty="0" err="1" smtClean="0"/>
              <a:t>cell</a:t>
            </a:r>
            <a:r>
              <a:rPr lang="nb-NO" dirty="0" smtClean="0"/>
              <a:t> </a:t>
            </a:r>
            <a:r>
              <a:rPr lang="nb-NO" dirty="0" err="1" smtClean="0"/>
              <a:t>voltage</a:t>
            </a:r>
            <a:endParaRPr lang="en-US" dirty="0"/>
          </a:p>
        </p:txBody>
      </p:sp>
      <p:pic>
        <p:nvPicPr>
          <p:cNvPr id="3" name="Picture 9" descr="D:\temp\DBJWEC001-216\WOST764\E-Book\3\3-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96355" y="769811"/>
            <a:ext cx="3710135" cy="302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40703" y="3919803"/>
            <a:ext cx="4518147" cy="75852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4836" y="4800159"/>
            <a:ext cx="8802043" cy="1887720"/>
          </a:xfrm>
          <a:prstGeom prst="rect">
            <a:avLst/>
          </a:prstGeom>
        </p:spPr>
      </p:pic>
    </p:spTree>
    <p:extLst>
      <p:ext uri="{BB962C8B-B14F-4D97-AF65-F5344CB8AC3E}">
        <p14:creationId xmlns:p14="http://schemas.microsoft.com/office/powerpoint/2010/main" val="69906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49" y="212957"/>
            <a:ext cx="8574601" cy="464213"/>
          </a:xfrm>
        </p:spPr>
        <p:txBody>
          <a:bodyPr>
            <a:normAutofit fontScale="90000"/>
          </a:bodyPr>
          <a:lstStyle/>
          <a:p>
            <a:pPr algn="ctr"/>
            <a:r>
              <a:rPr lang="nb-NO" dirty="0" smtClean="0"/>
              <a:t>The lead-acid </a:t>
            </a:r>
            <a:r>
              <a:rPr lang="nb-NO" dirty="0" err="1" smtClean="0"/>
              <a:t>cell</a:t>
            </a:r>
            <a:r>
              <a:rPr lang="nb-NO" dirty="0" smtClean="0"/>
              <a:t> – standard </a:t>
            </a:r>
            <a:r>
              <a:rPr lang="nb-NO" dirty="0" err="1" smtClean="0"/>
              <a:t>state</a:t>
            </a:r>
            <a:endParaRPr lang="en-US" dirty="0"/>
          </a:p>
        </p:txBody>
      </p:sp>
      <p:pic>
        <p:nvPicPr>
          <p:cNvPr id="3" name="Picture 9" descr="D:\temp\DBJWEC001-216\WOST764\E-Book\3\3-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96355" y="769811"/>
            <a:ext cx="3710135" cy="302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9331" y="3982636"/>
            <a:ext cx="6286500" cy="4095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73079" y="4642819"/>
            <a:ext cx="4487887" cy="769352"/>
          </a:xfrm>
          <a:prstGeom prst="rect">
            <a:avLst/>
          </a:prstGeom>
        </p:spPr>
      </p:pic>
      <p:sp>
        <p:nvSpPr>
          <p:cNvPr id="9" name="TextBox 8"/>
          <p:cNvSpPr txBox="1"/>
          <p:nvPr/>
        </p:nvSpPr>
        <p:spPr>
          <a:xfrm>
            <a:off x="340239" y="4667687"/>
            <a:ext cx="1765005" cy="1754326"/>
          </a:xfrm>
          <a:prstGeom prst="rect">
            <a:avLst/>
          </a:prstGeom>
          <a:noFill/>
        </p:spPr>
        <p:txBody>
          <a:bodyPr wrap="square" rtlCol="0">
            <a:spAutoFit/>
          </a:bodyPr>
          <a:lstStyle/>
          <a:p>
            <a:r>
              <a:rPr lang="nb-NO" dirty="0" smtClean="0"/>
              <a:t>Standard </a:t>
            </a:r>
            <a:r>
              <a:rPr lang="nb-NO" dirty="0" err="1" smtClean="0"/>
              <a:t>state</a:t>
            </a:r>
            <a:r>
              <a:rPr lang="nb-NO" dirty="0" smtClean="0"/>
              <a:t>: All </a:t>
            </a:r>
            <a:r>
              <a:rPr lang="nb-NO" dirty="0" err="1" smtClean="0"/>
              <a:t>activities</a:t>
            </a:r>
            <a:r>
              <a:rPr lang="nb-NO" dirty="0" smtClean="0"/>
              <a:t> = 1</a:t>
            </a:r>
          </a:p>
          <a:p>
            <a:endParaRPr lang="nb-NO" dirty="0"/>
          </a:p>
          <a:p>
            <a:r>
              <a:rPr lang="nb-NO" dirty="0" err="1" smtClean="0"/>
              <a:t>Temperature</a:t>
            </a:r>
            <a:r>
              <a:rPr lang="nb-NO" dirty="0" smtClean="0"/>
              <a:t> </a:t>
            </a:r>
            <a:r>
              <a:rPr lang="nb-NO" dirty="0" err="1" smtClean="0"/>
              <a:t>can</a:t>
            </a:r>
            <a:r>
              <a:rPr lang="nb-NO" dirty="0" smtClean="0"/>
              <a:t>, </a:t>
            </a:r>
            <a:r>
              <a:rPr lang="nb-NO" dirty="0" err="1" smtClean="0"/>
              <a:t>but</a:t>
            </a:r>
            <a:r>
              <a:rPr lang="nb-NO" dirty="0" smtClean="0"/>
              <a:t> </a:t>
            </a:r>
            <a:r>
              <a:rPr lang="nb-NO" dirty="0" err="1" smtClean="0"/>
              <a:t>need</a:t>
            </a:r>
            <a:r>
              <a:rPr lang="nb-NO" dirty="0" smtClean="0"/>
              <a:t> not be, 298.15 K</a:t>
            </a:r>
            <a:endParaRPr lang="en-US" dirty="0"/>
          </a:p>
        </p:txBody>
      </p:sp>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73079" y="5412172"/>
            <a:ext cx="4212682" cy="847054"/>
          </a:xfrm>
          <a:prstGeom prst="rect">
            <a:avLst/>
          </a:prstGeom>
        </p:spPr>
      </p:pic>
      <p:sp>
        <p:nvSpPr>
          <p:cNvPr id="11" name="TextBox 10"/>
          <p:cNvSpPr txBox="1"/>
          <p:nvPr/>
        </p:nvSpPr>
        <p:spPr>
          <a:xfrm>
            <a:off x="7528801" y="4781898"/>
            <a:ext cx="1429522" cy="1477328"/>
          </a:xfrm>
          <a:prstGeom prst="rect">
            <a:avLst/>
          </a:prstGeom>
          <a:solidFill>
            <a:schemeClr val="accent2">
              <a:lumMod val="20000"/>
              <a:lumOff val="80000"/>
            </a:schemeClr>
          </a:solidFill>
        </p:spPr>
        <p:txBody>
          <a:bodyPr wrap="square" rtlCol="0">
            <a:spAutoFit/>
          </a:bodyPr>
          <a:lstStyle/>
          <a:p>
            <a:pPr algn="r"/>
            <a:r>
              <a:rPr lang="en-US" dirty="0" smtClean="0"/>
              <a:t>This is not equilibrium, it is the standard state</a:t>
            </a:r>
            <a:endParaRPr lang="en-US" dirty="0"/>
          </a:p>
        </p:txBody>
      </p:sp>
    </p:spTree>
    <p:extLst>
      <p:ext uri="{BB962C8B-B14F-4D97-AF65-F5344CB8AC3E}">
        <p14:creationId xmlns:p14="http://schemas.microsoft.com/office/powerpoint/2010/main" val="310795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49" y="212957"/>
            <a:ext cx="8574601" cy="464213"/>
          </a:xfrm>
        </p:spPr>
        <p:txBody>
          <a:bodyPr>
            <a:normAutofit fontScale="90000"/>
          </a:bodyPr>
          <a:lstStyle/>
          <a:p>
            <a:pPr algn="ctr"/>
            <a:r>
              <a:rPr lang="nb-NO" dirty="0" smtClean="0"/>
              <a:t>The lead-acid </a:t>
            </a:r>
            <a:r>
              <a:rPr lang="nb-NO" dirty="0" err="1" smtClean="0"/>
              <a:t>cell</a:t>
            </a:r>
            <a:r>
              <a:rPr lang="nb-NO" dirty="0" smtClean="0"/>
              <a:t> – </a:t>
            </a:r>
            <a:r>
              <a:rPr lang="nb-NO" dirty="0" err="1" smtClean="0"/>
              <a:t>equilibrium</a:t>
            </a:r>
            <a:endParaRPr lang="en-US" dirty="0"/>
          </a:p>
        </p:txBody>
      </p:sp>
      <p:pic>
        <p:nvPicPr>
          <p:cNvPr id="3" name="Picture 9" descr="D:\temp\DBJWEC001-216\WOST764\E-Book\3\3-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96355" y="769811"/>
            <a:ext cx="3710135" cy="302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9331" y="3982636"/>
            <a:ext cx="6286500" cy="409575"/>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87092" y="5822356"/>
            <a:ext cx="7310978" cy="941565"/>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4671595"/>
            <a:ext cx="3721351" cy="617885"/>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815846" y="4600778"/>
            <a:ext cx="5109630" cy="920283"/>
          </a:xfrm>
          <a:prstGeom prst="rect">
            <a:avLst/>
          </a:prstGeom>
        </p:spPr>
      </p:pic>
      <p:sp>
        <p:nvSpPr>
          <p:cNvPr id="4" name="TextBox 3"/>
          <p:cNvSpPr txBox="1"/>
          <p:nvPr/>
        </p:nvSpPr>
        <p:spPr>
          <a:xfrm>
            <a:off x="148856" y="4416112"/>
            <a:ext cx="1261371" cy="369332"/>
          </a:xfrm>
          <a:prstGeom prst="rect">
            <a:avLst/>
          </a:prstGeom>
          <a:noFill/>
        </p:spPr>
        <p:txBody>
          <a:bodyPr wrap="none" rtlCol="0">
            <a:spAutoFit/>
          </a:bodyPr>
          <a:lstStyle/>
          <a:p>
            <a:r>
              <a:rPr lang="nb-NO" dirty="0" smtClean="0"/>
              <a:t>From </a:t>
            </a:r>
            <a:r>
              <a:rPr lang="nb-NO" dirty="0" err="1" smtClean="0"/>
              <a:t>Ch</a:t>
            </a:r>
            <a:r>
              <a:rPr lang="nb-NO" dirty="0" smtClean="0"/>
              <a:t>. 2:</a:t>
            </a:r>
            <a:endParaRPr lang="en-US" dirty="0"/>
          </a:p>
        </p:txBody>
      </p:sp>
      <p:sp>
        <p:nvSpPr>
          <p:cNvPr id="14" name="TextBox 13"/>
          <p:cNvSpPr txBox="1"/>
          <p:nvPr/>
        </p:nvSpPr>
        <p:spPr>
          <a:xfrm>
            <a:off x="157835" y="5452186"/>
            <a:ext cx="1579663" cy="369332"/>
          </a:xfrm>
          <a:prstGeom prst="rect">
            <a:avLst/>
          </a:prstGeom>
          <a:noFill/>
        </p:spPr>
        <p:txBody>
          <a:bodyPr wrap="none" rtlCol="0">
            <a:spAutoFit/>
          </a:bodyPr>
          <a:lstStyle/>
          <a:p>
            <a:r>
              <a:rPr lang="nb-NO" dirty="0" err="1" smtClean="0"/>
              <a:t>Now</a:t>
            </a:r>
            <a:r>
              <a:rPr lang="nb-NO" dirty="0" smtClean="0"/>
              <a:t> </a:t>
            </a:r>
            <a:r>
              <a:rPr lang="nb-NO" dirty="0" err="1" smtClean="0"/>
              <a:t>becomes</a:t>
            </a:r>
            <a:r>
              <a:rPr lang="nb-NO" dirty="0" smtClean="0"/>
              <a:t>:</a:t>
            </a:r>
            <a:endParaRPr lang="en-US" dirty="0"/>
          </a:p>
        </p:txBody>
      </p:sp>
      <p:grpSp>
        <p:nvGrpSpPr>
          <p:cNvPr id="18" name="Group 17"/>
          <p:cNvGrpSpPr/>
          <p:nvPr/>
        </p:nvGrpSpPr>
        <p:grpSpPr>
          <a:xfrm>
            <a:off x="4842581" y="4785444"/>
            <a:ext cx="3976569" cy="1200329"/>
            <a:chOff x="4842581" y="4785444"/>
            <a:chExt cx="3976569" cy="1200329"/>
          </a:xfrm>
        </p:grpSpPr>
        <p:sp>
          <p:nvSpPr>
            <p:cNvPr id="5" name="TextBox 4"/>
            <p:cNvSpPr txBox="1"/>
            <p:nvPr/>
          </p:nvSpPr>
          <p:spPr>
            <a:xfrm>
              <a:off x="7539682" y="4785444"/>
              <a:ext cx="1279468" cy="1200329"/>
            </a:xfrm>
            <a:prstGeom prst="rect">
              <a:avLst/>
            </a:prstGeom>
            <a:solidFill>
              <a:srgbClr val="FF0000"/>
            </a:solidFill>
          </p:spPr>
          <p:txBody>
            <a:bodyPr wrap="square" rtlCol="0">
              <a:spAutoFit/>
            </a:bodyPr>
            <a:lstStyle/>
            <a:p>
              <a:r>
                <a:rPr lang="nb-NO" dirty="0" err="1" smtClean="0">
                  <a:solidFill>
                    <a:schemeClr val="bg1"/>
                  </a:solidFill>
                </a:rPr>
                <a:t>Important</a:t>
              </a:r>
              <a:r>
                <a:rPr lang="nb-NO" dirty="0" smtClean="0">
                  <a:solidFill>
                    <a:schemeClr val="bg1"/>
                  </a:solidFill>
                </a:rPr>
                <a:t> to understand </a:t>
              </a:r>
              <a:r>
                <a:rPr lang="nb-NO" dirty="0" err="1" smtClean="0">
                  <a:solidFill>
                    <a:schemeClr val="bg1"/>
                  </a:solidFill>
                </a:rPr>
                <a:t>this</a:t>
              </a:r>
              <a:endParaRPr lang="en-US" dirty="0">
                <a:solidFill>
                  <a:schemeClr val="bg1"/>
                </a:solidFill>
              </a:endParaRPr>
            </a:p>
          </p:txBody>
        </p:sp>
        <p:cxnSp>
          <p:nvCxnSpPr>
            <p:cNvPr id="15" name="Straight Arrow Connector 14"/>
            <p:cNvCxnSpPr>
              <a:endCxn id="11" idx="0"/>
            </p:cNvCxnSpPr>
            <p:nvPr/>
          </p:nvCxnSpPr>
          <p:spPr>
            <a:xfrm flipH="1">
              <a:off x="4842581" y="5369442"/>
              <a:ext cx="2685270" cy="45291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793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28009"/>
          </a:xfrm>
        </p:spPr>
        <p:txBody>
          <a:bodyPr>
            <a:normAutofit fontScale="90000"/>
          </a:bodyPr>
          <a:lstStyle/>
          <a:p>
            <a:pPr algn="ctr"/>
            <a:r>
              <a:rPr lang="nb-NO" dirty="0"/>
              <a:t>The lead-acid </a:t>
            </a:r>
            <a:r>
              <a:rPr lang="nb-NO" dirty="0" err="1"/>
              <a:t>cell</a:t>
            </a:r>
            <a:r>
              <a:rPr lang="nb-NO" dirty="0"/>
              <a:t> – </a:t>
            </a:r>
            <a:r>
              <a:rPr lang="nb-NO" dirty="0" err="1"/>
              <a:t>g</a:t>
            </a:r>
            <a:r>
              <a:rPr lang="nb-NO" dirty="0" err="1" smtClean="0"/>
              <a:t>alvanic</a:t>
            </a:r>
            <a:r>
              <a:rPr lang="nb-NO" dirty="0" smtClean="0"/>
              <a:t> </a:t>
            </a:r>
            <a:r>
              <a:rPr lang="nb-NO" dirty="0" err="1" smtClean="0"/>
              <a:t>operation</a:t>
            </a:r>
            <a:endParaRPr lang="en-US" dirty="0"/>
          </a:p>
        </p:txBody>
      </p:sp>
      <p:pic>
        <p:nvPicPr>
          <p:cNvPr id="7" name="Picture 4" descr="D:\temp\DBJWEC001-216\WOST764\E-Book\3\3-2.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801143" y="1065323"/>
            <a:ext cx="3541713"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85059" y="1318436"/>
            <a:ext cx="2716084" cy="2862322"/>
          </a:xfrm>
          <a:prstGeom prst="rect">
            <a:avLst/>
          </a:prstGeom>
          <a:noFill/>
        </p:spPr>
        <p:txBody>
          <a:bodyPr wrap="square" rtlCol="0">
            <a:spAutoFit/>
          </a:bodyPr>
          <a:lstStyle/>
          <a:p>
            <a:r>
              <a:rPr lang="nb-NO" dirty="0" err="1" smtClean="0"/>
              <a:t>Galvanic</a:t>
            </a:r>
            <a:r>
              <a:rPr lang="nb-NO" dirty="0"/>
              <a:t> </a:t>
            </a:r>
            <a:r>
              <a:rPr lang="nb-NO" dirty="0" err="1" smtClean="0"/>
              <a:t>cell</a:t>
            </a:r>
            <a:r>
              <a:rPr lang="nb-NO" dirty="0" smtClean="0"/>
              <a:t>:</a:t>
            </a:r>
          </a:p>
          <a:p>
            <a:r>
              <a:rPr lang="nb-NO" dirty="0" smtClean="0"/>
              <a:t>The </a:t>
            </a:r>
            <a:r>
              <a:rPr lang="nb-NO" dirty="0" err="1" smtClean="0"/>
              <a:t>chemical</a:t>
            </a:r>
            <a:r>
              <a:rPr lang="nb-NO" dirty="0" smtClean="0"/>
              <a:t> </a:t>
            </a:r>
            <a:r>
              <a:rPr lang="nb-NO" dirty="0" err="1" smtClean="0"/>
              <a:t>potential</a:t>
            </a:r>
            <a:r>
              <a:rPr lang="nb-NO" dirty="0" smtClean="0"/>
              <a:t> </a:t>
            </a:r>
            <a:r>
              <a:rPr lang="nb-NO" dirty="0" err="1" smtClean="0"/>
              <a:t>differences</a:t>
            </a:r>
            <a:r>
              <a:rPr lang="nb-NO" dirty="0" smtClean="0"/>
              <a:t> – </a:t>
            </a:r>
            <a:r>
              <a:rPr lang="nb-NO" dirty="0" err="1" smtClean="0"/>
              <a:t>the</a:t>
            </a:r>
            <a:r>
              <a:rPr lang="nb-NO" dirty="0" smtClean="0"/>
              <a:t> </a:t>
            </a:r>
            <a:r>
              <a:rPr lang="nb-NO" dirty="0" err="1" smtClean="0"/>
              <a:t>spontaneous</a:t>
            </a:r>
            <a:r>
              <a:rPr lang="nb-NO" dirty="0" smtClean="0"/>
              <a:t> </a:t>
            </a:r>
            <a:r>
              <a:rPr lang="nb-NO" dirty="0" err="1" smtClean="0"/>
              <a:t>change</a:t>
            </a:r>
            <a:r>
              <a:rPr lang="nb-NO" dirty="0" smtClean="0"/>
              <a:t> </a:t>
            </a:r>
            <a:r>
              <a:rPr lang="nb-NO" dirty="0" err="1" smtClean="0"/>
              <a:t>according</a:t>
            </a:r>
            <a:r>
              <a:rPr lang="nb-NO" dirty="0" smtClean="0"/>
              <a:t> to </a:t>
            </a:r>
            <a:r>
              <a:rPr lang="el-GR" dirty="0" smtClean="0"/>
              <a:t>Δ</a:t>
            </a:r>
            <a:r>
              <a:rPr lang="nb-NO" i="1" dirty="0" smtClean="0"/>
              <a:t>G</a:t>
            </a:r>
            <a:r>
              <a:rPr lang="nb-NO" dirty="0" smtClean="0"/>
              <a:t> – drives </a:t>
            </a:r>
            <a:r>
              <a:rPr lang="nb-NO" dirty="0" err="1" smtClean="0"/>
              <a:t>the</a:t>
            </a:r>
            <a:r>
              <a:rPr lang="nb-NO" dirty="0" smtClean="0"/>
              <a:t> </a:t>
            </a:r>
            <a:r>
              <a:rPr lang="nb-NO" dirty="0" err="1" smtClean="0"/>
              <a:t>cell</a:t>
            </a:r>
            <a:r>
              <a:rPr lang="nb-NO" dirty="0" smtClean="0"/>
              <a:t>.</a:t>
            </a:r>
          </a:p>
          <a:p>
            <a:endParaRPr lang="nb-NO" dirty="0"/>
          </a:p>
          <a:p>
            <a:r>
              <a:rPr lang="nb-NO" dirty="0" smtClean="0"/>
              <a:t>Battery under </a:t>
            </a:r>
            <a:r>
              <a:rPr lang="nb-NO" dirty="0" err="1" smtClean="0"/>
              <a:t>discharge</a:t>
            </a:r>
            <a:endParaRPr lang="nb-NO" dirty="0" smtClean="0"/>
          </a:p>
          <a:p>
            <a:endParaRPr lang="nb-NO" dirty="0"/>
          </a:p>
          <a:p>
            <a:r>
              <a:rPr lang="nb-NO" dirty="0" err="1" smtClean="0"/>
              <a:t>Fuel</a:t>
            </a:r>
            <a:r>
              <a:rPr lang="nb-NO" dirty="0" smtClean="0"/>
              <a:t> </a:t>
            </a:r>
            <a:r>
              <a:rPr lang="nb-NO" dirty="0" err="1" smtClean="0"/>
              <a:t>cell</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46399" y="5067262"/>
            <a:ext cx="6381750" cy="36195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76600" y="5519662"/>
            <a:ext cx="5867400" cy="342900"/>
          </a:xfrm>
          <a:prstGeom prst="rect">
            <a:avLst/>
          </a:prstGeom>
        </p:spPr>
      </p:pic>
      <p:sp>
        <p:nvSpPr>
          <p:cNvPr id="11" name="TextBox 10"/>
          <p:cNvSpPr txBox="1"/>
          <p:nvPr/>
        </p:nvSpPr>
        <p:spPr>
          <a:xfrm>
            <a:off x="233914" y="5058851"/>
            <a:ext cx="2083981" cy="369332"/>
          </a:xfrm>
          <a:prstGeom prst="rect">
            <a:avLst/>
          </a:prstGeom>
          <a:noFill/>
        </p:spPr>
        <p:txBody>
          <a:bodyPr wrap="square" rtlCol="0">
            <a:spAutoFit/>
          </a:bodyPr>
          <a:lstStyle/>
          <a:p>
            <a:r>
              <a:rPr lang="nb-NO" dirty="0" err="1" smtClean="0"/>
              <a:t>Cathode</a:t>
            </a:r>
            <a:r>
              <a:rPr lang="nb-NO" dirty="0" smtClean="0"/>
              <a:t> (</a:t>
            </a:r>
            <a:r>
              <a:rPr lang="nb-NO" dirty="0" err="1" smtClean="0"/>
              <a:t>positrode</a:t>
            </a:r>
            <a:r>
              <a:rPr lang="nb-NO" dirty="0" smtClean="0"/>
              <a:t>)</a:t>
            </a:r>
            <a:endParaRPr lang="en-US" dirty="0"/>
          </a:p>
        </p:txBody>
      </p:sp>
      <p:sp>
        <p:nvSpPr>
          <p:cNvPr id="12" name="TextBox 11"/>
          <p:cNvSpPr txBox="1"/>
          <p:nvPr/>
        </p:nvSpPr>
        <p:spPr>
          <a:xfrm>
            <a:off x="233914" y="5445423"/>
            <a:ext cx="2083981" cy="369332"/>
          </a:xfrm>
          <a:prstGeom prst="rect">
            <a:avLst/>
          </a:prstGeom>
          <a:noFill/>
        </p:spPr>
        <p:txBody>
          <a:bodyPr wrap="square" rtlCol="0">
            <a:spAutoFit/>
          </a:bodyPr>
          <a:lstStyle/>
          <a:p>
            <a:r>
              <a:rPr lang="nb-NO" dirty="0" smtClean="0"/>
              <a:t>Anode (negatrode)</a:t>
            </a:r>
            <a:endParaRPr lang="en-US" dirty="0"/>
          </a:p>
        </p:txBody>
      </p:sp>
    </p:spTree>
    <p:extLst>
      <p:ext uri="{BB962C8B-B14F-4D97-AF65-F5344CB8AC3E}">
        <p14:creationId xmlns:p14="http://schemas.microsoft.com/office/powerpoint/2010/main" val="355162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28009"/>
          </a:xfrm>
        </p:spPr>
        <p:txBody>
          <a:bodyPr>
            <a:normAutofit fontScale="90000"/>
          </a:bodyPr>
          <a:lstStyle/>
          <a:p>
            <a:pPr algn="ctr"/>
            <a:r>
              <a:rPr lang="en-GB" dirty="0" smtClean="0"/>
              <a:t>The lead-acid cell – electrolytic operation</a:t>
            </a:r>
            <a:endParaRPr lang="en-GB" dirty="0"/>
          </a:p>
        </p:txBody>
      </p:sp>
      <p:sp>
        <p:nvSpPr>
          <p:cNvPr id="8" name="TextBox 7"/>
          <p:cNvSpPr txBox="1"/>
          <p:nvPr/>
        </p:nvSpPr>
        <p:spPr>
          <a:xfrm>
            <a:off x="85059" y="1318436"/>
            <a:ext cx="2716084" cy="2862322"/>
          </a:xfrm>
          <a:prstGeom prst="rect">
            <a:avLst/>
          </a:prstGeom>
          <a:noFill/>
        </p:spPr>
        <p:txBody>
          <a:bodyPr wrap="square" rtlCol="0">
            <a:spAutoFit/>
          </a:bodyPr>
          <a:lstStyle/>
          <a:p>
            <a:r>
              <a:rPr lang="en-GB" dirty="0" smtClean="0"/>
              <a:t>Electrolytic cell:</a:t>
            </a:r>
          </a:p>
          <a:p>
            <a:r>
              <a:rPr lang="en-GB" dirty="0" smtClean="0"/>
              <a:t>The applied electrical potential difference drives the cell against the spontaneous change according to Δ</a:t>
            </a:r>
            <a:r>
              <a:rPr lang="en-GB" i="1" dirty="0" smtClean="0"/>
              <a:t>G</a:t>
            </a:r>
            <a:r>
              <a:rPr lang="en-GB" dirty="0" smtClean="0"/>
              <a:t>.</a:t>
            </a:r>
          </a:p>
          <a:p>
            <a:endParaRPr lang="en-GB" dirty="0" smtClean="0"/>
          </a:p>
          <a:p>
            <a:r>
              <a:rPr lang="en-GB" dirty="0" smtClean="0"/>
              <a:t>Battery under charge</a:t>
            </a:r>
          </a:p>
          <a:p>
            <a:endParaRPr lang="en-GB" dirty="0" smtClean="0"/>
          </a:p>
          <a:p>
            <a:r>
              <a:rPr lang="en-GB" dirty="0" smtClean="0"/>
              <a:t>Electrolyser</a:t>
            </a:r>
            <a:endParaRPr lang="en-GB" dirty="0"/>
          </a:p>
        </p:txBody>
      </p:sp>
      <p:sp>
        <p:nvSpPr>
          <p:cNvPr id="11" name="TextBox 10"/>
          <p:cNvSpPr txBox="1"/>
          <p:nvPr/>
        </p:nvSpPr>
        <p:spPr>
          <a:xfrm>
            <a:off x="233914" y="5058851"/>
            <a:ext cx="2083981" cy="369332"/>
          </a:xfrm>
          <a:prstGeom prst="rect">
            <a:avLst/>
          </a:prstGeom>
          <a:noFill/>
        </p:spPr>
        <p:txBody>
          <a:bodyPr wrap="square" rtlCol="0">
            <a:spAutoFit/>
          </a:bodyPr>
          <a:lstStyle/>
          <a:p>
            <a:r>
              <a:rPr lang="en-GB" dirty="0" smtClean="0"/>
              <a:t>Anode (positrode)</a:t>
            </a:r>
            <a:endParaRPr lang="en-GB" dirty="0"/>
          </a:p>
        </p:txBody>
      </p:sp>
      <p:sp>
        <p:nvSpPr>
          <p:cNvPr id="12" name="TextBox 11"/>
          <p:cNvSpPr txBox="1"/>
          <p:nvPr/>
        </p:nvSpPr>
        <p:spPr>
          <a:xfrm>
            <a:off x="233914" y="5445423"/>
            <a:ext cx="2307267" cy="369332"/>
          </a:xfrm>
          <a:prstGeom prst="rect">
            <a:avLst/>
          </a:prstGeom>
          <a:noFill/>
        </p:spPr>
        <p:txBody>
          <a:bodyPr wrap="square" rtlCol="0">
            <a:spAutoFit/>
          </a:bodyPr>
          <a:lstStyle/>
          <a:p>
            <a:r>
              <a:rPr lang="en-GB" dirty="0" smtClean="0"/>
              <a:t>Cathode (negatrode)</a:t>
            </a:r>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17895" y="5093903"/>
            <a:ext cx="6353175" cy="3429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17895" y="5480475"/>
            <a:ext cx="5772150" cy="342900"/>
          </a:xfrm>
          <a:prstGeom prst="rect">
            <a:avLst/>
          </a:prstGeom>
        </p:spPr>
      </p:pic>
      <p:pic>
        <p:nvPicPr>
          <p:cNvPr id="13" name="Picture 4" descr="D:\temp\DBJWEC001-216\WOST764\E-Book\3\3-3.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776538" y="922338"/>
            <a:ext cx="3541712"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62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242" y="212652"/>
            <a:ext cx="8304028" cy="818819"/>
          </a:xfrm>
        </p:spPr>
        <p:txBody>
          <a:bodyPr>
            <a:normAutofit fontScale="90000"/>
          </a:bodyPr>
          <a:lstStyle/>
          <a:p>
            <a:pPr algn="ctr"/>
            <a:r>
              <a:rPr lang="nb-NO" dirty="0" err="1" smtClean="0"/>
              <a:t>Electrochemical</a:t>
            </a:r>
            <a:r>
              <a:rPr lang="nb-NO" dirty="0" smtClean="0"/>
              <a:t> </a:t>
            </a:r>
            <a:r>
              <a:rPr lang="nb-NO" dirty="0" err="1" smtClean="0"/>
              <a:t>cells</a:t>
            </a:r>
            <a:r>
              <a:rPr lang="nb-NO" dirty="0" smtClean="0"/>
              <a:t> – </a:t>
            </a:r>
            <a:r>
              <a:rPr lang="nb-NO" dirty="0" err="1" smtClean="0"/>
              <a:t>three</a:t>
            </a:r>
            <a:r>
              <a:rPr lang="nb-NO" dirty="0" smtClean="0"/>
              <a:t> modes </a:t>
            </a:r>
            <a:r>
              <a:rPr lang="nb-NO" dirty="0" err="1" smtClean="0"/>
              <a:t>of</a:t>
            </a:r>
            <a:r>
              <a:rPr lang="nb-NO" dirty="0" smtClean="0"/>
              <a:t> </a:t>
            </a:r>
            <a:r>
              <a:rPr lang="nb-NO" dirty="0" err="1" smtClean="0"/>
              <a:t>operation</a:t>
            </a:r>
            <a:r>
              <a:rPr lang="nb-NO" dirty="0" smtClean="0"/>
              <a:t/>
            </a:r>
            <a:br>
              <a:rPr lang="nb-NO" dirty="0" smtClean="0"/>
            </a:br>
            <a:r>
              <a:rPr lang="nb-NO" sz="2700" dirty="0" err="1" smtClean="0"/>
              <a:t>Polarisation</a:t>
            </a:r>
            <a:r>
              <a:rPr lang="nb-NO" sz="2700" dirty="0" smtClean="0"/>
              <a:t> </a:t>
            </a:r>
            <a:r>
              <a:rPr lang="nb-NO" sz="2700" dirty="0" err="1" smtClean="0"/>
              <a:t>curve</a:t>
            </a:r>
            <a:r>
              <a:rPr lang="nb-NO" sz="2700" dirty="0" smtClean="0"/>
              <a:t> for a lead-acid </a:t>
            </a:r>
            <a:r>
              <a:rPr lang="nb-NO" sz="2700" dirty="0" err="1" smtClean="0"/>
              <a:t>cell</a:t>
            </a:r>
            <a:endParaRPr lang="en-US" sz="2700" dirty="0"/>
          </a:p>
        </p:txBody>
      </p:sp>
      <p:pic>
        <p:nvPicPr>
          <p:cNvPr id="3" name="Picture 4" descr="D:\temp\DBJWEC001-216\WOST764\E-Book\3\3-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0242" y="1031471"/>
            <a:ext cx="7655442" cy="502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28743" y="1158949"/>
            <a:ext cx="3916568" cy="1181027"/>
          </a:xfrm>
          <a:prstGeom prst="rect">
            <a:avLst/>
          </a:prstGeom>
        </p:spPr>
      </p:pic>
      <p:sp>
        <p:nvSpPr>
          <p:cNvPr id="5" name="TextBox 4"/>
          <p:cNvSpPr txBox="1"/>
          <p:nvPr/>
        </p:nvSpPr>
        <p:spPr>
          <a:xfrm>
            <a:off x="5779628" y="2675891"/>
            <a:ext cx="2755754" cy="338554"/>
          </a:xfrm>
          <a:prstGeom prst="rect">
            <a:avLst/>
          </a:prstGeom>
          <a:solidFill>
            <a:srgbClr val="FF0000"/>
          </a:solidFill>
        </p:spPr>
        <p:txBody>
          <a:bodyPr wrap="none" rtlCol="0">
            <a:spAutoFit/>
          </a:bodyPr>
          <a:lstStyle/>
          <a:p>
            <a:r>
              <a:rPr lang="nb-NO" sz="1600" dirty="0" err="1">
                <a:solidFill>
                  <a:schemeClr val="bg1"/>
                </a:solidFill>
              </a:rPr>
              <a:t>a</a:t>
            </a:r>
            <a:r>
              <a:rPr lang="nb-NO" sz="1600" dirty="0" err="1" smtClean="0">
                <a:solidFill>
                  <a:schemeClr val="bg1"/>
                </a:solidFill>
              </a:rPr>
              <a:t>ka</a:t>
            </a:r>
            <a:r>
              <a:rPr lang="nb-NO" sz="1600" dirty="0" smtClean="0">
                <a:solidFill>
                  <a:schemeClr val="bg1"/>
                </a:solidFill>
              </a:rPr>
              <a:t> Open </a:t>
            </a:r>
            <a:r>
              <a:rPr lang="nb-NO" sz="1600" dirty="0">
                <a:solidFill>
                  <a:schemeClr val="bg1"/>
                </a:solidFill>
              </a:rPr>
              <a:t>C</a:t>
            </a:r>
            <a:r>
              <a:rPr lang="nb-NO" sz="1600" dirty="0" smtClean="0">
                <a:solidFill>
                  <a:schemeClr val="bg1"/>
                </a:solidFill>
              </a:rPr>
              <a:t>ircuit </a:t>
            </a:r>
            <a:r>
              <a:rPr lang="nb-NO" sz="1600" dirty="0" err="1" smtClean="0">
                <a:solidFill>
                  <a:schemeClr val="bg1"/>
                </a:solidFill>
              </a:rPr>
              <a:t>Voltage</a:t>
            </a:r>
            <a:r>
              <a:rPr lang="nb-NO" sz="1600" dirty="0" smtClean="0">
                <a:solidFill>
                  <a:schemeClr val="bg1"/>
                </a:solidFill>
              </a:rPr>
              <a:t> (OCV)</a:t>
            </a:r>
            <a:endParaRPr lang="en-US" sz="1600" dirty="0">
              <a:solidFill>
                <a:schemeClr val="bg1"/>
              </a:solidFill>
            </a:endParaRPr>
          </a:p>
        </p:txBody>
      </p:sp>
    </p:spTree>
    <p:extLst>
      <p:ext uri="{BB962C8B-B14F-4D97-AF65-F5344CB8AC3E}">
        <p14:creationId xmlns:p14="http://schemas.microsoft.com/office/powerpoint/2010/main" val="246054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55600"/>
          </a:xfrm>
        </p:spPr>
        <p:txBody>
          <a:bodyPr/>
          <a:lstStyle/>
          <a:p>
            <a:pPr algn="ctr"/>
            <a:r>
              <a:rPr lang="nb-NO" dirty="0" smtClean="0"/>
              <a:t>Cells </a:t>
            </a:r>
            <a:r>
              <a:rPr lang="nb-NO" dirty="0" err="1" smtClean="0"/>
              <a:t>with</a:t>
            </a:r>
            <a:r>
              <a:rPr lang="nb-NO" dirty="0" smtClean="0"/>
              <a:t> </a:t>
            </a:r>
            <a:r>
              <a:rPr lang="nb-NO" dirty="0" err="1" smtClean="0"/>
              <a:t>junctions</a:t>
            </a:r>
            <a:r>
              <a:rPr lang="nb-NO" dirty="0" smtClean="0"/>
              <a:t> – The </a:t>
            </a:r>
            <a:r>
              <a:rPr lang="nb-NO" dirty="0" err="1" smtClean="0"/>
              <a:t>Daniell</a:t>
            </a:r>
            <a:r>
              <a:rPr lang="nb-NO" dirty="0" smtClean="0"/>
              <a:t> </a:t>
            </a:r>
            <a:r>
              <a:rPr lang="nb-NO" dirty="0" err="1" smtClean="0"/>
              <a:t>cell</a:t>
            </a:r>
            <a:endParaRPr lang="en-US" dirty="0"/>
          </a:p>
        </p:txBody>
      </p:sp>
      <p:pic>
        <p:nvPicPr>
          <p:cNvPr id="3" name="Picture 4" descr="D:\temp\DBJWEC001-216\WOST764\E-Book\3\3-6.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800350" y="1020727"/>
            <a:ext cx="35433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0671" y="5066195"/>
            <a:ext cx="8985024" cy="923330"/>
          </a:xfrm>
          <a:prstGeom prst="rect">
            <a:avLst/>
          </a:prstGeom>
          <a:noFill/>
        </p:spPr>
        <p:txBody>
          <a:bodyPr wrap="none" rtlCol="0">
            <a:spAutoFit/>
          </a:bodyPr>
          <a:lstStyle/>
          <a:p>
            <a:pPr algn="ctr"/>
            <a:r>
              <a:rPr lang="nb-NO" dirty="0" err="1" smtClean="0"/>
              <a:t>Self</a:t>
            </a:r>
            <a:r>
              <a:rPr lang="nb-NO" dirty="0" smtClean="0"/>
              <a:t> </a:t>
            </a:r>
            <a:r>
              <a:rPr lang="nb-NO" dirty="0" err="1" smtClean="0"/>
              <a:t>study</a:t>
            </a:r>
            <a:r>
              <a:rPr lang="nb-NO" dirty="0" smtClean="0"/>
              <a:t> and </a:t>
            </a:r>
            <a:r>
              <a:rPr lang="nb-NO" dirty="0" err="1" smtClean="0"/>
              <a:t>check</a:t>
            </a:r>
            <a:r>
              <a:rPr lang="nb-NO" dirty="0" smtClean="0"/>
              <a:t> – </a:t>
            </a:r>
            <a:r>
              <a:rPr lang="nb-NO" dirty="0" err="1" smtClean="0"/>
              <a:t>this</a:t>
            </a:r>
            <a:r>
              <a:rPr lang="nb-NO" dirty="0" smtClean="0"/>
              <a:t> and </a:t>
            </a:r>
            <a:r>
              <a:rPr lang="nb-NO" dirty="0" err="1" smtClean="0"/>
              <a:t>Eqs</a:t>
            </a:r>
            <a:r>
              <a:rPr lang="nb-NO" dirty="0" smtClean="0"/>
              <a:t>. 3.20-3.23 is standard from general and </a:t>
            </a:r>
            <a:r>
              <a:rPr lang="nb-NO" dirty="0" err="1" smtClean="0"/>
              <a:t>physical</a:t>
            </a:r>
            <a:r>
              <a:rPr lang="nb-NO" dirty="0" smtClean="0"/>
              <a:t> </a:t>
            </a:r>
            <a:r>
              <a:rPr lang="nb-NO" dirty="0" err="1" smtClean="0"/>
              <a:t>chemistry</a:t>
            </a:r>
            <a:r>
              <a:rPr lang="nb-NO" dirty="0" smtClean="0"/>
              <a:t>.</a:t>
            </a:r>
          </a:p>
          <a:p>
            <a:pPr algn="ctr"/>
            <a:endParaRPr lang="nb-NO" dirty="0"/>
          </a:p>
          <a:p>
            <a:pPr algn="ctr"/>
            <a:r>
              <a:rPr lang="nb-NO" dirty="0" err="1" smtClean="0"/>
              <a:t>What</a:t>
            </a:r>
            <a:r>
              <a:rPr lang="nb-NO" dirty="0" smtClean="0"/>
              <a:t> </a:t>
            </a:r>
            <a:r>
              <a:rPr lang="nb-NO" dirty="0" err="1" smtClean="0"/>
              <a:t>goes</a:t>
            </a:r>
            <a:r>
              <a:rPr lang="nb-NO" dirty="0" smtClean="0"/>
              <a:t> </a:t>
            </a:r>
            <a:r>
              <a:rPr lang="nb-NO" dirty="0" err="1" smtClean="0"/>
              <a:t>on</a:t>
            </a:r>
            <a:r>
              <a:rPr lang="nb-NO" dirty="0" smtClean="0"/>
              <a:t> at </a:t>
            </a:r>
            <a:r>
              <a:rPr lang="nb-NO" dirty="0" err="1" smtClean="0"/>
              <a:t>the</a:t>
            </a:r>
            <a:r>
              <a:rPr lang="nb-NO" dirty="0" smtClean="0"/>
              <a:t> </a:t>
            </a:r>
            <a:r>
              <a:rPr lang="nb-NO" dirty="0" err="1" smtClean="0"/>
              <a:t>diaphragm</a:t>
            </a:r>
            <a:r>
              <a:rPr lang="nb-NO" dirty="0" smtClean="0"/>
              <a:t> under </a:t>
            </a:r>
            <a:r>
              <a:rPr lang="nb-NO" dirty="0" err="1" smtClean="0"/>
              <a:t>open</a:t>
            </a:r>
            <a:r>
              <a:rPr lang="nb-NO" dirty="0" smtClean="0"/>
              <a:t> </a:t>
            </a:r>
            <a:r>
              <a:rPr lang="nb-NO" dirty="0" err="1" smtClean="0"/>
              <a:t>circuit</a:t>
            </a:r>
            <a:r>
              <a:rPr lang="nb-NO" dirty="0" smtClean="0"/>
              <a:t> and under </a:t>
            </a:r>
            <a:r>
              <a:rPr lang="nb-NO" dirty="0" err="1" smtClean="0"/>
              <a:t>galvanic</a:t>
            </a:r>
            <a:r>
              <a:rPr lang="nb-NO" dirty="0" smtClean="0"/>
              <a:t> </a:t>
            </a:r>
            <a:r>
              <a:rPr lang="nb-NO" dirty="0" err="1" smtClean="0"/>
              <a:t>conditions</a:t>
            </a:r>
            <a:r>
              <a:rPr lang="nb-NO" dirty="0"/>
              <a:t>?</a:t>
            </a:r>
            <a:endParaRPr lang="en-US" dirty="0"/>
          </a:p>
        </p:txBody>
      </p:sp>
    </p:spTree>
    <p:extLst>
      <p:ext uri="{BB962C8B-B14F-4D97-AF65-F5344CB8AC3E}">
        <p14:creationId xmlns:p14="http://schemas.microsoft.com/office/powerpoint/2010/main" val="41525827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51293"/>
          </a:xfrm>
        </p:spPr>
        <p:txBody>
          <a:bodyPr/>
          <a:lstStyle/>
          <a:p>
            <a:pPr algn="ctr"/>
            <a:r>
              <a:rPr lang="nb-NO" dirty="0" err="1" smtClean="0"/>
              <a:t>Electrolyte</a:t>
            </a:r>
            <a:r>
              <a:rPr lang="nb-NO" dirty="0" smtClean="0"/>
              <a:t> </a:t>
            </a:r>
            <a:r>
              <a:rPr lang="nb-NO" dirty="0" err="1" smtClean="0"/>
              <a:t>junctions</a:t>
            </a:r>
            <a:r>
              <a:rPr lang="nb-NO" dirty="0" smtClean="0"/>
              <a:t> - </a:t>
            </a:r>
            <a:r>
              <a:rPr lang="nb-NO" dirty="0" err="1" smtClean="0"/>
              <a:t>liquid</a:t>
            </a:r>
            <a:r>
              <a:rPr lang="nb-NO" dirty="0" smtClean="0"/>
              <a:t> </a:t>
            </a:r>
            <a:r>
              <a:rPr lang="nb-NO" dirty="0" err="1" smtClean="0"/>
              <a:t>junctions</a:t>
            </a:r>
            <a:r>
              <a:rPr lang="nb-NO" dirty="0" smtClean="0"/>
              <a:t> </a:t>
            </a:r>
            <a:endParaRPr lang="en-US" dirty="0"/>
          </a:p>
        </p:txBody>
      </p:sp>
      <p:pic>
        <p:nvPicPr>
          <p:cNvPr id="3" name="Picture 4" descr="D:\temp\DBJWEC001-216\WOST764\E-Book\3\3-7.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03368" y="2522351"/>
            <a:ext cx="3971925"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50300" y="1460314"/>
            <a:ext cx="6191250" cy="7810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475" y="1179326"/>
            <a:ext cx="2790825" cy="1343025"/>
          </a:xfrm>
          <a:prstGeom prst="rect">
            <a:avLst/>
          </a:prstGeom>
        </p:spPr>
      </p:pic>
      <p:sp>
        <p:nvSpPr>
          <p:cNvPr id="6" name="TextBox 5"/>
          <p:cNvSpPr txBox="1"/>
          <p:nvPr/>
        </p:nvSpPr>
        <p:spPr>
          <a:xfrm>
            <a:off x="59475" y="2866246"/>
            <a:ext cx="4335746" cy="3139321"/>
          </a:xfrm>
          <a:prstGeom prst="rect">
            <a:avLst/>
          </a:prstGeom>
          <a:noFill/>
        </p:spPr>
        <p:txBody>
          <a:bodyPr wrap="square" rtlCol="0">
            <a:spAutoFit/>
          </a:bodyPr>
          <a:lstStyle/>
          <a:p>
            <a:r>
              <a:rPr lang="en-US" dirty="0" smtClean="0"/>
              <a:t>Junction potentials arise from different mobilities µ and charges z for anions and cations.</a:t>
            </a:r>
          </a:p>
          <a:p>
            <a:endParaRPr lang="en-US" dirty="0" smtClean="0"/>
          </a:p>
          <a:p>
            <a:endParaRPr lang="en-US" dirty="0" smtClean="0"/>
          </a:p>
          <a:p>
            <a:endParaRPr lang="en-US" dirty="0" smtClean="0"/>
          </a:p>
          <a:p>
            <a:endParaRPr lang="en-US" dirty="0" smtClean="0"/>
          </a:p>
          <a:p>
            <a:endParaRPr lang="en-US" dirty="0" smtClean="0"/>
          </a:p>
          <a:p>
            <a:r>
              <a:rPr lang="en-US" dirty="0" err="1" smtClean="0"/>
              <a:t>KCl</a:t>
            </a:r>
            <a:r>
              <a:rPr lang="en-US" dirty="0" smtClean="0"/>
              <a:t>(aq) gives almost zero junction </a:t>
            </a:r>
            <a:r>
              <a:rPr lang="en-US" dirty="0" smtClean="0"/>
              <a:t>potential</a:t>
            </a:r>
          </a:p>
          <a:p>
            <a:endParaRPr lang="en-US" dirty="0"/>
          </a:p>
          <a:p>
            <a:r>
              <a:rPr lang="en-US" dirty="0" smtClean="0"/>
              <a:t>Similar with KNO</a:t>
            </a:r>
            <a:r>
              <a:rPr lang="en-US" baseline="-25000" dirty="0" smtClean="0"/>
              <a:t>3</a:t>
            </a:r>
            <a:r>
              <a:rPr lang="en-US" dirty="0" smtClean="0"/>
              <a:t>(aq) which is much used.</a:t>
            </a:r>
            <a:endParaRPr lang="en-US" dirty="0"/>
          </a:p>
        </p:txBody>
      </p:sp>
    </p:spTree>
    <p:extLst>
      <p:ext uri="{BB962C8B-B14F-4D97-AF65-F5344CB8AC3E}">
        <p14:creationId xmlns:p14="http://schemas.microsoft.com/office/powerpoint/2010/main" val="55697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83190"/>
          </a:xfrm>
        </p:spPr>
        <p:txBody>
          <a:bodyPr/>
          <a:lstStyle/>
          <a:p>
            <a:pPr algn="ctr"/>
            <a:r>
              <a:rPr lang="nb-NO" dirty="0" err="1" smtClean="0"/>
              <a:t>Another</a:t>
            </a:r>
            <a:r>
              <a:rPr lang="nb-NO" dirty="0" smtClean="0"/>
              <a:t> </a:t>
            </a:r>
            <a:r>
              <a:rPr lang="nb-NO" dirty="0" err="1" smtClean="0"/>
              <a:t>possibility</a:t>
            </a:r>
            <a:r>
              <a:rPr lang="nb-NO" dirty="0" smtClean="0"/>
              <a:t>: Bipolar </a:t>
            </a:r>
            <a:r>
              <a:rPr lang="nb-NO" dirty="0" err="1" smtClean="0"/>
              <a:t>electrodes</a:t>
            </a:r>
            <a:endParaRPr lang="en-US" dirty="0"/>
          </a:p>
        </p:txBody>
      </p:sp>
      <p:pic>
        <p:nvPicPr>
          <p:cNvPr id="3" name="Picture 5" descr="D:\temp\DBJWEC001-216\WOST764\E-Book\3\3-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87625" y="1294326"/>
            <a:ext cx="3968750"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71870" y="5752214"/>
            <a:ext cx="7643480" cy="369332"/>
          </a:xfrm>
          <a:prstGeom prst="rect">
            <a:avLst/>
          </a:prstGeom>
          <a:noFill/>
        </p:spPr>
        <p:txBody>
          <a:bodyPr wrap="square" rtlCol="0">
            <a:spAutoFit/>
          </a:bodyPr>
          <a:lstStyle/>
          <a:p>
            <a:r>
              <a:rPr lang="nb-NO" dirty="0" err="1" smtClean="0"/>
              <a:t>We</a:t>
            </a:r>
            <a:r>
              <a:rPr lang="nb-NO" dirty="0" smtClean="0"/>
              <a:t> </a:t>
            </a:r>
            <a:r>
              <a:rPr lang="nb-NO" dirty="0" err="1" smtClean="0"/>
              <a:t>consider</a:t>
            </a:r>
            <a:r>
              <a:rPr lang="nb-NO" dirty="0" smtClean="0"/>
              <a:t> taking </a:t>
            </a:r>
            <a:r>
              <a:rPr lang="nb-NO" dirty="0" err="1" smtClean="0"/>
              <a:t>the</a:t>
            </a:r>
            <a:r>
              <a:rPr lang="nb-NO" dirty="0" smtClean="0"/>
              <a:t> </a:t>
            </a:r>
            <a:r>
              <a:rPr lang="nb-NO" dirty="0" err="1" smtClean="0"/>
              <a:t>details</a:t>
            </a:r>
            <a:r>
              <a:rPr lang="nb-NO" dirty="0" smtClean="0"/>
              <a:t> </a:t>
            </a:r>
            <a:r>
              <a:rPr lang="nb-NO" dirty="0" err="1" smtClean="0"/>
              <a:t>here</a:t>
            </a:r>
            <a:r>
              <a:rPr lang="nb-NO" dirty="0" smtClean="0"/>
              <a:t> as part </a:t>
            </a:r>
            <a:r>
              <a:rPr lang="nb-NO" dirty="0" err="1" smtClean="0"/>
              <a:t>of</a:t>
            </a:r>
            <a:r>
              <a:rPr lang="nb-NO" dirty="0" smtClean="0"/>
              <a:t> </a:t>
            </a:r>
            <a:r>
              <a:rPr lang="nb-NO" dirty="0" err="1" smtClean="0"/>
              <a:t>our</a:t>
            </a:r>
            <a:r>
              <a:rPr lang="nb-NO" dirty="0" smtClean="0"/>
              <a:t> </a:t>
            </a:r>
            <a:r>
              <a:rPr lang="nb-NO" dirty="0" err="1" smtClean="0"/>
              <a:t>colloquium</a:t>
            </a:r>
            <a:r>
              <a:rPr lang="nb-NO" dirty="0" smtClean="0"/>
              <a:t>….</a:t>
            </a:r>
            <a:endParaRPr lang="en-US" dirty="0"/>
          </a:p>
        </p:txBody>
      </p:sp>
    </p:spTree>
    <p:extLst>
      <p:ext uri="{BB962C8B-B14F-4D97-AF65-F5344CB8AC3E}">
        <p14:creationId xmlns:p14="http://schemas.microsoft.com/office/powerpoint/2010/main" val="26190713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2772" y="877444"/>
            <a:ext cx="5082144" cy="5980555"/>
          </a:xfrm>
        </p:spPr>
        <p:txBody>
          <a:bodyPr>
            <a:normAutofit/>
          </a:bodyPr>
          <a:lstStyle/>
          <a:p>
            <a:r>
              <a:rPr lang="en-GB" dirty="0" smtClean="0"/>
              <a:t>Semipermeable membranes </a:t>
            </a:r>
          </a:p>
          <a:p>
            <a:pPr lvl="1"/>
            <a:endParaRPr lang="en-GB" dirty="0" smtClean="0"/>
          </a:p>
          <a:p>
            <a:pPr lvl="1"/>
            <a:r>
              <a:rPr lang="en-GB" dirty="0" smtClean="0"/>
              <a:t>Selective permeation</a:t>
            </a:r>
          </a:p>
          <a:p>
            <a:pPr lvl="1"/>
            <a:endParaRPr lang="en-GB" dirty="0" smtClean="0"/>
          </a:p>
          <a:p>
            <a:pPr lvl="1"/>
            <a:r>
              <a:rPr lang="en-GB" dirty="0" smtClean="0"/>
              <a:t>Allows recharging without e.g. cation  intermixing</a:t>
            </a:r>
          </a:p>
          <a:p>
            <a:pPr lvl="1"/>
            <a:endParaRPr lang="en-GB" dirty="0" smtClean="0"/>
          </a:p>
          <a:p>
            <a:pPr lvl="1"/>
            <a:r>
              <a:rPr lang="en-GB" dirty="0" smtClean="0"/>
              <a:t>Adds resistance</a:t>
            </a:r>
          </a:p>
          <a:p>
            <a:pPr lvl="1"/>
            <a:endParaRPr lang="en-GB" dirty="0" smtClean="0"/>
          </a:p>
          <a:p>
            <a:r>
              <a:rPr lang="en-GB" dirty="0" smtClean="0"/>
              <a:t>Solid electrolyte membranes</a:t>
            </a:r>
          </a:p>
          <a:p>
            <a:endParaRPr lang="en-GB" dirty="0" smtClean="0"/>
          </a:p>
          <a:p>
            <a:pPr lvl="1"/>
            <a:r>
              <a:rPr lang="en-GB" dirty="0" smtClean="0"/>
              <a:t>E.g. Y-stabilized ZrO</a:t>
            </a:r>
            <a:r>
              <a:rPr lang="en-GB" baseline="-25000" dirty="0" smtClean="0"/>
              <a:t>2</a:t>
            </a:r>
            <a:r>
              <a:rPr lang="en-GB" dirty="0" smtClean="0"/>
              <a:t> (YSZ)</a:t>
            </a:r>
          </a:p>
          <a:p>
            <a:endParaRPr lang="en-GB" dirty="0" smtClean="0"/>
          </a:p>
          <a:p>
            <a:pPr lvl="1"/>
            <a:r>
              <a:rPr lang="en-GB" dirty="0" smtClean="0"/>
              <a:t>Selective transport </a:t>
            </a:r>
          </a:p>
          <a:p>
            <a:pPr lvl="1"/>
            <a:endParaRPr lang="en-GB" dirty="0" smtClean="0"/>
          </a:p>
          <a:p>
            <a:pPr lvl="1"/>
            <a:endParaRPr lang="en-GB" dirty="0" smtClean="0"/>
          </a:p>
          <a:p>
            <a:pPr lvl="1"/>
            <a:endParaRPr lang="en-GB" dirty="0" smtClean="0"/>
          </a:p>
          <a:p>
            <a:pPr lvl="1"/>
            <a:r>
              <a:rPr lang="en-GB" dirty="0" smtClean="0"/>
              <a:t>Proton conducting solids. Other ions?</a:t>
            </a:r>
          </a:p>
          <a:p>
            <a:endParaRPr lang="en-GB" dirty="0" smtClean="0"/>
          </a:p>
          <a:p>
            <a:endParaRPr lang="en-GB" dirty="0"/>
          </a:p>
        </p:txBody>
      </p:sp>
      <p:sp>
        <p:nvSpPr>
          <p:cNvPr id="2" name="Title 1"/>
          <p:cNvSpPr>
            <a:spLocks noGrp="1"/>
          </p:cNvSpPr>
          <p:nvPr>
            <p:ph type="title"/>
          </p:nvPr>
        </p:nvSpPr>
        <p:spPr>
          <a:xfrm>
            <a:off x="532957" y="1"/>
            <a:ext cx="7886700" cy="877444"/>
          </a:xfrm>
        </p:spPr>
        <p:txBody>
          <a:bodyPr>
            <a:normAutofit fontScale="90000"/>
          </a:bodyPr>
          <a:lstStyle/>
          <a:p>
            <a:pPr algn="ctr"/>
            <a:r>
              <a:rPr lang="nb-NO" dirty="0" smtClean="0"/>
              <a:t>Semipermeable and solid </a:t>
            </a:r>
            <a:r>
              <a:rPr lang="nb-NO" dirty="0" err="1" smtClean="0"/>
              <a:t>electrolyte</a:t>
            </a:r>
            <a:r>
              <a:rPr lang="nb-NO" dirty="0" smtClean="0"/>
              <a:t> </a:t>
            </a:r>
            <a:r>
              <a:rPr lang="nb-NO" dirty="0" err="1" smtClean="0"/>
              <a:t>membranes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05376" y="877445"/>
            <a:ext cx="2913545" cy="2699051"/>
          </a:xfrm>
          <a:prstGeom prst="rect">
            <a:avLst/>
          </a:prstGeom>
        </p:spPr>
      </p:pic>
      <p:pic>
        <p:nvPicPr>
          <p:cNvPr id="6" name="Picture 3" descr="D:\temp\DBJWEC001-216\WOST764\E-Book\3\3-9.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560607" y="3732025"/>
            <a:ext cx="3460660" cy="2370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16070" y="5302432"/>
            <a:ext cx="1905000" cy="8001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13907" y="5528500"/>
            <a:ext cx="2933700" cy="381000"/>
          </a:xfrm>
          <a:prstGeom prst="rect">
            <a:avLst/>
          </a:prstGeom>
        </p:spPr>
      </p:pic>
    </p:spTree>
    <p:extLst>
      <p:ext uri="{BB962C8B-B14F-4D97-AF65-F5344CB8AC3E}">
        <p14:creationId xmlns:p14="http://schemas.microsoft.com/office/powerpoint/2010/main" val="1762562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D:\temp\DBJWEC001-216\WOST764\E-Book\1\1-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6408" y="4585342"/>
            <a:ext cx="1719072" cy="180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160934" y="1170432"/>
            <a:ext cx="4484218" cy="5559552"/>
          </a:xfrm>
        </p:spPr>
        <p:txBody>
          <a:bodyPr>
            <a:normAutofit/>
          </a:bodyPr>
          <a:lstStyle/>
          <a:p>
            <a:r>
              <a:rPr lang="en-GB" dirty="0" smtClean="0"/>
              <a:t>We have seen three types of “cells”:</a:t>
            </a:r>
          </a:p>
          <a:p>
            <a:r>
              <a:rPr lang="en-GB" dirty="0" smtClean="0"/>
              <a:t>Ch. 1: Contacts (“electrodes”) on a dielectric</a:t>
            </a:r>
          </a:p>
          <a:p>
            <a:endParaRPr lang="en-GB" dirty="0" smtClean="0"/>
          </a:p>
          <a:p>
            <a:endParaRPr lang="en-GB" dirty="0"/>
          </a:p>
          <a:p>
            <a:r>
              <a:rPr lang="en-GB" dirty="0" smtClean="0"/>
              <a:t>Ch. 1: </a:t>
            </a:r>
            <a:r>
              <a:rPr lang="en-GB" dirty="0"/>
              <a:t>Contacts (“electrodes”) on a </a:t>
            </a:r>
            <a:r>
              <a:rPr lang="en-GB" dirty="0" smtClean="0"/>
              <a:t>resistor (= conductor)</a:t>
            </a:r>
          </a:p>
          <a:p>
            <a:endParaRPr lang="en-GB" dirty="0"/>
          </a:p>
          <a:p>
            <a:endParaRPr lang="en-GB" dirty="0" smtClean="0"/>
          </a:p>
          <a:p>
            <a:endParaRPr lang="en-GB" dirty="0" smtClean="0"/>
          </a:p>
          <a:p>
            <a:r>
              <a:rPr lang="en-GB" dirty="0" smtClean="0"/>
              <a:t>Ch. 3: Electrodes on an electrolyte, i.e. an electrochemical cell</a:t>
            </a:r>
          </a:p>
          <a:p>
            <a:endParaRPr lang="en-GB" dirty="0"/>
          </a:p>
          <a:p>
            <a:r>
              <a:rPr lang="en-GB" dirty="0" smtClean="0"/>
              <a:t>How do the electrical potentials vary over the cell in each case? </a:t>
            </a:r>
            <a:endParaRPr lang="en-GB" dirty="0"/>
          </a:p>
        </p:txBody>
      </p:sp>
      <p:sp>
        <p:nvSpPr>
          <p:cNvPr id="3" name="Title 2"/>
          <p:cNvSpPr>
            <a:spLocks noGrp="1"/>
          </p:cNvSpPr>
          <p:nvPr>
            <p:ph type="title"/>
          </p:nvPr>
        </p:nvSpPr>
        <p:spPr>
          <a:xfrm>
            <a:off x="628650" y="43264"/>
            <a:ext cx="7886700" cy="695578"/>
          </a:xfrm>
        </p:spPr>
        <p:txBody>
          <a:bodyPr/>
          <a:lstStyle/>
          <a:p>
            <a:r>
              <a:rPr lang="en-GB" dirty="0" smtClean="0"/>
              <a:t>Electrochemical potentials – a motivation</a:t>
            </a:r>
            <a:endParaRPr lang="en-GB" dirty="0"/>
          </a:p>
        </p:txBody>
      </p:sp>
      <p:pic>
        <p:nvPicPr>
          <p:cNvPr id="4" name="Picture 3" descr="D:\temp\DBJWEC001-216\WOST764\E-Book\1\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6569" y="670356"/>
            <a:ext cx="1543622" cy="182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D:\temp\DBJWEC001-216\WOST764\E-Book\1\1-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7766" y="711516"/>
            <a:ext cx="2267714" cy="178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4857292" y="2595839"/>
            <a:ext cx="1748334" cy="1897010"/>
            <a:chOff x="5719083" y="108005"/>
            <a:chExt cx="3346450" cy="4154488"/>
          </a:xfrm>
        </p:grpSpPr>
        <p:pic>
          <p:nvPicPr>
            <p:cNvPr id="7" name="Picture 2" descr="D:\temp\DBJWEC001-216\WOST764\E-Book\1\1-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9083" y="108005"/>
              <a:ext cx="334645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6598310" y="2223821"/>
              <a:ext cx="1199693" cy="10387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Picture 2" descr="D:\temp\DBJWEC001-216\WOST764\E-Book\1\1-1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35899" y="3678887"/>
            <a:ext cx="2281187" cy="5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D:\temp\DBJWEC001-216\WOST764\E-Book\1\1-1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96285" y="4691824"/>
            <a:ext cx="1484985" cy="1643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1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41403" y="1177746"/>
            <a:ext cx="8617304" cy="5318151"/>
          </a:xfrm>
        </p:spPr>
        <p:txBody>
          <a:bodyPr>
            <a:normAutofit fontScale="92500" lnSpcReduction="10000"/>
          </a:bodyPr>
          <a:lstStyle/>
          <a:p>
            <a:r>
              <a:rPr lang="en-GB" dirty="0" smtClean="0"/>
              <a:t>In chemistry, the </a:t>
            </a:r>
            <a:r>
              <a:rPr lang="en-GB" i="1" dirty="0" smtClean="0"/>
              <a:t>partial molar Gibbs energy</a:t>
            </a:r>
            <a:r>
              <a:rPr lang="en-GB" dirty="0" smtClean="0"/>
              <a:t> is called the </a:t>
            </a:r>
            <a:r>
              <a:rPr lang="en-GB" i="1" dirty="0" smtClean="0"/>
              <a:t>chemical potential</a:t>
            </a:r>
            <a:r>
              <a:rPr lang="en-GB" dirty="0" smtClean="0"/>
              <a:t>.  </a:t>
            </a:r>
          </a:p>
          <a:p>
            <a:r>
              <a:rPr lang="en-GB" dirty="0" smtClean="0"/>
              <a:t>For a species </a:t>
            </a:r>
            <a:r>
              <a:rPr lang="en-GB" i="1" dirty="0"/>
              <a:t>i</a:t>
            </a:r>
            <a:r>
              <a:rPr lang="en-GB" dirty="0" smtClean="0"/>
              <a:t>, this is the partial molar change in Gibbs energy of a system when we add species </a:t>
            </a:r>
            <a:r>
              <a:rPr lang="en-GB" i="1" dirty="0" err="1" smtClean="0"/>
              <a:t>i</a:t>
            </a:r>
            <a:r>
              <a:rPr lang="en-GB" dirty="0" smtClean="0"/>
              <a:t>, but keep everything else constant – including the amount of all other species.</a:t>
            </a:r>
          </a:p>
          <a:p>
            <a:pPr lvl="1"/>
            <a:endParaRPr lang="en-GB" dirty="0"/>
          </a:p>
          <a:p>
            <a:pPr lvl="1"/>
            <a:endParaRPr lang="en-GB" dirty="0" smtClean="0"/>
          </a:p>
          <a:p>
            <a:endParaRPr lang="en-GB" dirty="0" smtClean="0"/>
          </a:p>
          <a:p>
            <a:r>
              <a:rPr lang="en-GB" dirty="0" smtClean="0"/>
              <a:t>In electrochemistry it also includes the electrostatic energy of a potential given that the species is charged, making up the </a:t>
            </a:r>
            <a:r>
              <a:rPr lang="en-GB" i="1" dirty="0" smtClean="0"/>
              <a:t>electrochemical potential</a:t>
            </a:r>
            <a:r>
              <a:rPr lang="en-GB" dirty="0" smtClean="0"/>
              <a:t>:</a:t>
            </a:r>
          </a:p>
          <a:p>
            <a:endParaRPr lang="en-GB" dirty="0"/>
          </a:p>
          <a:p>
            <a:endParaRPr lang="en-GB" dirty="0" smtClean="0"/>
          </a:p>
          <a:p>
            <a:endParaRPr lang="en-GB" dirty="0" smtClean="0"/>
          </a:p>
          <a:p>
            <a:r>
              <a:rPr lang="en-GB" dirty="0" smtClean="0"/>
              <a:t>Both chemical and electrochemical potentials have units of (molar) energy</a:t>
            </a:r>
          </a:p>
          <a:p>
            <a:r>
              <a:rPr lang="en-GB" dirty="0" smtClean="0"/>
              <a:t>The standard state cannot be realised for charged species, and hence only differences and changes in the electrochemical potential can be considered.</a:t>
            </a:r>
            <a:endParaRPr lang="en-GB" dirty="0"/>
          </a:p>
          <a:p>
            <a:r>
              <a:rPr lang="en-GB" dirty="0" smtClean="0"/>
              <a:t>Variably, the chemical potential and electrochemical potential of electrons is termed the Fermi level in physics.</a:t>
            </a:r>
            <a:endParaRPr lang="en-GB" dirty="0"/>
          </a:p>
        </p:txBody>
      </p:sp>
      <p:sp>
        <p:nvSpPr>
          <p:cNvPr id="3" name="Title 2"/>
          <p:cNvSpPr>
            <a:spLocks noGrp="1"/>
          </p:cNvSpPr>
          <p:nvPr>
            <p:ph type="title"/>
          </p:nvPr>
        </p:nvSpPr>
        <p:spPr>
          <a:xfrm>
            <a:off x="628650" y="335867"/>
            <a:ext cx="4667555" cy="637056"/>
          </a:xfrm>
        </p:spPr>
        <p:txBody>
          <a:bodyPr/>
          <a:lstStyle/>
          <a:p>
            <a:r>
              <a:rPr lang="en-GB" dirty="0" smtClean="0"/>
              <a:t>Electrochemical potential</a:t>
            </a:r>
            <a:endParaRPr lang="en-GB" dirty="0"/>
          </a:p>
        </p:txBody>
      </p:sp>
      <p:graphicFrame>
        <p:nvGraphicFramePr>
          <p:cNvPr id="6" name="Object 5"/>
          <p:cNvGraphicFramePr>
            <a:graphicFrameLocks noChangeAspect="1"/>
          </p:cNvGraphicFramePr>
          <p:nvPr/>
        </p:nvGraphicFramePr>
        <p:xfrm>
          <a:off x="1193039" y="2322861"/>
          <a:ext cx="3215153" cy="734892"/>
        </p:xfrm>
        <a:graphic>
          <a:graphicData uri="http://schemas.openxmlformats.org/presentationml/2006/ole">
            <mc:AlternateContent xmlns:mc="http://schemas.openxmlformats.org/markup-compatibility/2006">
              <mc:Choice xmlns:v="urn:schemas-microsoft-com:vml" Requires="v">
                <p:oleObj spid="_x0000_s5123" name="Equation" r:id="rId3" imgW="2222280" imgH="507960" progId="Equation.DSMT4">
                  <p:embed/>
                </p:oleObj>
              </mc:Choice>
              <mc:Fallback>
                <p:oleObj name="Equation" r:id="rId3" imgW="2222280" imgH="507960" progId="Equation.DSMT4">
                  <p:embed/>
                  <p:pic>
                    <p:nvPicPr>
                      <p:cNvPr id="6" name="Object 5"/>
                      <p:cNvPicPr/>
                      <p:nvPr/>
                    </p:nvPicPr>
                    <p:blipFill>
                      <a:blip r:embed="rId4"/>
                      <a:stretch>
                        <a:fillRect/>
                      </a:stretch>
                    </p:blipFill>
                    <p:spPr>
                      <a:xfrm>
                        <a:off x="1193039" y="2322861"/>
                        <a:ext cx="3215153" cy="734892"/>
                      </a:xfrm>
                      <a:prstGeom prst="rect">
                        <a:avLst/>
                      </a:prstGeom>
                    </p:spPr>
                  </p:pic>
                </p:oleObj>
              </mc:Fallback>
            </mc:AlternateContent>
          </a:graphicData>
        </a:graphic>
      </p:graphicFrame>
      <p:graphicFrame>
        <p:nvGraphicFramePr>
          <p:cNvPr id="7" name="Object 6"/>
          <p:cNvGraphicFramePr>
            <a:graphicFrameLocks noChangeAspect="1"/>
          </p:cNvGraphicFramePr>
          <p:nvPr/>
        </p:nvGraphicFramePr>
        <p:xfrm>
          <a:off x="1193039" y="3842962"/>
          <a:ext cx="5050367" cy="750984"/>
        </p:xfrm>
        <a:graphic>
          <a:graphicData uri="http://schemas.openxmlformats.org/presentationml/2006/ole">
            <mc:AlternateContent xmlns:mc="http://schemas.openxmlformats.org/markup-compatibility/2006">
              <mc:Choice xmlns:v="urn:schemas-microsoft-com:vml" Requires="v">
                <p:oleObj spid="_x0000_s5124" name="Equation" r:id="rId5" imgW="3416040" imgH="507960" progId="Equation.DSMT4">
                  <p:embed/>
                </p:oleObj>
              </mc:Choice>
              <mc:Fallback>
                <p:oleObj name="Equation" r:id="rId5" imgW="3416040" imgH="507960" progId="Equation.DSMT4">
                  <p:embed/>
                  <p:pic>
                    <p:nvPicPr>
                      <p:cNvPr id="7" name="Object 6"/>
                      <p:cNvPicPr/>
                      <p:nvPr/>
                    </p:nvPicPr>
                    <p:blipFill>
                      <a:blip r:embed="rId6"/>
                      <a:stretch>
                        <a:fillRect/>
                      </a:stretch>
                    </p:blipFill>
                    <p:spPr>
                      <a:xfrm>
                        <a:off x="1193039" y="3842962"/>
                        <a:ext cx="5050367" cy="750984"/>
                      </a:xfrm>
                      <a:prstGeom prst="rect">
                        <a:avLst/>
                      </a:prstGeom>
                    </p:spPr>
                  </p:pic>
                </p:oleObj>
              </mc:Fallback>
            </mc:AlternateContent>
          </a:graphicData>
        </a:graphic>
      </p:graphicFrame>
      <p:sp>
        <p:nvSpPr>
          <p:cNvPr id="2" name="Oval 1"/>
          <p:cNvSpPr/>
          <p:nvPr/>
        </p:nvSpPr>
        <p:spPr>
          <a:xfrm>
            <a:off x="2706624" y="2435962"/>
            <a:ext cx="504749" cy="512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2706624" y="3946836"/>
            <a:ext cx="504749" cy="512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5705856" y="151201"/>
            <a:ext cx="3252237" cy="369332"/>
          </a:xfrm>
          <a:prstGeom prst="rect">
            <a:avLst/>
          </a:prstGeom>
          <a:solidFill>
            <a:schemeClr val="accent2">
              <a:lumMod val="20000"/>
              <a:lumOff val="80000"/>
            </a:schemeClr>
          </a:solidFill>
        </p:spPr>
        <p:txBody>
          <a:bodyPr wrap="none" rtlCol="0">
            <a:spAutoFit/>
          </a:bodyPr>
          <a:lstStyle/>
          <a:p>
            <a:r>
              <a:rPr lang="en-GB" dirty="0" smtClean="0"/>
              <a:t>Curriculum extra to the textbook</a:t>
            </a:r>
            <a:endParaRPr lang="en-GB" dirty="0"/>
          </a:p>
        </p:txBody>
      </p:sp>
    </p:spTree>
    <p:extLst>
      <p:ext uri="{BB962C8B-B14F-4D97-AF65-F5344CB8AC3E}">
        <p14:creationId xmlns:p14="http://schemas.microsoft.com/office/powerpoint/2010/main" val="2802386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41403" y="1177746"/>
            <a:ext cx="8617304" cy="5318151"/>
          </a:xfrm>
        </p:spPr>
        <p:txBody>
          <a:bodyPr>
            <a:normAutofit fontScale="85000" lnSpcReduction="20000"/>
          </a:bodyPr>
          <a:lstStyle/>
          <a:p>
            <a:r>
              <a:rPr lang="en-GB" dirty="0" smtClean="0"/>
              <a:t>The </a:t>
            </a:r>
            <a:r>
              <a:rPr lang="en-GB" i="1" dirty="0" smtClean="0"/>
              <a:t>electrochemical potential </a:t>
            </a:r>
            <a:r>
              <a:rPr lang="en-GB" dirty="0" smtClean="0"/>
              <a:t>is not used in our text book. But it is too important to omit, so we add it to the curriculum via these extra slides, and will use it and understand it better throughout the course</a:t>
            </a:r>
          </a:p>
          <a:p>
            <a:endParaRPr lang="en-GB" dirty="0"/>
          </a:p>
          <a:p>
            <a:endParaRPr lang="en-GB" dirty="0" smtClean="0"/>
          </a:p>
          <a:p>
            <a:endParaRPr lang="en-GB" dirty="0"/>
          </a:p>
          <a:p>
            <a:r>
              <a:rPr lang="en-GB" dirty="0" smtClean="0"/>
              <a:t>It contains the chemical potential – which in turn contains the standard chemical potential – and the electrostatic potential</a:t>
            </a:r>
          </a:p>
          <a:p>
            <a:endParaRPr lang="en-GB" dirty="0"/>
          </a:p>
          <a:p>
            <a:r>
              <a:rPr lang="en-GB" dirty="0" smtClean="0"/>
              <a:t>In a chemical system in equilibrium, all </a:t>
            </a:r>
            <a:r>
              <a:rPr lang="en-GB" dirty="0"/>
              <a:t>chemical potentials are </a:t>
            </a:r>
            <a:r>
              <a:rPr lang="en-GB" dirty="0" smtClean="0"/>
              <a:t>constant</a:t>
            </a:r>
          </a:p>
          <a:p>
            <a:r>
              <a:rPr lang="en-GB" dirty="0" smtClean="0"/>
              <a:t>In a chemical reaction at equilibrium, the chemical potentials of reactants and products are equal</a:t>
            </a:r>
          </a:p>
          <a:p>
            <a:endParaRPr lang="en-GB" dirty="0"/>
          </a:p>
          <a:p>
            <a:r>
              <a:rPr lang="en-GB" dirty="0"/>
              <a:t>In </a:t>
            </a:r>
            <a:r>
              <a:rPr lang="en-GB" dirty="0" smtClean="0"/>
              <a:t>an electrochemical </a:t>
            </a:r>
            <a:r>
              <a:rPr lang="en-GB" dirty="0"/>
              <a:t>system </a:t>
            </a:r>
            <a:r>
              <a:rPr lang="en-GB" dirty="0" smtClean="0"/>
              <a:t>(with </a:t>
            </a:r>
            <a:r>
              <a:rPr lang="en-GB" dirty="0"/>
              <a:t>charged species</a:t>
            </a:r>
            <a:r>
              <a:rPr lang="en-GB" dirty="0" smtClean="0"/>
              <a:t>) in equilibrium, </a:t>
            </a:r>
            <a:r>
              <a:rPr lang="en-GB" dirty="0"/>
              <a:t>all </a:t>
            </a:r>
            <a:r>
              <a:rPr lang="en-GB" dirty="0" smtClean="0"/>
              <a:t>electrochemical potentials </a:t>
            </a:r>
            <a:r>
              <a:rPr lang="en-GB" dirty="0"/>
              <a:t>are </a:t>
            </a:r>
            <a:r>
              <a:rPr lang="en-GB" dirty="0" smtClean="0"/>
              <a:t>constant</a:t>
            </a:r>
          </a:p>
          <a:p>
            <a:r>
              <a:rPr lang="en-GB" dirty="0" smtClean="0"/>
              <a:t>In an electrochemical reaction at equilibrium, the electrochemical potentials of reactants and products are equal </a:t>
            </a:r>
          </a:p>
          <a:p>
            <a:endParaRPr lang="en-GB" dirty="0"/>
          </a:p>
          <a:p>
            <a:r>
              <a:rPr lang="en-GB" dirty="0" smtClean="0"/>
              <a:t>A voltage – the Nernst voltage – compensates chemical unbalance to achieve overall balance.</a:t>
            </a:r>
            <a:endParaRPr lang="en-GB" dirty="0"/>
          </a:p>
        </p:txBody>
      </p:sp>
      <p:sp>
        <p:nvSpPr>
          <p:cNvPr id="3" name="Title 2"/>
          <p:cNvSpPr>
            <a:spLocks noGrp="1"/>
          </p:cNvSpPr>
          <p:nvPr>
            <p:ph type="title"/>
          </p:nvPr>
        </p:nvSpPr>
        <p:spPr>
          <a:xfrm>
            <a:off x="628650" y="335867"/>
            <a:ext cx="4769968" cy="637056"/>
          </a:xfrm>
        </p:spPr>
        <p:txBody>
          <a:bodyPr/>
          <a:lstStyle/>
          <a:p>
            <a:r>
              <a:rPr lang="en-GB" dirty="0" smtClean="0"/>
              <a:t>Electrochemical potential</a:t>
            </a:r>
            <a:endParaRPr lang="en-GB" dirty="0"/>
          </a:p>
        </p:txBody>
      </p:sp>
      <p:graphicFrame>
        <p:nvGraphicFramePr>
          <p:cNvPr id="7" name="Object 6"/>
          <p:cNvGraphicFramePr>
            <a:graphicFrameLocks noChangeAspect="1"/>
          </p:cNvGraphicFramePr>
          <p:nvPr>
            <p:extLst/>
          </p:nvPr>
        </p:nvGraphicFramePr>
        <p:xfrm>
          <a:off x="1362634" y="1977734"/>
          <a:ext cx="6102350" cy="750887"/>
        </p:xfrm>
        <a:graphic>
          <a:graphicData uri="http://schemas.openxmlformats.org/presentationml/2006/ole">
            <mc:AlternateContent xmlns:mc="http://schemas.openxmlformats.org/markup-compatibility/2006">
              <mc:Choice xmlns:v="urn:schemas-microsoft-com:vml" Requires="v">
                <p:oleObj spid="_x0000_s4098" name="Equation" r:id="rId3" imgW="4127400" imgH="507960" progId="Equation.DSMT4">
                  <p:embed/>
                </p:oleObj>
              </mc:Choice>
              <mc:Fallback>
                <p:oleObj name="Equation" r:id="rId3" imgW="4127400" imgH="507960" progId="Equation.DSMT4">
                  <p:embed/>
                  <p:pic>
                    <p:nvPicPr>
                      <p:cNvPr id="7" name="Object 6"/>
                      <p:cNvPicPr/>
                      <p:nvPr/>
                    </p:nvPicPr>
                    <p:blipFill>
                      <a:blip r:embed="rId4"/>
                      <a:stretch>
                        <a:fillRect/>
                      </a:stretch>
                    </p:blipFill>
                    <p:spPr>
                      <a:xfrm>
                        <a:off x="1362634" y="1977734"/>
                        <a:ext cx="6102350" cy="750887"/>
                      </a:xfrm>
                      <a:prstGeom prst="rect">
                        <a:avLst/>
                      </a:prstGeom>
                    </p:spPr>
                  </p:pic>
                </p:oleObj>
              </mc:Fallback>
            </mc:AlternateContent>
          </a:graphicData>
        </a:graphic>
      </p:graphicFrame>
      <p:sp>
        <p:nvSpPr>
          <p:cNvPr id="8" name="TextBox 7"/>
          <p:cNvSpPr txBox="1"/>
          <p:nvPr/>
        </p:nvSpPr>
        <p:spPr>
          <a:xfrm>
            <a:off x="5705856" y="151201"/>
            <a:ext cx="3252237" cy="369332"/>
          </a:xfrm>
          <a:prstGeom prst="rect">
            <a:avLst/>
          </a:prstGeom>
          <a:solidFill>
            <a:schemeClr val="accent2">
              <a:lumMod val="20000"/>
              <a:lumOff val="80000"/>
            </a:schemeClr>
          </a:solidFill>
        </p:spPr>
        <p:txBody>
          <a:bodyPr wrap="none" rtlCol="0">
            <a:spAutoFit/>
          </a:bodyPr>
          <a:lstStyle/>
          <a:p>
            <a:r>
              <a:rPr lang="en-GB" dirty="0" smtClean="0"/>
              <a:t>Curriculum extra to the textbook</a:t>
            </a:r>
            <a:endParaRPr lang="en-GB" dirty="0"/>
          </a:p>
        </p:txBody>
      </p:sp>
    </p:spTree>
    <p:extLst>
      <p:ext uri="{BB962C8B-B14F-4D97-AF65-F5344CB8AC3E}">
        <p14:creationId xmlns:p14="http://schemas.microsoft.com/office/powerpoint/2010/main" val="26556168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41403" y="1177746"/>
            <a:ext cx="3730751" cy="5318151"/>
          </a:xfrm>
        </p:spPr>
        <p:txBody>
          <a:bodyPr>
            <a:normAutofit/>
          </a:bodyPr>
          <a:lstStyle/>
          <a:p>
            <a:r>
              <a:rPr lang="en-GB" dirty="0" smtClean="0"/>
              <a:t>The </a:t>
            </a:r>
            <a:r>
              <a:rPr lang="en-GB" i="1" dirty="0" smtClean="0"/>
              <a:t>electrochemical potential</a:t>
            </a:r>
          </a:p>
          <a:p>
            <a:endParaRPr lang="en-GB" i="1" dirty="0"/>
          </a:p>
          <a:p>
            <a:endParaRPr lang="en-GB" i="1" dirty="0" smtClean="0"/>
          </a:p>
          <a:p>
            <a:pPr marL="0" indent="0">
              <a:buNone/>
            </a:pPr>
            <a:r>
              <a:rPr lang="en-GB" dirty="0" smtClean="0"/>
              <a:t>	</a:t>
            </a:r>
          </a:p>
          <a:p>
            <a:pPr marL="0" indent="0">
              <a:buNone/>
            </a:pPr>
            <a:r>
              <a:rPr lang="en-GB" dirty="0" err="1" smtClean="0"/>
              <a:t>M</a:t>
            </a:r>
            <a:r>
              <a:rPr lang="en-GB" baseline="30000" dirty="0" err="1" smtClean="0"/>
              <a:t>z</a:t>
            </a:r>
            <a:r>
              <a:rPr lang="en-GB" baseline="30000" dirty="0" smtClean="0"/>
              <a:t>+</a:t>
            </a:r>
            <a:r>
              <a:rPr lang="en-GB" dirty="0" smtClean="0"/>
              <a:t> </a:t>
            </a:r>
            <a:r>
              <a:rPr lang="en-GB" dirty="0"/>
              <a:t>+ </a:t>
            </a:r>
            <a:r>
              <a:rPr lang="en-GB" dirty="0" err="1" smtClean="0"/>
              <a:t>ze</a:t>
            </a:r>
            <a:r>
              <a:rPr lang="en-GB" baseline="30000" dirty="0" smtClean="0"/>
              <a:t>-</a:t>
            </a:r>
            <a:r>
              <a:rPr lang="en-GB" dirty="0" smtClean="0"/>
              <a:t> </a:t>
            </a:r>
            <a:r>
              <a:rPr lang="en-GB" dirty="0"/>
              <a:t>↔ </a:t>
            </a:r>
            <a:r>
              <a:rPr lang="en-GB" dirty="0" smtClean="0"/>
              <a:t>M</a:t>
            </a:r>
          </a:p>
          <a:p>
            <a:pPr marL="0" indent="0">
              <a:buNone/>
            </a:pPr>
            <a:endParaRPr lang="en-GB" dirty="0" smtClean="0"/>
          </a:p>
          <a:p>
            <a:pPr marL="0" indent="0">
              <a:buNone/>
            </a:pPr>
            <a:r>
              <a:rPr lang="en-GB" dirty="0" smtClean="0"/>
              <a:t>At equilibrium: </a:t>
            </a:r>
            <a:endParaRPr lang="en-GB" dirty="0"/>
          </a:p>
          <a:p>
            <a:endParaRPr lang="en-GB" dirty="0"/>
          </a:p>
        </p:txBody>
      </p:sp>
      <p:sp>
        <p:nvSpPr>
          <p:cNvPr id="3" name="Title 2"/>
          <p:cNvSpPr>
            <a:spLocks noGrp="1"/>
          </p:cNvSpPr>
          <p:nvPr>
            <p:ph type="title"/>
          </p:nvPr>
        </p:nvSpPr>
        <p:spPr>
          <a:xfrm>
            <a:off x="628650" y="335867"/>
            <a:ext cx="4769968" cy="637056"/>
          </a:xfrm>
        </p:spPr>
        <p:txBody>
          <a:bodyPr/>
          <a:lstStyle/>
          <a:p>
            <a:r>
              <a:rPr lang="en-GB" dirty="0" smtClean="0"/>
              <a:t>Electrochemical potential</a:t>
            </a:r>
            <a:endParaRPr lang="en-GB" dirty="0"/>
          </a:p>
        </p:txBody>
      </p:sp>
      <p:graphicFrame>
        <p:nvGraphicFramePr>
          <p:cNvPr id="7" name="Object 6"/>
          <p:cNvGraphicFramePr>
            <a:graphicFrameLocks noChangeAspect="1"/>
          </p:cNvGraphicFramePr>
          <p:nvPr>
            <p:extLst/>
          </p:nvPr>
        </p:nvGraphicFramePr>
        <p:xfrm>
          <a:off x="1158480" y="1633256"/>
          <a:ext cx="6102350" cy="750887"/>
        </p:xfrm>
        <a:graphic>
          <a:graphicData uri="http://schemas.openxmlformats.org/presentationml/2006/ole">
            <mc:AlternateContent xmlns:mc="http://schemas.openxmlformats.org/markup-compatibility/2006">
              <mc:Choice xmlns:v="urn:schemas-microsoft-com:vml" Requires="v">
                <p:oleObj spid="_x0000_s2053" name="Equation" r:id="rId3" imgW="4127400" imgH="507960" progId="Equation.DSMT4">
                  <p:embed/>
                </p:oleObj>
              </mc:Choice>
              <mc:Fallback>
                <p:oleObj name="Equation" r:id="rId3" imgW="4127400" imgH="507960" progId="Equation.DSMT4">
                  <p:embed/>
                  <p:pic>
                    <p:nvPicPr>
                      <p:cNvPr id="7" name="Object 6"/>
                      <p:cNvPicPr/>
                      <p:nvPr/>
                    </p:nvPicPr>
                    <p:blipFill>
                      <a:blip r:embed="rId4"/>
                      <a:stretch>
                        <a:fillRect/>
                      </a:stretch>
                    </p:blipFill>
                    <p:spPr>
                      <a:xfrm>
                        <a:off x="1158480" y="1633256"/>
                        <a:ext cx="6102350" cy="750887"/>
                      </a:xfrm>
                      <a:prstGeom prst="rect">
                        <a:avLst/>
                      </a:prstGeom>
                    </p:spPr>
                  </p:pic>
                </p:oleObj>
              </mc:Fallback>
            </mc:AlternateContent>
          </a:graphicData>
        </a:graphic>
      </p:graphicFrame>
      <p:sp>
        <p:nvSpPr>
          <p:cNvPr id="8" name="TextBox 7"/>
          <p:cNvSpPr txBox="1"/>
          <p:nvPr/>
        </p:nvSpPr>
        <p:spPr>
          <a:xfrm>
            <a:off x="5705856" y="151201"/>
            <a:ext cx="3252237" cy="369332"/>
          </a:xfrm>
          <a:prstGeom prst="rect">
            <a:avLst/>
          </a:prstGeom>
          <a:solidFill>
            <a:schemeClr val="accent2">
              <a:lumMod val="20000"/>
              <a:lumOff val="80000"/>
            </a:schemeClr>
          </a:solidFill>
        </p:spPr>
        <p:txBody>
          <a:bodyPr wrap="none" rtlCol="0">
            <a:spAutoFit/>
          </a:bodyPr>
          <a:lstStyle/>
          <a:p>
            <a:r>
              <a:rPr lang="en-GB" dirty="0" smtClean="0"/>
              <a:t>Curriculum extra to the textbook</a:t>
            </a:r>
            <a:endParaRPr lang="en-GB" dirty="0"/>
          </a:p>
        </p:txBody>
      </p:sp>
      <p:graphicFrame>
        <p:nvGraphicFramePr>
          <p:cNvPr id="6" name="Object 5"/>
          <p:cNvGraphicFramePr>
            <a:graphicFrameLocks noChangeAspect="1"/>
          </p:cNvGraphicFramePr>
          <p:nvPr>
            <p:extLst/>
          </p:nvPr>
        </p:nvGraphicFramePr>
        <p:xfrm>
          <a:off x="560388" y="4151313"/>
          <a:ext cx="2116137" cy="457200"/>
        </p:xfrm>
        <a:graphic>
          <a:graphicData uri="http://schemas.openxmlformats.org/presentationml/2006/ole">
            <mc:AlternateContent xmlns:mc="http://schemas.openxmlformats.org/markup-compatibility/2006">
              <mc:Choice xmlns:v="urn:schemas-microsoft-com:vml" Requires="v">
                <p:oleObj spid="_x0000_s2054" name="Equation" r:id="rId5" imgW="1231560" imgH="266400" progId="Equation.DSMT4">
                  <p:embed/>
                </p:oleObj>
              </mc:Choice>
              <mc:Fallback>
                <p:oleObj name="Equation" r:id="rId5" imgW="1231560" imgH="266400" progId="Equation.DSMT4">
                  <p:embed/>
                  <p:pic>
                    <p:nvPicPr>
                      <p:cNvPr id="6" name="Object 5"/>
                      <p:cNvPicPr/>
                      <p:nvPr/>
                    </p:nvPicPr>
                    <p:blipFill>
                      <a:blip r:embed="rId6"/>
                      <a:stretch>
                        <a:fillRect/>
                      </a:stretch>
                    </p:blipFill>
                    <p:spPr>
                      <a:xfrm>
                        <a:off x="560388" y="4151313"/>
                        <a:ext cx="2116137" cy="45720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975324689"/>
              </p:ext>
            </p:extLst>
          </p:nvPr>
        </p:nvGraphicFramePr>
        <p:xfrm>
          <a:off x="146050" y="4886325"/>
          <a:ext cx="3983038" cy="403225"/>
        </p:xfrm>
        <a:graphic>
          <a:graphicData uri="http://schemas.openxmlformats.org/presentationml/2006/ole">
            <mc:AlternateContent xmlns:mc="http://schemas.openxmlformats.org/markup-compatibility/2006">
              <mc:Choice xmlns:v="urn:schemas-microsoft-com:vml" Requires="v">
                <p:oleObj spid="_x0000_s2055" name="Equation" r:id="rId7" imgW="2514600" imgH="253800" progId="Equation.DSMT4">
                  <p:embed/>
                </p:oleObj>
              </mc:Choice>
              <mc:Fallback>
                <p:oleObj name="Equation" r:id="rId7" imgW="2514600" imgH="253800" progId="Equation.DSMT4">
                  <p:embed/>
                  <p:pic>
                    <p:nvPicPr>
                      <p:cNvPr id="16" name="Object 15"/>
                      <p:cNvPicPr/>
                      <p:nvPr/>
                    </p:nvPicPr>
                    <p:blipFill>
                      <a:blip r:embed="rId8"/>
                      <a:stretch>
                        <a:fillRect/>
                      </a:stretch>
                    </p:blipFill>
                    <p:spPr>
                      <a:xfrm>
                        <a:off x="146050" y="4886325"/>
                        <a:ext cx="3983038" cy="403225"/>
                      </a:xfrm>
                      <a:prstGeom prst="rect">
                        <a:avLst/>
                      </a:prstGeom>
                    </p:spPr>
                  </p:pic>
                </p:oleObj>
              </mc:Fallback>
            </mc:AlternateContent>
          </a:graphicData>
        </a:graphic>
      </p:graphicFrame>
      <p:graphicFrame>
        <p:nvGraphicFramePr>
          <p:cNvPr id="28" name="Object 27"/>
          <p:cNvGraphicFramePr>
            <a:graphicFrameLocks noChangeAspect="1"/>
          </p:cNvGraphicFramePr>
          <p:nvPr>
            <p:extLst/>
          </p:nvPr>
        </p:nvGraphicFramePr>
        <p:xfrm>
          <a:off x="317817" y="5472457"/>
          <a:ext cx="3661652" cy="758775"/>
        </p:xfrm>
        <a:graphic>
          <a:graphicData uri="http://schemas.openxmlformats.org/presentationml/2006/ole">
            <mc:AlternateContent xmlns:mc="http://schemas.openxmlformats.org/markup-compatibility/2006">
              <mc:Choice xmlns:v="urn:schemas-microsoft-com:vml" Requires="v">
                <p:oleObj spid="_x0000_s2056" name="Equation" r:id="rId9" imgW="2082600" imgH="431640" progId="Equation.DSMT4">
                  <p:embed/>
                </p:oleObj>
              </mc:Choice>
              <mc:Fallback>
                <p:oleObj name="Equation" r:id="rId9" imgW="2082600" imgH="431640" progId="Equation.DSMT4">
                  <p:embed/>
                  <p:pic>
                    <p:nvPicPr>
                      <p:cNvPr id="28" name="Object 27"/>
                      <p:cNvPicPr/>
                      <p:nvPr/>
                    </p:nvPicPr>
                    <p:blipFill>
                      <a:blip r:embed="rId10"/>
                      <a:stretch>
                        <a:fillRect/>
                      </a:stretch>
                    </p:blipFill>
                    <p:spPr>
                      <a:xfrm>
                        <a:off x="317817" y="5472457"/>
                        <a:ext cx="3661652" cy="758775"/>
                      </a:xfrm>
                      <a:prstGeom prst="rect">
                        <a:avLst/>
                      </a:prstGeom>
                    </p:spPr>
                  </p:pic>
                </p:oleObj>
              </mc:Fallback>
            </mc:AlternateContent>
          </a:graphicData>
        </a:graphic>
      </p:graphicFrame>
      <p:grpSp>
        <p:nvGrpSpPr>
          <p:cNvPr id="34" name="Group 33"/>
          <p:cNvGrpSpPr/>
          <p:nvPr/>
        </p:nvGrpSpPr>
        <p:grpSpPr>
          <a:xfrm>
            <a:off x="4253095" y="2445721"/>
            <a:ext cx="4842305" cy="3712014"/>
            <a:chOff x="4340875" y="1421596"/>
            <a:chExt cx="4842305" cy="3712014"/>
          </a:xfrm>
        </p:grpSpPr>
        <p:grpSp>
          <p:nvGrpSpPr>
            <p:cNvPr id="35" name="Group 34"/>
            <p:cNvGrpSpPr/>
            <p:nvPr/>
          </p:nvGrpSpPr>
          <p:grpSpPr>
            <a:xfrm>
              <a:off x="4340875" y="1421596"/>
              <a:ext cx="4554409" cy="3712014"/>
              <a:chOff x="4340875" y="1626418"/>
              <a:chExt cx="4554409" cy="3712014"/>
            </a:xfrm>
          </p:grpSpPr>
          <p:grpSp>
            <p:nvGrpSpPr>
              <p:cNvPr id="42" name="Group 41"/>
              <p:cNvGrpSpPr/>
              <p:nvPr/>
            </p:nvGrpSpPr>
            <p:grpSpPr>
              <a:xfrm>
                <a:off x="4340875" y="1626418"/>
                <a:ext cx="4554409" cy="3332530"/>
                <a:chOff x="4728578" y="2570078"/>
                <a:chExt cx="4554409" cy="3332530"/>
              </a:xfrm>
            </p:grpSpPr>
            <p:grpSp>
              <p:nvGrpSpPr>
                <p:cNvPr id="45" name="Group 44"/>
                <p:cNvGrpSpPr/>
                <p:nvPr/>
              </p:nvGrpSpPr>
              <p:grpSpPr>
                <a:xfrm>
                  <a:off x="4728578" y="2570078"/>
                  <a:ext cx="4554409" cy="3332530"/>
                  <a:chOff x="3441103" y="2570078"/>
                  <a:chExt cx="4554409" cy="3332530"/>
                </a:xfrm>
              </p:grpSpPr>
              <p:sp>
                <p:nvSpPr>
                  <p:cNvPr id="58" name="Rectangle 57"/>
                  <p:cNvSpPr/>
                  <p:nvPr/>
                </p:nvSpPr>
                <p:spPr>
                  <a:xfrm>
                    <a:off x="3442319" y="3255261"/>
                    <a:ext cx="4553193" cy="168981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ounded Rectangle 58"/>
                  <p:cNvSpPr/>
                  <p:nvPr/>
                </p:nvSpPr>
                <p:spPr>
                  <a:xfrm>
                    <a:off x="6706107" y="3684278"/>
                    <a:ext cx="802437" cy="220491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p>
                  <a:p>
                    <a:pPr algn="ctr"/>
                    <a:endParaRPr lang="en-GB" dirty="0"/>
                  </a:p>
                  <a:p>
                    <a:pPr algn="ctr"/>
                    <a:r>
                      <a:rPr lang="en-GB" dirty="0" smtClean="0"/>
                      <a:t>M’</a:t>
                    </a:r>
                    <a:endParaRPr lang="en-GB" dirty="0"/>
                  </a:p>
                </p:txBody>
              </p:sp>
              <p:sp>
                <p:nvSpPr>
                  <p:cNvPr id="60" name="Rounded Rectangle 59"/>
                  <p:cNvSpPr/>
                  <p:nvPr/>
                </p:nvSpPr>
                <p:spPr>
                  <a:xfrm>
                    <a:off x="3903168" y="3697689"/>
                    <a:ext cx="802437" cy="220491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a:t>
                    </a:r>
                  </a:p>
                  <a:p>
                    <a:pPr algn="ctr"/>
                    <a:endParaRPr lang="en-GB" dirty="0"/>
                  </a:p>
                  <a:p>
                    <a:pPr algn="ctr"/>
                    <a:r>
                      <a:rPr lang="en-GB" i="1" dirty="0" smtClean="0">
                        <a:solidFill>
                          <a:srgbClr val="FF0000"/>
                        </a:solidFill>
                      </a:rPr>
                      <a:t>φ</a:t>
                    </a:r>
                    <a:endParaRPr lang="en-GB" i="1" dirty="0">
                      <a:solidFill>
                        <a:srgbClr val="FF0000"/>
                      </a:solidFill>
                    </a:endParaRPr>
                  </a:p>
                </p:txBody>
              </p:sp>
              <p:sp>
                <p:nvSpPr>
                  <p:cNvPr id="61" name="Rectangle 60"/>
                  <p:cNvSpPr/>
                  <p:nvPr/>
                </p:nvSpPr>
                <p:spPr>
                  <a:xfrm>
                    <a:off x="4712920" y="4220868"/>
                    <a:ext cx="1987296" cy="16166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M’</a:t>
                    </a:r>
                    <a:r>
                      <a:rPr lang="en-GB" baseline="30000" dirty="0" err="1" smtClean="0">
                        <a:solidFill>
                          <a:schemeClr val="tx1"/>
                        </a:solidFill>
                      </a:rPr>
                      <a:t>z</a:t>
                    </a:r>
                    <a:r>
                      <a:rPr lang="en-GB" baseline="30000" dirty="0" smtClean="0">
                        <a:solidFill>
                          <a:schemeClr val="tx1"/>
                        </a:solidFill>
                      </a:rPr>
                      <a:t>+</a:t>
                    </a:r>
                  </a:p>
                  <a:p>
                    <a:pPr algn="ctr"/>
                    <a:endParaRPr lang="en-GB" dirty="0" smtClean="0">
                      <a:solidFill>
                        <a:schemeClr val="tx1"/>
                      </a:solidFill>
                    </a:endParaRPr>
                  </a:p>
                  <a:p>
                    <a:pPr algn="ctr"/>
                    <a:r>
                      <a:rPr lang="en-GB" dirty="0" err="1">
                        <a:solidFill>
                          <a:schemeClr val="tx1"/>
                        </a:solidFill>
                      </a:rPr>
                      <a:t>M</a:t>
                    </a:r>
                    <a:r>
                      <a:rPr lang="en-GB" baseline="30000" dirty="0" err="1">
                        <a:solidFill>
                          <a:schemeClr val="tx1"/>
                        </a:solidFill>
                      </a:rPr>
                      <a:t>z</a:t>
                    </a:r>
                    <a:r>
                      <a:rPr lang="en-GB" baseline="30000" dirty="0" smtClean="0">
                        <a:solidFill>
                          <a:schemeClr val="tx1"/>
                        </a:solidFill>
                      </a:rPr>
                      <a:t>+</a:t>
                    </a:r>
                  </a:p>
                  <a:p>
                    <a:pPr algn="ctr"/>
                    <a:endParaRPr lang="en-GB" baseline="30000" dirty="0">
                      <a:solidFill>
                        <a:schemeClr val="tx1"/>
                      </a:solidFill>
                    </a:endParaRPr>
                  </a:p>
                </p:txBody>
              </p:sp>
              <p:sp>
                <p:nvSpPr>
                  <p:cNvPr id="62" name="Rectangle 61"/>
                  <p:cNvSpPr/>
                  <p:nvPr/>
                </p:nvSpPr>
                <p:spPr>
                  <a:xfrm>
                    <a:off x="3441103" y="2809036"/>
                    <a:ext cx="4553193" cy="44500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p:cNvSpPr/>
                  <p:nvPr/>
                </p:nvSpPr>
                <p:spPr>
                  <a:xfrm>
                    <a:off x="5489777" y="3021177"/>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U</a:t>
                    </a:r>
                  </a:p>
                </p:txBody>
              </p:sp>
              <p:sp>
                <p:nvSpPr>
                  <p:cNvPr id="64" name="Oval 63"/>
                  <p:cNvSpPr/>
                  <p:nvPr/>
                </p:nvSpPr>
                <p:spPr>
                  <a:xfrm>
                    <a:off x="6365950" y="2570078"/>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I</a:t>
                    </a:r>
                  </a:p>
                </p:txBody>
              </p:sp>
              <p:sp>
                <p:nvSpPr>
                  <p:cNvPr id="65" name="Rectangle 64"/>
                  <p:cNvSpPr/>
                  <p:nvPr/>
                </p:nvSpPr>
                <p:spPr>
                  <a:xfrm>
                    <a:off x="4370551" y="2626156"/>
                    <a:ext cx="1799539" cy="3400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Source or load</a:t>
                    </a:r>
                    <a:endParaRPr lang="en-GB" dirty="0">
                      <a:solidFill>
                        <a:schemeClr val="tx1"/>
                      </a:solidFill>
                    </a:endParaRPr>
                  </a:p>
                </p:txBody>
              </p:sp>
              <p:cxnSp>
                <p:nvCxnSpPr>
                  <p:cNvPr id="66" name="Straight Connector 65"/>
                  <p:cNvCxnSpPr/>
                  <p:nvPr/>
                </p:nvCxnSpPr>
                <p:spPr>
                  <a:xfrm>
                    <a:off x="4705605" y="5076752"/>
                    <a:ext cx="2000501" cy="1463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4704389" y="4835351"/>
                    <a:ext cx="1987296" cy="0"/>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46" name="Straight Connector 45"/>
                <p:cNvCxnSpPr/>
                <p:nvPr/>
              </p:nvCxnSpPr>
              <p:spPr>
                <a:xfrm>
                  <a:off x="5193691" y="5281576"/>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211943" y="4673194"/>
                  <a:ext cx="80243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994797" y="4502506"/>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987691" y="5288888"/>
                  <a:ext cx="80243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4826842" y="3689159"/>
                  <a:ext cx="385102"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sz="1200" dirty="0"/>
                </a:p>
              </p:txBody>
            </p:sp>
            <p:sp>
              <p:nvSpPr>
                <p:cNvPr id="51" name="Rounded Rectangle 50"/>
                <p:cNvSpPr/>
                <p:nvPr/>
              </p:nvSpPr>
              <p:spPr>
                <a:xfrm>
                  <a:off x="8809225" y="3680628"/>
                  <a:ext cx="385981"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dirty="0"/>
                </a:p>
              </p:txBody>
            </p:sp>
            <p:cxnSp>
              <p:nvCxnSpPr>
                <p:cNvPr id="52" name="Straight Connector 51"/>
                <p:cNvCxnSpPr/>
                <p:nvPr/>
              </p:nvCxnSpPr>
              <p:spPr>
                <a:xfrm>
                  <a:off x="6007065" y="4930446"/>
                  <a:ext cx="196478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826842" y="5223055"/>
                  <a:ext cx="3851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8797443" y="4431308"/>
                  <a:ext cx="3977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991864" y="4930446"/>
                  <a:ext cx="0" cy="3511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971845" y="4502506"/>
                  <a:ext cx="0" cy="442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790128" y="4398879"/>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4772431" y="4969100"/>
                <a:ext cx="983731" cy="369332"/>
              </a:xfrm>
              <a:prstGeom prst="rect">
                <a:avLst/>
              </a:prstGeom>
              <a:noFill/>
            </p:spPr>
            <p:txBody>
              <a:bodyPr wrap="none" rtlCol="0">
                <a:spAutoFit/>
              </a:bodyPr>
              <a:lstStyle/>
              <a:p>
                <a:r>
                  <a:rPr lang="en-GB" dirty="0" smtClean="0"/>
                  <a:t>Metal M</a:t>
                </a:r>
                <a:endParaRPr lang="en-GB" dirty="0"/>
              </a:p>
            </p:txBody>
          </p:sp>
          <p:sp>
            <p:nvSpPr>
              <p:cNvPr id="44" name="TextBox 43"/>
              <p:cNvSpPr txBox="1"/>
              <p:nvPr/>
            </p:nvSpPr>
            <p:spPr>
              <a:xfrm>
                <a:off x="6496665" y="4962141"/>
                <a:ext cx="2174954" cy="369332"/>
              </a:xfrm>
              <a:prstGeom prst="rect">
                <a:avLst/>
              </a:prstGeom>
              <a:noFill/>
            </p:spPr>
            <p:txBody>
              <a:bodyPr wrap="none" rtlCol="0">
                <a:spAutoFit/>
              </a:bodyPr>
              <a:lstStyle/>
              <a:p>
                <a:r>
                  <a:rPr lang="en-GB" dirty="0" smtClean="0"/>
                  <a:t>More noble metal M’</a:t>
                </a:r>
                <a:endParaRPr lang="en-GB" dirty="0"/>
              </a:p>
            </p:txBody>
          </p:sp>
        </p:grpSp>
        <p:sp>
          <p:nvSpPr>
            <p:cNvPr id="40" name="TextBox 39"/>
            <p:cNvSpPr txBox="1"/>
            <p:nvPr/>
          </p:nvSpPr>
          <p:spPr>
            <a:xfrm>
              <a:off x="8883098" y="3738150"/>
              <a:ext cx="300082" cy="369332"/>
            </a:xfrm>
            <a:prstGeom prst="rect">
              <a:avLst/>
            </a:prstGeom>
            <a:noFill/>
          </p:spPr>
          <p:txBody>
            <a:bodyPr wrap="none" rtlCol="0">
              <a:spAutoFit/>
            </a:bodyPr>
            <a:lstStyle/>
            <a:p>
              <a:r>
                <a:rPr lang="en-GB" b="1" dirty="0" smtClean="0">
                  <a:solidFill>
                    <a:srgbClr val="FF0000"/>
                  </a:solidFill>
                </a:rPr>
                <a:t>+</a:t>
              </a:r>
              <a:endParaRPr lang="en-GB" b="1" dirty="0">
                <a:solidFill>
                  <a:srgbClr val="FF0000"/>
                </a:solidFill>
              </a:endParaRPr>
            </a:p>
          </p:txBody>
        </p:sp>
        <p:cxnSp>
          <p:nvCxnSpPr>
            <p:cNvPr id="41" name="Straight Connector 40"/>
            <p:cNvCxnSpPr/>
            <p:nvPr/>
          </p:nvCxnSpPr>
          <p:spPr>
            <a:xfrm>
              <a:off x="4824240" y="4036779"/>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4185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41403" y="1046074"/>
            <a:ext cx="7490763" cy="5318151"/>
          </a:xfrm>
        </p:spPr>
        <p:txBody>
          <a:bodyPr>
            <a:normAutofit/>
          </a:bodyPr>
          <a:lstStyle/>
          <a:p>
            <a:endParaRPr lang="en-GB" i="1" dirty="0"/>
          </a:p>
          <a:p>
            <a:pPr marL="0" indent="0">
              <a:buNone/>
            </a:pPr>
            <a:r>
              <a:rPr lang="en-GB" dirty="0" smtClean="0"/>
              <a:t>Electrochemical equilibrium: </a:t>
            </a:r>
          </a:p>
          <a:p>
            <a:pPr marL="0" indent="0">
              <a:buNone/>
            </a:pPr>
            <a:r>
              <a:rPr lang="en-GB" dirty="0" err="1" smtClean="0"/>
              <a:t>M</a:t>
            </a:r>
            <a:r>
              <a:rPr lang="en-GB" baseline="30000" dirty="0" err="1" smtClean="0"/>
              <a:t>z</a:t>
            </a:r>
            <a:r>
              <a:rPr lang="en-GB" baseline="30000" dirty="0" smtClean="0"/>
              <a:t>+</a:t>
            </a:r>
            <a:r>
              <a:rPr lang="en-GB" dirty="0" smtClean="0"/>
              <a:t> </a:t>
            </a:r>
            <a:r>
              <a:rPr lang="en-GB" dirty="0"/>
              <a:t>+ </a:t>
            </a:r>
            <a:r>
              <a:rPr lang="en-GB" dirty="0" err="1" smtClean="0"/>
              <a:t>ze</a:t>
            </a:r>
            <a:r>
              <a:rPr lang="en-GB" baseline="30000" dirty="0" smtClean="0"/>
              <a:t>-</a:t>
            </a:r>
            <a:r>
              <a:rPr lang="en-GB" dirty="0" smtClean="0"/>
              <a:t> </a:t>
            </a:r>
            <a:r>
              <a:rPr lang="en-GB" dirty="0" smtClean="0"/>
              <a:t>↔ M</a:t>
            </a:r>
            <a:endParaRPr lang="en-GB" dirty="0" smtClean="0"/>
          </a:p>
          <a:p>
            <a:pPr marL="0" indent="0">
              <a:buNone/>
            </a:pPr>
            <a:r>
              <a:rPr lang="en-GB" dirty="0" err="1" smtClean="0"/>
              <a:t>M’</a:t>
            </a:r>
            <a:r>
              <a:rPr lang="en-GB" baseline="30000" dirty="0" err="1" smtClean="0"/>
              <a:t>z</a:t>
            </a:r>
            <a:r>
              <a:rPr lang="en-GB" baseline="30000" dirty="0"/>
              <a:t>+</a:t>
            </a:r>
            <a:r>
              <a:rPr lang="en-GB" dirty="0"/>
              <a:t> + </a:t>
            </a:r>
            <a:r>
              <a:rPr lang="en-GB" dirty="0" err="1"/>
              <a:t>ze</a:t>
            </a:r>
            <a:r>
              <a:rPr lang="en-GB" baseline="30000" dirty="0"/>
              <a:t>-</a:t>
            </a:r>
            <a:r>
              <a:rPr lang="en-GB" dirty="0"/>
              <a:t> </a:t>
            </a:r>
            <a:r>
              <a:rPr lang="en-GB" dirty="0"/>
              <a:t>↔ </a:t>
            </a:r>
            <a:r>
              <a:rPr lang="en-GB" dirty="0" smtClean="0"/>
              <a:t>M’</a:t>
            </a:r>
            <a:endParaRPr lang="en-GB" dirty="0"/>
          </a:p>
          <a:p>
            <a:pPr marL="0" indent="0">
              <a:buNone/>
            </a:pPr>
            <a:r>
              <a:rPr lang="en-GB" dirty="0" smtClean="0"/>
              <a:t>Electronic equilibrium with Cu:</a:t>
            </a:r>
          </a:p>
          <a:p>
            <a:pPr marL="0" indent="0">
              <a:buNone/>
            </a:pPr>
            <a:r>
              <a:rPr lang="en-GB" dirty="0" err="1" smtClean="0"/>
              <a:t>e</a:t>
            </a:r>
            <a:r>
              <a:rPr lang="en-GB" baseline="-25000" dirty="0" err="1" smtClean="0"/>
              <a:t>M</a:t>
            </a:r>
            <a:r>
              <a:rPr lang="en-GB" baseline="30000" dirty="0" smtClean="0"/>
              <a:t>-</a:t>
            </a:r>
            <a:r>
              <a:rPr lang="en-GB" dirty="0" smtClean="0"/>
              <a:t> </a:t>
            </a:r>
            <a:r>
              <a:rPr lang="en-GB" dirty="0"/>
              <a:t>↔ </a:t>
            </a:r>
            <a:r>
              <a:rPr lang="en-GB" dirty="0" err="1" smtClean="0"/>
              <a:t>e</a:t>
            </a:r>
            <a:r>
              <a:rPr lang="en-GB" baseline="-25000" dirty="0" err="1" smtClean="0"/>
              <a:t>Cu</a:t>
            </a:r>
            <a:r>
              <a:rPr lang="en-GB" baseline="30000" dirty="0" smtClean="0"/>
              <a:t>-</a:t>
            </a:r>
          </a:p>
          <a:p>
            <a:pPr marL="0" indent="0">
              <a:buNone/>
            </a:pPr>
            <a:endParaRPr lang="en-GB" baseline="30000" dirty="0" smtClean="0"/>
          </a:p>
          <a:p>
            <a:pPr marL="0" indent="0">
              <a:buNone/>
            </a:pPr>
            <a:endParaRPr lang="en-GB" baseline="30000" dirty="0"/>
          </a:p>
          <a:p>
            <a:pPr marL="0" indent="0">
              <a:buNone/>
            </a:pPr>
            <a:endParaRPr lang="en-GB" baseline="30000" dirty="0" smtClean="0"/>
          </a:p>
          <a:p>
            <a:pPr marL="0" indent="0">
              <a:buNone/>
            </a:pPr>
            <a:endParaRPr lang="en-GB" baseline="30000" dirty="0"/>
          </a:p>
          <a:p>
            <a:pPr marL="0" indent="0">
              <a:buNone/>
            </a:pPr>
            <a:endParaRPr lang="en-GB" baseline="30000" dirty="0" smtClean="0"/>
          </a:p>
          <a:p>
            <a:pPr marL="0" indent="0">
              <a:buNone/>
            </a:pPr>
            <a:endParaRPr lang="en-GB" baseline="30000" dirty="0"/>
          </a:p>
          <a:p>
            <a:pPr marL="0" indent="0">
              <a:buNone/>
            </a:pPr>
            <a:r>
              <a:rPr lang="en-GB" dirty="0" smtClean="0"/>
              <a:t>We know hardly any of these quantities or differences – only the grand total difference</a:t>
            </a:r>
          </a:p>
          <a:p>
            <a:pPr marL="0" indent="0">
              <a:buNone/>
            </a:pPr>
            <a:r>
              <a:rPr lang="en-GB" dirty="0" smtClean="0"/>
              <a:t>Despite the voltage over the cell, we consider </a:t>
            </a:r>
            <a:r>
              <a:rPr lang="el-GR" i="1" dirty="0" smtClean="0"/>
              <a:t>φ</a:t>
            </a:r>
            <a:r>
              <a:rPr lang="nb-NO" baseline="-25000" dirty="0" err="1" smtClean="0"/>
              <a:t>electrolyte</a:t>
            </a:r>
            <a:r>
              <a:rPr lang="nb-NO" dirty="0" smtClean="0"/>
              <a:t> </a:t>
            </a:r>
            <a:r>
              <a:rPr lang="nb-NO" dirty="0" err="1" smtClean="0"/>
              <a:t>constant</a:t>
            </a:r>
            <a:r>
              <a:rPr lang="en-GB" dirty="0" smtClean="0"/>
              <a:t> </a:t>
            </a:r>
          </a:p>
          <a:p>
            <a:pPr marL="0" indent="0">
              <a:buNone/>
            </a:pPr>
            <a:endParaRPr lang="en-GB" dirty="0"/>
          </a:p>
        </p:txBody>
      </p:sp>
      <p:sp>
        <p:nvSpPr>
          <p:cNvPr id="3" name="Title 2"/>
          <p:cNvSpPr>
            <a:spLocks noGrp="1"/>
          </p:cNvSpPr>
          <p:nvPr>
            <p:ph type="title"/>
          </p:nvPr>
        </p:nvSpPr>
        <p:spPr>
          <a:xfrm>
            <a:off x="255574" y="65208"/>
            <a:ext cx="4769968" cy="637056"/>
          </a:xfrm>
        </p:spPr>
        <p:txBody>
          <a:bodyPr/>
          <a:lstStyle/>
          <a:p>
            <a:r>
              <a:rPr lang="en-GB" dirty="0" smtClean="0"/>
              <a:t>Electrochemical potential</a:t>
            </a:r>
            <a:endParaRPr lang="en-GB" dirty="0"/>
          </a:p>
        </p:txBody>
      </p:sp>
      <p:graphicFrame>
        <p:nvGraphicFramePr>
          <p:cNvPr id="7" name="Object 6"/>
          <p:cNvGraphicFramePr>
            <a:graphicFrameLocks noChangeAspect="1"/>
          </p:cNvGraphicFramePr>
          <p:nvPr>
            <p:extLst/>
          </p:nvPr>
        </p:nvGraphicFramePr>
        <p:xfrm>
          <a:off x="1481792" y="637239"/>
          <a:ext cx="6102350" cy="750887"/>
        </p:xfrm>
        <a:graphic>
          <a:graphicData uri="http://schemas.openxmlformats.org/presentationml/2006/ole">
            <mc:AlternateContent xmlns:mc="http://schemas.openxmlformats.org/markup-compatibility/2006">
              <mc:Choice xmlns:v="urn:schemas-microsoft-com:vml" Requires="v">
                <p:oleObj spid="_x0000_s3076" name="Equation" r:id="rId3" imgW="4127400" imgH="507960" progId="Equation.DSMT4">
                  <p:embed/>
                </p:oleObj>
              </mc:Choice>
              <mc:Fallback>
                <p:oleObj name="Equation" r:id="rId3" imgW="4127400" imgH="507960" progId="Equation.DSMT4">
                  <p:embed/>
                  <p:pic>
                    <p:nvPicPr>
                      <p:cNvPr id="7" name="Object 6"/>
                      <p:cNvPicPr/>
                      <p:nvPr/>
                    </p:nvPicPr>
                    <p:blipFill>
                      <a:blip r:embed="rId4"/>
                      <a:stretch>
                        <a:fillRect/>
                      </a:stretch>
                    </p:blipFill>
                    <p:spPr>
                      <a:xfrm>
                        <a:off x="1481792" y="637239"/>
                        <a:ext cx="6102350" cy="750887"/>
                      </a:xfrm>
                      <a:prstGeom prst="rect">
                        <a:avLst/>
                      </a:prstGeom>
                    </p:spPr>
                  </p:pic>
                </p:oleObj>
              </mc:Fallback>
            </mc:AlternateContent>
          </a:graphicData>
        </a:graphic>
      </p:graphicFrame>
      <p:sp>
        <p:nvSpPr>
          <p:cNvPr id="8" name="TextBox 7"/>
          <p:cNvSpPr txBox="1"/>
          <p:nvPr/>
        </p:nvSpPr>
        <p:spPr>
          <a:xfrm>
            <a:off x="5705856" y="151201"/>
            <a:ext cx="3252237" cy="369332"/>
          </a:xfrm>
          <a:prstGeom prst="rect">
            <a:avLst/>
          </a:prstGeom>
          <a:solidFill>
            <a:schemeClr val="accent2">
              <a:lumMod val="20000"/>
              <a:lumOff val="80000"/>
            </a:schemeClr>
          </a:solidFill>
        </p:spPr>
        <p:txBody>
          <a:bodyPr wrap="none" rtlCol="0">
            <a:spAutoFit/>
          </a:bodyPr>
          <a:lstStyle/>
          <a:p>
            <a:r>
              <a:rPr lang="en-GB" dirty="0" smtClean="0"/>
              <a:t>Curriculum extra to the textbook</a:t>
            </a:r>
            <a:endParaRPr lang="en-GB" dirty="0"/>
          </a:p>
        </p:txBody>
      </p:sp>
      <p:graphicFrame>
        <p:nvGraphicFramePr>
          <p:cNvPr id="6" name="Object 5"/>
          <p:cNvGraphicFramePr>
            <a:graphicFrameLocks noChangeAspect="1"/>
          </p:cNvGraphicFramePr>
          <p:nvPr>
            <p:extLst/>
          </p:nvPr>
        </p:nvGraphicFramePr>
        <p:xfrm>
          <a:off x="340937" y="3902603"/>
          <a:ext cx="2116137" cy="457200"/>
        </p:xfrm>
        <a:graphic>
          <a:graphicData uri="http://schemas.openxmlformats.org/presentationml/2006/ole">
            <mc:AlternateContent xmlns:mc="http://schemas.openxmlformats.org/markup-compatibility/2006">
              <mc:Choice xmlns:v="urn:schemas-microsoft-com:vml" Requires="v">
                <p:oleObj spid="_x0000_s3077" name="Equation" r:id="rId5" imgW="1231560" imgH="266400" progId="Equation.DSMT4">
                  <p:embed/>
                </p:oleObj>
              </mc:Choice>
              <mc:Fallback>
                <p:oleObj name="Equation" r:id="rId5" imgW="1231560" imgH="266400" progId="Equation.DSMT4">
                  <p:embed/>
                  <p:pic>
                    <p:nvPicPr>
                      <p:cNvPr id="6" name="Object 5"/>
                      <p:cNvPicPr/>
                      <p:nvPr/>
                    </p:nvPicPr>
                    <p:blipFill>
                      <a:blip r:embed="rId6"/>
                      <a:stretch>
                        <a:fillRect/>
                      </a:stretch>
                    </p:blipFill>
                    <p:spPr>
                      <a:xfrm>
                        <a:off x="340937" y="3902603"/>
                        <a:ext cx="2116137" cy="457200"/>
                      </a:xfrm>
                      <a:prstGeom prst="rect">
                        <a:avLst/>
                      </a:prstGeom>
                    </p:spPr>
                  </p:pic>
                </p:oleObj>
              </mc:Fallback>
            </mc:AlternateContent>
          </a:graphicData>
        </a:graphic>
      </p:graphicFrame>
      <p:graphicFrame>
        <p:nvGraphicFramePr>
          <p:cNvPr id="28" name="Object 27"/>
          <p:cNvGraphicFramePr>
            <a:graphicFrameLocks noChangeAspect="1"/>
          </p:cNvGraphicFramePr>
          <p:nvPr>
            <p:extLst/>
          </p:nvPr>
        </p:nvGraphicFramePr>
        <p:xfrm>
          <a:off x="337222" y="4412067"/>
          <a:ext cx="3661652" cy="758775"/>
        </p:xfrm>
        <a:graphic>
          <a:graphicData uri="http://schemas.openxmlformats.org/presentationml/2006/ole">
            <mc:AlternateContent xmlns:mc="http://schemas.openxmlformats.org/markup-compatibility/2006">
              <mc:Choice xmlns:v="urn:schemas-microsoft-com:vml" Requires="v">
                <p:oleObj spid="_x0000_s3078" name="Equation" r:id="rId7" imgW="2082600" imgH="431640" progId="Equation.DSMT4">
                  <p:embed/>
                </p:oleObj>
              </mc:Choice>
              <mc:Fallback>
                <p:oleObj name="Equation" r:id="rId7" imgW="2082600" imgH="431640" progId="Equation.DSMT4">
                  <p:embed/>
                  <p:pic>
                    <p:nvPicPr>
                      <p:cNvPr id="28" name="Object 27"/>
                      <p:cNvPicPr/>
                      <p:nvPr/>
                    </p:nvPicPr>
                    <p:blipFill>
                      <a:blip r:embed="rId8"/>
                      <a:stretch>
                        <a:fillRect/>
                      </a:stretch>
                    </p:blipFill>
                    <p:spPr>
                      <a:xfrm>
                        <a:off x="337222" y="4412067"/>
                        <a:ext cx="3661652" cy="758775"/>
                      </a:xfrm>
                      <a:prstGeom prst="rect">
                        <a:avLst/>
                      </a:prstGeom>
                    </p:spPr>
                  </p:pic>
                </p:oleObj>
              </mc:Fallback>
            </mc:AlternateContent>
          </a:graphicData>
        </a:graphic>
      </p:graphicFrame>
      <p:grpSp>
        <p:nvGrpSpPr>
          <p:cNvPr id="16" name="Group 15"/>
          <p:cNvGrpSpPr/>
          <p:nvPr/>
        </p:nvGrpSpPr>
        <p:grpSpPr>
          <a:xfrm>
            <a:off x="4340875" y="1421596"/>
            <a:ext cx="4842305" cy="3712014"/>
            <a:chOff x="4340875" y="1421596"/>
            <a:chExt cx="4842305" cy="3712014"/>
          </a:xfrm>
        </p:grpSpPr>
        <p:grpSp>
          <p:nvGrpSpPr>
            <p:cNvPr id="17" name="Group 16"/>
            <p:cNvGrpSpPr/>
            <p:nvPr/>
          </p:nvGrpSpPr>
          <p:grpSpPr>
            <a:xfrm>
              <a:off x="4340875" y="1421596"/>
              <a:ext cx="4554409" cy="3712014"/>
              <a:chOff x="4340875" y="1626418"/>
              <a:chExt cx="4554409" cy="3712014"/>
            </a:xfrm>
          </p:grpSpPr>
          <p:grpSp>
            <p:nvGrpSpPr>
              <p:cNvPr id="36" name="Group 35"/>
              <p:cNvGrpSpPr/>
              <p:nvPr/>
            </p:nvGrpSpPr>
            <p:grpSpPr>
              <a:xfrm>
                <a:off x="4340875" y="1626418"/>
                <a:ext cx="4554409" cy="3332530"/>
                <a:chOff x="4728578" y="2570078"/>
                <a:chExt cx="4554409" cy="3332530"/>
              </a:xfrm>
            </p:grpSpPr>
            <p:grpSp>
              <p:nvGrpSpPr>
                <p:cNvPr id="15" name="Group 14"/>
                <p:cNvGrpSpPr/>
                <p:nvPr/>
              </p:nvGrpSpPr>
              <p:grpSpPr>
                <a:xfrm>
                  <a:off x="4728578" y="2570078"/>
                  <a:ext cx="4554409" cy="3332530"/>
                  <a:chOff x="3441103" y="2570078"/>
                  <a:chExt cx="4554409" cy="3332530"/>
                </a:xfrm>
              </p:grpSpPr>
              <p:sp>
                <p:nvSpPr>
                  <p:cNvPr id="10" name="Rectangle 9"/>
                  <p:cNvSpPr/>
                  <p:nvPr/>
                </p:nvSpPr>
                <p:spPr>
                  <a:xfrm>
                    <a:off x="3442319" y="3255261"/>
                    <a:ext cx="4553193" cy="168981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ounded Rectangle 1"/>
                  <p:cNvSpPr/>
                  <p:nvPr/>
                </p:nvSpPr>
                <p:spPr>
                  <a:xfrm>
                    <a:off x="6706107" y="3684278"/>
                    <a:ext cx="802437" cy="220491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p>
                  <a:p>
                    <a:pPr algn="ctr"/>
                    <a:endParaRPr lang="en-GB" dirty="0"/>
                  </a:p>
                  <a:p>
                    <a:pPr algn="ctr"/>
                    <a:r>
                      <a:rPr lang="en-GB" dirty="0" smtClean="0"/>
                      <a:t>M’</a:t>
                    </a:r>
                    <a:endParaRPr lang="en-GB" dirty="0"/>
                  </a:p>
                </p:txBody>
              </p:sp>
              <p:sp>
                <p:nvSpPr>
                  <p:cNvPr id="9" name="Rounded Rectangle 8"/>
                  <p:cNvSpPr/>
                  <p:nvPr/>
                </p:nvSpPr>
                <p:spPr>
                  <a:xfrm>
                    <a:off x="3903168" y="3697689"/>
                    <a:ext cx="802437" cy="220491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a:t>
                    </a:r>
                  </a:p>
                  <a:p>
                    <a:pPr algn="ctr"/>
                    <a:endParaRPr lang="en-GB" dirty="0"/>
                  </a:p>
                  <a:p>
                    <a:pPr algn="ctr"/>
                    <a:r>
                      <a:rPr lang="en-GB" i="1" dirty="0" smtClean="0">
                        <a:solidFill>
                          <a:srgbClr val="FF0000"/>
                        </a:solidFill>
                      </a:rPr>
                      <a:t>φ</a:t>
                    </a:r>
                    <a:endParaRPr lang="en-GB" i="1" dirty="0">
                      <a:solidFill>
                        <a:srgbClr val="FF0000"/>
                      </a:solidFill>
                    </a:endParaRPr>
                  </a:p>
                </p:txBody>
              </p:sp>
              <p:sp>
                <p:nvSpPr>
                  <p:cNvPr id="5" name="Rectangle 4"/>
                  <p:cNvSpPr/>
                  <p:nvPr/>
                </p:nvSpPr>
                <p:spPr>
                  <a:xfrm>
                    <a:off x="4712920" y="4220868"/>
                    <a:ext cx="1987296" cy="16166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M’</a:t>
                    </a:r>
                    <a:r>
                      <a:rPr lang="en-GB" baseline="30000" dirty="0" err="1" smtClean="0">
                        <a:solidFill>
                          <a:schemeClr val="tx1"/>
                        </a:solidFill>
                      </a:rPr>
                      <a:t>z</a:t>
                    </a:r>
                    <a:r>
                      <a:rPr lang="en-GB" baseline="30000" dirty="0" smtClean="0">
                        <a:solidFill>
                          <a:schemeClr val="tx1"/>
                        </a:solidFill>
                      </a:rPr>
                      <a:t>+</a:t>
                    </a:r>
                  </a:p>
                  <a:p>
                    <a:pPr algn="ctr"/>
                    <a:endParaRPr lang="en-GB" dirty="0" smtClean="0">
                      <a:solidFill>
                        <a:schemeClr val="tx1"/>
                      </a:solidFill>
                    </a:endParaRPr>
                  </a:p>
                  <a:p>
                    <a:pPr algn="ctr"/>
                    <a:r>
                      <a:rPr lang="en-GB" dirty="0" err="1">
                        <a:solidFill>
                          <a:schemeClr val="tx1"/>
                        </a:solidFill>
                      </a:rPr>
                      <a:t>M</a:t>
                    </a:r>
                    <a:r>
                      <a:rPr lang="en-GB" baseline="30000" dirty="0" err="1">
                        <a:solidFill>
                          <a:schemeClr val="tx1"/>
                        </a:solidFill>
                      </a:rPr>
                      <a:t>z</a:t>
                    </a:r>
                    <a:r>
                      <a:rPr lang="en-GB" baseline="30000" dirty="0" smtClean="0">
                        <a:solidFill>
                          <a:schemeClr val="tx1"/>
                        </a:solidFill>
                      </a:rPr>
                      <a:t>+</a:t>
                    </a:r>
                  </a:p>
                  <a:p>
                    <a:pPr algn="ctr"/>
                    <a:endParaRPr lang="en-GB" baseline="30000" dirty="0">
                      <a:solidFill>
                        <a:schemeClr val="tx1"/>
                      </a:solidFill>
                    </a:endParaRPr>
                  </a:p>
                </p:txBody>
              </p:sp>
              <p:sp>
                <p:nvSpPr>
                  <p:cNvPr id="12" name="Rectangle 11"/>
                  <p:cNvSpPr/>
                  <p:nvPr/>
                </p:nvSpPr>
                <p:spPr>
                  <a:xfrm>
                    <a:off x="3441103" y="2809036"/>
                    <a:ext cx="4553193" cy="44500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489777" y="3021177"/>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U</a:t>
                    </a:r>
                  </a:p>
                </p:txBody>
              </p:sp>
              <p:sp>
                <p:nvSpPr>
                  <p:cNvPr id="13" name="Oval 12"/>
                  <p:cNvSpPr/>
                  <p:nvPr/>
                </p:nvSpPr>
                <p:spPr>
                  <a:xfrm>
                    <a:off x="6365950" y="2570078"/>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I</a:t>
                    </a:r>
                  </a:p>
                </p:txBody>
              </p:sp>
              <p:sp>
                <p:nvSpPr>
                  <p:cNvPr id="14" name="Rectangle 13"/>
                  <p:cNvSpPr/>
                  <p:nvPr/>
                </p:nvSpPr>
                <p:spPr>
                  <a:xfrm>
                    <a:off x="4370551" y="2626156"/>
                    <a:ext cx="1799539" cy="3400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Source or load</a:t>
                    </a:r>
                    <a:endParaRPr lang="en-GB" dirty="0">
                      <a:solidFill>
                        <a:schemeClr val="tx1"/>
                      </a:solidFill>
                    </a:endParaRPr>
                  </a:p>
                </p:txBody>
              </p:sp>
              <p:cxnSp>
                <p:nvCxnSpPr>
                  <p:cNvPr id="20" name="Straight Connector 19"/>
                  <p:cNvCxnSpPr/>
                  <p:nvPr/>
                </p:nvCxnSpPr>
                <p:spPr>
                  <a:xfrm>
                    <a:off x="4705605" y="5076752"/>
                    <a:ext cx="2000501" cy="1463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04389" y="4835351"/>
                    <a:ext cx="1987296" cy="0"/>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a:off x="5193691" y="5281576"/>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211943" y="4673194"/>
                  <a:ext cx="80243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94797" y="4502506"/>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87691" y="5288888"/>
                  <a:ext cx="80243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26842" y="3689159"/>
                  <a:ext cx="385102"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sz="1200" dirty="0"/>
                </a:p>
              </p:txBody>
            </p:sp>
            <p:sp>
              <p:nvSpPr>
                <p:cNvPr id="27" name="Rounded Rectangle 26"/>
                <p:cNvSpPr/>
                <p:nvPr/>
              </p:nvSpPr>
              <p:spPr>
                <a:xfrm>
                  <a:off x="8809225" y="3680628"/>
                  <a:ext cx="385981"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dirty="0"/>
                </a:p>
              </p:txBody>
            </p:sp>
            <p:cxnSp>
              <p:nvCxnSpPr>
                <p:cNvPr id="29" name="Straight Connector 28"/>
                <p:cNvCxnSpPr/>
                <p:nvPr/>
              </p:nvCxnSpPr>
              <p:spPr>
                <a:xfrm>
                  <a:off x="6007065" y="4930446"/>
                  <a:ext cx="196478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826842" y="5223055"/>
                  <a:ext cx="3851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797443" y="4431308"/>
                  <a:ext cx="3977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991864" y="4930446"/>
                  <a:ext cx="0" cy="3511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971845" y="4502506"/>
                  <a:ext cx="0" cy="442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790128" y="4398879"/>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4772431" y="4969100"/>
                <a:ext cx="983731" cy="369332"/>
              </a:xfrm>
              <a:prstGeom prst="rect">
                <a:avLst/>
              </a:prstGeom>
              <a:noFill/>
            </p:spPr>
            <p:txBody>
              <a:bodyPr wrap="none" rtlCol="0">
                <a:spAutoFit/>
              </a:bodyPr>
              <a:lstStyle/>
              <a:p>
                <a:r>
                  <a:rPr lang="en-GB" dirty="0" smtClean="0"/>
                  <a:t>Metal M</a:t>
                </a:r>
                <a:endParaRPr lang="en-GB" dirty="0"/>
              </a:p>
            </p:txBody>
          </p:sp>
          <p:sp>
            <p:nvSpPr>
              <p:cNvPr id="38" name="TextBox 37"/>
              <p:cNvSpPr txBox="1"/>
              <p:nvPr/>
            </p:nvSpPr>
            <p:spPr>
              <a:xfrm>
                <a:off x="6496665" y="4962141"/>
                <a:ext cx="2174954" cy="369332"/>
              </a:xfrm>
              <a:prstGeom prst="rect">
                <a:avLst/>
              </a:prstGeom>
              <a:noFill/>
            </p:spPr>
            <p:txBody>
              <a:bodyPr wrap="none" rtlCol="0">
                <a:spAutoFit/>
              </a:bodyPr>
              <a:lstStyle/>
              <a:p>
                <a:r>
                  <a:rPr lang="en-GB" dirty="0" smtClean="0"/>
                  <a:t>More noble metal M’</a:t>
                </a:r>
                <a:endParaRPr lang="en-GB" dirty="0"/>
              </a:p>
            </p:txBody>
          </p:sp>
        </p:grpSp>
        <p:sp>
          <p:nvSpPr>
            <p:cNvPr id="39" name="TextBox 38"/>
            <p:cNvSpPr txBox="1"/>
            <p:nvPr/>
          </p:nvSpPr>
          <p:spPr>
            <a:xfrm>
              <a:off x="8883098" y="3738150"/>
              <a:ext cx="300082" cy="369332"/>
            </a:xfrm>
            <a:prstGeom prst="rect">
              <a:avLst/>
            </a:prstGeom>
            <a:noFill/>
          </p:spPr>
          <p:txBody>
            <a:bodyPr wrap="none" rtlCol="0">
              <a:spAutoFit/>
            </a:bodyPr>
            <a:lstStyle/>
            <a:p>
              <a:r>
                <a:rPr lang="en-GB" b="1" dirty="0" smtClean="0">
                  <a:solidFill>
                    <a:srgbClr val="FF0000"/>
                  </a:solidFill>
                </a:rPr>
                <a:t>+</a:t>
              </a:r>
              <a:endParaRPr lang="en-GB" b="1" dirty="0">
                <a:solidFill>
                  <a:srgbClr val="FF0000"/>
                </a:solidFill>
              </a:endParaRPr>
            </a:p>
          </p:txBody>
        </p:sp>
        <p:cxnSp>
          <p:nvCxnSpPr>
            <p:cNvPr id="42" name="Straight Connector 41"/>
            <p:cNvCxnSpPr/>
            <p:nvPr/>
          </p:nvCxnSpPr>
          <p:spPr>
            <a:xfrm>
              <a:off x="4824240" y="4036779"/>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52404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41404" y="1046074"/>
            <a:ext cx="3903612" cy="5318151"/>
          </a:xfrm>
        </p:spPr>
        <p:txBody>
          <a:bodyPr>
            <a:normAutofit/>
          </a:bodyPr>
          <a:lstStyle/>
          <a:p>
            <a:endParaRPr lang="en-GB" i="1" dirty="0"/>
          </a:p>
          <a:p>
            <a:pPr marL="0" indent="0">
              <a:buNone/>
            </a:pPr>
            <a:endParaRPr lang="en-GB" dirty="0" smtClean="0"/>
          </a:p>
          <a:p>
            <a:pPr marL="0" indent="0">
              <a:buNone/>
            </a:pPr>
            <a:r>
              <a:rPr lang="en-GB" dirty="0" err="1"/>
              <a:t>M</a:t>
            </a:r>
            <a:r>
              <a:rPr lang="en-GB" baseline="30000" dirty="0" err="1"/>
              <a:t>z</a:t>
            </a:r>
            <a:r>
              <a:rPr lang="en-GB" baseline="30000" dirty="0"/>
              <a:t>+</a:t>
            </a:r>
            <a:r>
              <a:rPr lang="en-GB" dirty="0"/>
              <a:t> + </a:t>
            </a:r>
            <a:r>
              <a:rPr lang="en-GB" dirty="0" err="1"/>
              <a:t>ze</a:t>
            </a:r>
            <a:r>
              <a:rPr lang="en-GB" baseline="30000" dirty="0"/>
              <a:t>-</a:t>
            </a:r>
            <a:r>
              <a:rPr lang="en-GB" dirty="0"/>
              <a:t> </a:t>
            </a:r>
            <a:r>
              <a:rPr lang="en-GB" dirty="0" smtClean="0"/>
              <a:t>→ </a:t>
            </a:r>
            <a:r>
              <a:rPr lang="en-GB" dirty="0"/>
              <a:t>M</a:t>
            </a:r>
          </a:p>
          <a:p>
            <a:pPr marL="0" indent="0">
              <a:buNone/>
            </a:pPr>
            <a:r>
              <a:rPr lang="en-GB" dirty="0" err="1"/>
              <a:t>M’</a:t>
            </a:r>
            <a:r>
              <a:rPr lang="en-GB" baseline="30000" dirty="0" err="1"/>
              <a:t>z</a:t>
            </a:r>
            <a:r>
              <a:rPr lang="en-GB" baseline="30000" dirty="0"/>
              <a:t>+</a:t>
            </a:r>
            <a:r>
              <a:rPr lang="en-GB" dirty="0"/>
              <a:t> + </a:t>
            </a:r>
            <a:r>
              <a:rPr lang="en-GB" dirty="0" err="1"/>
              <a:t>ze</a:t>
            </a:r>
            <a:r>
              <a:rPr lang="en-GB" baseline="30000" dirty="0"/>
              <a:t>-</a:t>
            </a:r>
            <a:r>
              <a:rPr lang="en-GB" dirty="0"/>
              <a:t> </a:t>
            </a:r>
            <a:r>
              <a:rPr lang="en-GB" dirty="0" smtClean="0"/>
              <a:t>← M</a:t>
            </a:r>
            <a:r>
              <a:rPr lang="en-GB" dirty="0"/>
              <a:t>’</a:t>
            </a:r>
          </a:p>
          <a:p>
            <a:pPr marL="0" indent="0">
              <a:buNone/>
            </a:pPr>
            <a:endParaRPr lang="en-GB" dirty="0" smtClean="0"/>
          </a:p>
          <a:p>
            <a:pPr marL="0" indent="0">
              <a:buNone/>
            </a:pPr>
            <a:r>
              <a:rPr lang="en-GB" dirty="0" smtClean="0"/>
              <a:t>Increase cell voltage above OCV</a:t>
            </a:r>
          </a:p>
          <a:p>
            <a:pPr marL="0" indent="0">
              <a:buNone/>
            </a:pPr>
            <a:endParaRPr lang="en-GB" dirty="0" smtClean="0"/>
          </a:p>
          <a:p>
            <a:pPr marL="0" indent="0">
              <a:buNone/>
            </a:pPr>
            <a:r>
              <a:rPr lang="en-GB" dirty="0" smtClean="0"/>
              <a:t>Run current into the positive electrode</a:t>
            </a:r>
          </a:p>
          <a:p>
            <a:pPr marL="0" indent="0">
              <a:buNone/>
            </a:pPr>
            <a:endParaRPr lang="en-GB" dirty="0"/>
          </a:p>
          <a:p>
            <a:pPr marL="0" indent="0">
              <a:buNone/>
            </a:pPr>
            <a:r>
              <a:rPr lang="en-GB" dirty="0" smtClean="0"/>
              <a:t>Electrolytic operation</a:t>
            </a:r>
          </a:p>
          <a:p>
            <a:pPr marL="0" indent="0">
              <a:buNone/>
            </a:pPr>
            <a:endParaRPr lang="en-GB" dirty="0"/>
          </a:p>
          <a:p>
            <a:pPr marL="0" indent="0">
              <a:buNone/>
            </a:pPr>
            <a:r>
              <a:rPr lang="en-GB" dirty="0" smtClean="0"/>
              <a:t>Overpotentials increase the cell voltage</a:t>
            </a:r>
            <a:endParaRPr lang="en-GB" dirty="0"/>
          </a:p>
        </p:txBody>
      </p:sp>
      <p:sp>
        <p:nvSpPr>
          <p:cNvPr id="3" name="Title 2"/>
          <p:cNvSpPr>
            <a:spLocks noGrp="1"/>
          </p:cNvSpPr>
          <p:nvPr>
            <p:ph type="title"/>
          </p:nvPr>
        </p:nvSpPr>
        <p:spPr>
          <a:xfrm>
            <a:off x="255574" y="65208"/>
            <a:ext cx="4769968" cy="637056"/>
          </a:xfrm>
        </p:spPr>
        <p:txBody>
          <a:bodyPr/>
          <a:lstStyle/>
          <a:p>
            <a:r>
              <a:rPr lang="en-GB" dirty="0" smtClean="0"/>
              <a:t>Electrochemical potential</a:t>
            </a:r>
            <a:endParaRPr lang="en-GB" dirty="0"/>
          </a:p>
        </p:txBody>
      </p:sp>
      <p:graphicFrame>
        <p:nvGraphicFramePr>
          <p:cNvPr id="7" name="Object 6"/>
          <p:cNvGraphicFramePr>
            <a:graphicFrameLocks noChangeAspect="1"/>
          </p:cNvGraphicFramePr>
          <p:nvPr>
            <p:extLst/>
          </p:nvPr>
        </p:nvGraphicFramePr>
        <p:xfrm>
          <a:off x="1481792" y="637239"/>
          <a:ext cx="6102350" cy="750887"/>
        </p:xfrm>
        <a:graphic>
          <a:graphicData uri="http://schemas.openxmlformats.org/presentationml/2006/ole">
            <mc:AlternateContent xmlns:mc="http://schemas.openxmlformats.org/markup-compatibility/2006">
              <mc:Choice xmlns:v="urn:schemas-microsoft-com:vml" Requires="v">
                <p:oleObj spid="_x0000_s1026" name="Equation" r:id="rId3" imgW="4127400" imgH="507960" progId="Equation.DSMT4">
                  <p:embed/>
                </p:oleObj>
              </mc:Choice>
              <mc:Fallback>
                <p:oleObj name="Equation" r:id="rId3" imgW="4127400" imgH="507960" progId="Equation.DSMT4">
                  <p:embed/>
                  <p:pic>
                    <p:nvPicPr>
                      <p:cNvPr id="7" name="Object 6"/>
                      <p:cNvPicPr/>
                      <p:nvPr/>
                    </p:nvPicPr>
                    <p:blipFill>
                      <a:blip r:embed="rId4"/>
                      <a:stretch>
                        <a:fillRect/>
                      </a:stretch>
                    </p:blipFill>
                    <p:spPr>
                      <a:xfrm>
                        <a:off x="1481792" y="637239"/>
                        <a:ext cx="6102350" cy="750887"/>
                      </a:xfrm>
                      <a:prstGeom prst="rect">
                        <a:avLst/>
                      </a:prstGeom>
                    </p:spPr>
                  </p:pic>
                </p:oleObj>
              </mc:Fallback>
            </mc:AlternateContent>
          </a:graphicData>
        </a:graphic>
      </p:graphicFrame>
      <p:sp>
        <p:nvSpPr>
          <p:cNvPr id="8" name="TextBox 7"/>
          <p:cNvSpPr txBox="1"/>
          <p:nvPr/>
        </p:nvSpPr>
        <p:spPr>
          <a:xfrm>
            <a:off x="5705856" y="151201"/>
            <a:ext cx="3252237" cy="369332"/>
          </a:xfrm>
          <a:prstGeom prst="rect">
            <a:avLst/>
          </a:prstGeom>
          <a:solidFill>
            <a:schemeClr val="accent2">
              <a:lumMod val="20000"/>
              <a:lumOff val="80000"/>
            </a:schemeClr>
          </a:solidFill>
        </p:spPr>
        <p:txBody>
          <a:bodyPr wrap="none" rtlCol="0">
            <a:spAutoFit/>
          </a:bodyPr>
          <a:lstStyle/>
          <a:p>
            <a:r>
              <a:rPr lang="en-GB" dirty="0" smtClean="0"/>
              <a:t>Curriculum extra to the textbook</a:t>
            </a:r>
            <a:endParaRPr lang="en-GB" dirty="0"/>
          </a:p>
        </p:txBody>
      </p:sp>
      <p:grpSp>
        <p:nvGrpSpPr>
          <p:cNvPr id="17" name="Group 16"/>
          <p:cNvGrpSpPr/>
          <p:nvPr/>
        </p:nvGrpSpPr>
        <p:grpSpPr>
          <a:xfrm>
            <a:off x="4340875" y="1421596"/>
            <a:ext cx="4554409" cy="3712014"/>
            <a:chOff x="4340875" y="1626418"/>
            <a:chExt cx="4554409" cy="3712014"/>
          </a:xfrm>
        </p:grpSpPr>
        <p:grpSp>
          <p:nvGrpSpPr>
            <p:cNvPr id="36" name="Group 35"/>
            <p:cNvGrpSpPr/>
            <p:nvPr/>
          </p:nvGrpSpPr>
          <p:grpSpPr>
            <a:xfrm>
              <a:off x="4340875" y="1626418"/>
              <a:ext cx="4554409" cy="3332530"/>
              <a:chOff x="4728578" y="2570078"/>
              <a:chExt cx="4554409" cy="3332530"/>
            </a:xfrm>
          </p:grpSpPr>
          <p:grpSp>
            <p:nvGrpSpPr>
              <p:cNvPr id="15" name="Group 14"/>
              <p:cNvGrpSpPr/>
              <p:nvPr/>
            </p:nvGrpSpPr>
            <p:grpSpPr>
              <a:xfrm>
                <a:off x="4728578" y="2570078"/>
                <a:ext cx="4554409" cy="3332530"/>
                <a:chOff x="3441103" y="2570078"/>
                <a:chExt cx="4554409" cy="3332530"/>
              </a:xfrm>
            </p:grpSpPr>
            <p:sp>
              <p:nvSpPr>
                <p:cNvPr id="10" name="Rectangle 9"/>
                <p:cNvSpPr/>
                <p:nvPr/>
              </p:nvSpPr>
              <p:spPr>
                <a:xfrm>
                  <a:off x="3442319" y="3255261"/>
                  <a:ext cx="4553193" cy="168981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ounded Rectangle 1"/>
                <p:cNvSpPr/>
                <p:nvPr/>
              </p:nvSpPr>
              <p:spPr>
                <a:xfrm>
                  <a:off x="6706107" y="3684278"/>
                  <a:ext cx="802437" cy="220491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p>
                <a:p>
                  <a:pPr algn="ctr"/>
                  <a:endParaRPr lang="en-GB" dirty="0"/>
                </a:p>
                <a:p>
                  <a:pPr algn="ctr"/>
                  <a:r>
                    <a:rPr lang="en-GB" dirty="0" smtClean="0"/>
                    <a:t>M’</a:t>
                  </a:r>
                  <a:endParaRPr lang="en-GB" dirty="0"/>
                </a:p>
              </p:txBody>
            </p:sp>
            <p:sp>
              <p:nvSpPr>
                <p:cNvPr id="9" name="Rounded Rectangle 8"/>
                <p:cNvSpPr/>
                <p:nvPr/>
              </p:nvSpPr>
              <p:spPr>
                <a:xfrm>
                  <a:off x="3903168" y="3697689"/>
                  <a:ext cx="802437" cy="220491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a:t>
                  </a:r>
                </a:p>
                <a:p>
                  <a:pPr algn="ctr"/>
                  <a:endParaRPr lang="en-GB" dirty="0"/>
                </a:p>
                <a:p>
                  <a:pPr algn="ctr"/>
                  <a:r>
                    <a:rPr lang="en-GB" i="1" dirty="0" smtClean="0">
                      <a:solidFill>
                        <a:srgbClr val="FF0000"/>
                      </a:solidFill>
                    </a:rPr>
                    <a:t>φ</a:t>
                  </a:r>
                  <a:endParaRPr lang="en-GB" i="1" dirty="0">
                    <a:solidFill>
                      <a:srgbClr val="FF0000"/>
                    </a:solidFill>
                  </a:endParaRPr>
                </a:p>
              </p:txBody>
            </p:sp>
            <p:sp>
              <p:nvSpPr>
                <p:cNvPr id="5" name="Rectangle 4"/>
                <p:cNvSpPr/>
                <p:nvPr/>
              </p:nvSpPr>
              <p:spPr>
                <a:xfrm>
                  <a:off x="4712920" y="4220868"/>
                  <a:ext cx="1987296" cy="16166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M’</a:t>
                  </a:r>
                  <a:r>
                    <a:rPr lang="en-GB" baseline="30000" dirty="0" err="1" smtClean="0">
                      <a:solidFill>
                        <a:schemeClr val="tx1"/>
                      </a:solidFill>
                    </a:rPr>
                    <a:t>z</a:t>
                  </a:r>
                  <a:r>
                    <a:rPr lang="en-GB" baseline="30000" dirty="0" smtClean="0">
                      <a:solidFill>
                        <a:schemeClr val="tx1"/>
                      </a:solidFill>
                    </a:rPr>
                    <a:t>+</a:t>
                  </a:r>
                </a:p>
                <a:p>
                  <a:pPr algn="ctr"/>
                  <a:endParaRPr lang="en-GB" dirty="0" smtClean="0">
                    <a:solidFill>
                      <a:schemeClr val="tx1"/>
                    </a:solidFill>
                  </a:endParaRPr>
                </a:p>
                <a:p>
                  <a:pPr algn="ctr"/>
                  <a:r>
                    <a:rPr lang="en-GB" dirty="0" err="1">
                      <a:solidFill>
                        <a:schemeClr val="tx1"/>
                      </a:solidFill>
                    </a:rPr>
                    <a:t>M</a:t>
                  </a:r>
                  <a:r>
                    <a:rPr lang="en-GB" baseline="30000" dirty="0" err="1">
                      <a:solidFill>
                        <a:schemeClr val="tx1"/>
                      </a:solidFill>
                    </a:rPr>
                    <a:t>z</a:t>
                  </a:r>
                  <a:r>
                    <a:rPr lang="en-GB" baseline="30000" dirty="0" smtClean="0">
                      <a:solidFill>
                        <a:schemeClr val="tx1"/>
                      </a:solidFill>
                    </a:rPr>
                    <a:t>+</a:t>
                  </a:r>
                </a:p>
                <a:p>
                  <a:pPr algn="ctr"/>
                  <a:endParaRPr lang="en-GB" baseline="30000" dirty="0">
                    <a:solidFill>
                      <a:schemeClr val="tx1"/>
                    </a:solidFill>
                  </a:endParaRPr>
                </a:p>
              </p:txBody>
            </p:sp>
            <p:sp>
              <p:nvSpPr>
                <p:cNvPr id="12" name="Rectangle 11"/>
                <p:cNvSpPr/>
                <p:nvPr/>
              </p:nvSpPr>
              <p:spPr>
                <a:xfrm>
                  <a:off x="3441103" y="2809036"/>
                  <a:ext cx="4553193" cy="44500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489777" y="3021177"/>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U</a:t>
                  </a:r>
                </a:p>
              </p:txBody>
            </p:sp>
            <p:sp>
              <p:nvSpPr>
                <p:cNvPr id="13" name="Oval 12"/>
                <p:cNvSpPr/>
                <p:nvPr/>
              </p:nvSpPr>
              <p:spPr>
                <a:xfrm>
                  <a:off x="6365950" y="2570078"/>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I</a:t>
                  </a:r>
                </a:p>
              </p:txBody>
            </p:sp>
            <p:sp>
              <p:nvSpPr>
                <p:cNvPr id="14" name="Rectangle 13"/>
                <p:cNvSpPr/>
                <p:nvPr/>
              </p:nvSpPr>
              <p:spPr>
                <a:xfrm>
                  <a:off x="4370551" y="2626156"/>
                  <a:ext cx="1799539" cy="3400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Source or load</a:t>
                  </a:r>
                  <a:endParaRPr lang="en-GB" dirty="0">
                    <a:solidFill>
                      <a:schemeClr val="tx1"/>
                    </a:solidFill>
                  </a:endParaRPr>
                </a:p>
              </p:txBody>
            </p:sp>
            <p:cxnSp>
              <p:nvCxnSpPr>
                <p:cNvPr id="20" name="Straight Connector 19"/>
                <p:cNvCxnSpPr/>
                <p:nvPr/>
              </p:nvCxnSpPr>
              <p:spPr>
                <a:xfrm>
                  <a:off x="4705605" y="5076752"/>
                  <a:ext cx="2000501" cy="1463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04389" y="4835351"/>
                  <a:ext cx="1987296" cy="0"/>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a:off x="5193691" y="5303524"/>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211943" y="4673194"/>
                <a:ext cx="80243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845" y="4081884"/>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87691" y="5288888"/>
                <a:ext cx="80243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26842" y="3689159"/>
                <a:ext cx="385102"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sz="1200" dirty="0"/>
              </a:p>
            </p:txBody>
          </p:sp>
          <p:sp>
            <p:nvSpPr>
              <p:cNvPr id="27" name="Rounded Rectangle 26"/>
              <p:cNvSpPr/>
              <p:nvPr/>
            </p:nvSpPr>
            <p:spPr>
              <a:xfrm>
                <a:off x="8809225" y="3680628"/>
                <a:ext cx="385981"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dirty="0"/>
              </a:p>
            </p:txBody>
          </p:sp>
          <p:cxnSp>
            <p:nvCxnSpPr>
              <p:cNvPr id="29" name="Straight Connector 28"/>
              <p:cNvCxnSpPr/>
              <p:nvPr/>
            </p:nvCxnSpPr>
            <p:spPr>
              <a:xfrm flipV="1">
                <a:off x="5991864" y="4578099"/>
                <a:ext cx="1995827" cy="2572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826842" y="5223055"/>
                <a:ext cx="3851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797443" y="4007034"/>
                <a:ext cx="3977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9" idx="3"/>
              </p:cNvCxnSpPr>
              <p:nvPr/>
            </p:nvCxnSpPr>
            <p:spPr>
              <a:xfrm flipH="1">
                <a:off x="5991865" y="4800149"/>
                <a:ext cx="1215" cy="4887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971845" y="4078232"/>
                <a:ext cx="0" cy="4998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790128" y="3974605"/>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4772431" y="4969100"/>
              <a:ext cx="983731" cy="369332"/>
            </a:xfrm>
            <a:prstGeom prst="rect">
              <a:avLst/>
            </a:prstGeom>
            <a:noFill/>
          </p:spPr>
          <p:txBody>
            <a:bodyPr wrap="none" rtlCol="0">
              <a:spAutoFit/>
            </a:bodyPr>
            <a:lstStyle/>
            <a:p>
              <a:r>
                <a:rPr lang="en-GB" dirty="0" smtClean="0"/>
                <a:t>Metal M</a:t>
              </a:r>
              <a:endParaRPr lang="en-GB" dirty="0"/>
            </a:p>
          </p:txBody>
        </p:sp>
        <p:sp>
          <p:nvSpPr>
            <p:cNvPr id="38" name="TextBox 37"/>
            <p:cNvSpPr txBox="1"/>
            <p:nvPr/>
          </p:nvSpPr>
          <p:spPr>
            <a:xfrm>
              <a:off x="6496665" y="4962141"/>
              <a:ext cx="2174954" cy="369332"/>
            </a:xfrm>
            <a:prstGeom prst="rect">
              <a:avLst/>
            </a:prstGeom>
            <a:noFill/>
          </p:spPr>
          <p:txBody>
            <a:bodyPr wrap="none" rtlCol="0">
              <a:spAutoFit/>
            </a:bodyPr>
            <a:lstStyle/>
            <a:p>
              <a:r>
                <a:rPr lang="en-GB" dirty="0" smtClean="0"/>
                <a:t>More noble metal M’</a:t>
              </a:r>
              <a:endParaRPr lang="en-GB" dirty="0"/>
            </a:p>
          </p:txBody>
        </p:sp>
      </p:grpSp>
      <p:sp>
        <p:nvSpPr>
          <p:cNvPr id="39" name="TextBox 38"/>
          <p:cNvSpPr txBox="1"/>
          <p:nvPr/>
        </p:nvSpPr>
        <p:spPr>
          <a:xfrm>
            <a:off x="8883098" y="3738150"/>
            <a:ext cx="300082" cy="369332"/>
          </a:xfrm>
          <a:prstGeom prst="rect">
            <a:avLst/>
          </a:prstGeom>
          <a:noFill/>
        </p:spPr>
        <p:txBody>
          <a:bodyPr wrap="none" rtlCol="0">
            <a:spAutoFit/>
          </a:bodyPr>
          <a:lstStyle/>
          <a:p>
            <a:r>
              <a:rPr lang="en-GB" b="1" dirty="0" smtClean="0">
                <a:solidFill>
                  <a:srgbClr val="FF0000"/>
                </a:solidFill>
              </a:rPr>
              <a:t>+</a:t>
            </a:r>
            <a:endParaRPr lang="en-GB" b="1" dirty="0">
              <a:solidFill>
                <a:srgbClr val="FF0000"/>
              </a:solidFill>
            </a:endParaRPr>
          </a:p>
        </p:txBody>
      </p:sp>
      <p:cxnSp>
        <p:nvCxnSpPr>
          <p:cNvPr id="42" name="Straight Connector 41"/>
          <p:cNvCxnSpPr/>
          <p:nvPr/>
        </p:nvCxnSpPr>
        <p:spPr>
          <a:xfrm>
            <a:off x="4824240" y="4036779"/>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7988197" y="1536194"/>
            <a:ext cx="79433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61335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41404" y="1046074"/>
            <a:ext cx="3903612" cy="5318151"/>
          </a:xfrm>
        </p:spPr>
        <p:txBody>
          <a:bodyPr>
            <a:normAutofit/>
          </a:bodyPr>
          <a:lstStyle/>
          <a:p>
            <a:endParaRPr lang="en-GB" i="1" dirty="0"/>
          </a:p>
          <a:p>
            <a:pPr marL="0" indent="0">
              <a:buNone/>
            </a:pPr>
            <a:endParaRPr lang="en-GB" dirty="0" smtClean="0"/>
          </a:p>
          <a:p>
            <a:pPr marL="0" indent="0">
              <a:buNone/>
            </a:pPr>
            <a:r>
              <a:rPr lang="en-GB" dirty="0" err="1"/>
              <a:t>M</a:t>
            </a:r>
            <a:r>
              <a:rPr lang="en-GB" baseline="30000" dirty="0" err="1"/>
              <a:t>z</a:t>
            </a:r>
            <a:r>
              <a:rPr lang="en-GB" baseline="30000" dirty="0"/>
              <a:t>+</a:t>
            </a:r>
            <a:r>
              <a:rPr lang="en-GB" dirty="0"/>
              <a:t> + </a:t>
            </a:r>
            <a:r>
              <a:rPr lang="en-GB" dirty="0" err="1"/>
              <a:t>ze</a:t>
            </a:r>
            <a:r>
              <a:rPr lang="en-GB" baseline="30000" dirty="0"/>
              <a:t>-</a:t>
            </a:r>
            <a:r>
              <a:rPr lang="en-GB" dirty="0"/>
              <a:t> ← </a:t>
            </a:r>
            <a:r>
              <a:rPr lang="en-GB" dirty="0" smtClean="0"/>
              <a:t>M</a:t>
            </a:r>
            <a:endParaRPr lang="en-GB" dirty="0"/>
          </a:p>
          <a:p>
            <a:pPr marL="0" indent="0">
              <a:buNone/>
            </a:pPr>
            <a:r>
              <a:rPr lang="en-GB" dirty="0" err="1"/>
              <a:t>M’</a:t>
            </a:r>
            <a:r>
              <a:rPr lang="en-GB" baseline="30000" dirty="0" err="1"/>
              <a:t>z</a:t>
            </a:r>
            <a:r>
              <a:rPr lang="en-GB" baseline="30000" dirty="0"/>
              <a:t>+</a:t>
            </a:r>
            <a:r>
              <a:rPr lang="en-GB" dirty="0"/>
              <a:t> + </a:t>
            </a:r>
            <a:r>
              <a:rPr lang="en-GB" dirty="0" err="1"/>
              <a:t>ze</a:t>
            </a:r>
            <a:r>
              <a:rPr lang="en-GB" baseline="30000" dirty="0"/>
              <a:t>-</a:t>
            </a:r>
            <a:r>
              <a:rPr lang="en-GB" dirty="0"/>
              <a:t> → </a:t>
            </a:r>
            <a:r>
              <a:rPr lang="en-GB" dirty="0" smtClean="0"/>
              <a:t>M</a:t>
            </a:r>
            <a:r>
              <a:rPr lang="en-GB" dirty="0"/>
              <a:t>’</a:t>
            </a:r>
          </a:p>
          <a:p>
            <a:pPr marL="0" indent="0">
              <a:buNone/>
            </a:pPr>
            <a:endParaRPr lang="en-GB" dirty="0"/>
          </a:p>
          <a:p>
            <a:pPr marL="0" indent="0">
              <a:buNone/>
            </a:pPr>
            <a:r>
              <a:rPr lang="en-GB" dirty="0" smtClean="0"/>
              <a:t>Decrease cell voltage below OCV</a:t>
            </a:r>
          </a:p>
          <a:p>
            <a:pPr marL="0" indent="0">
              <a:buNone/>
            </a:pPr>
            <a:endParaRPr lang="en-GB" dirty="0" smtClean="0"/>
          </a:p>
          <a:p>
            <a:pPr marL="0" indent="0">
              <a:buNone/>
            </a:pPr>
            <a:r>
              <a:rPr lang="en-GB" dirty="0" smtClean="0"/>
              <a:t>Draw current from the positive electrode</a:t>
            </a:r>
          </a:p>
          <a:p>
            <a:pPr marL="0" indent="0">
              <a:buNone/>
            </a:pPr>
            <a:endParaRPr lang="en-GB" dirty="0"/>
          </a:p>
          <a:p>
            <a:pPr marL="0" indent="0">
              <a:buNone/>
            </a:pPr>
            <a:r>
              <a:rPr lang="en-GB" dirty="0" smtClean="0"/>
              <a:t>Galvanic operation</a:t>
            </a:r>
          </a:p>
          <a:p>
            <a:pPr marL="0" indent="0">
              <a:buNone/>
            </a:pPr>
            <a:endParaRPr lang="en-GB" dirty="0"/>
          </a:p>
          <a:p>
            <a:pPr marL="0" indent="0">
              <a:buNone/>
            </a:pPr>
            <a:r>
              <a:rPr lang="en-GB" dirty="0" smtClean="0"/>
              <a:t>Overpotentials decrease the cell voltage</a:t>
            </a:r>
            <a:endParaRPr lang="en-GB" dirty="0"/>
          </a:p>
        </p:txBody>
      </p:sp>
      <p:sp>
        <p:nvSpPr>
          <p:cNvPr id="3" name="Title 2"/>
          <p:cNvSpPr>
            <a:spLocks noGrp="1"/>
          </p:cNvSpPr>
          <p:nvPr>
            <p:ph type="title"/>
          </p:nvPr>
        </p:nvSpPr>
        <p:spPr>
          <a:xfrm>
            <a:off x="255574" y="65208"/>
            <a:ext cx="4769968" cy="637056"/>
          </a:xfrm>
        </p:spPr>
        <p:txBody>
          <a:bodyPr/>
          <a:lstStyle/>
          <a:p>
            <a:r>
              <a:rPr lang="en-GB" dirty="0" smtClean="0"/>
              <a:t>Electrochemical potential</a:t>
            </a:r>
            <a:endParaRPr lang="en-GB" dirty="0"/>
          </a:p>
        </p:txBody>
      </p:sp>
      <p:graphicFrame>
        <p:nvGraphicFramePr>
          <p:cNvPr id="7" name="Object 6"/>
          <p:cNvGraphicFramePr>
            <a:graphicFrameLocks noChangeAspect="1"/>
          </p:cNvGraphicFramePr>
          <p:nvPr>
            <p:extLst/>
          </p:nvPr>
        </p:nvGraphicFramePr>
        <p:xfrm>
          <a:off x="1481792" y="637239"/>
          <a:ext cx="6102350" cy="750887"/>
        </p:xfrm>
        <a:graphic>
          <a:graphicData uri="http://schemas.openxmlformats.org/presentationml/2006/ole">
            <mc:AlternateContent xmlns:mc="http://schemas.openxmlformats.org/markup-compatibility/2006">
              <mc:Choice xmlns:v="urn:schemas-microsoft-com:vml" Requires="v">
                <p:oleObj spid="_x0000_s13320" name="Equation" r:id="rId3" imgW="4127400" imgH="507960" progId="Equation.DSMT4">
                  <p:embed/>
                </p:oleObj>
              </mc:Choice>
              <mc:Fallback>
                <p:oleObj name="Equation" r:id="rId3" imgW="4127400" imgH="507960" progId="Equation.DSMT4">
                  <p:embed/>
                  <p:pic>
                    <p:nvPicPr>
                      <p:cNvPr id="7" name="Object 6"/>
                      <p:cNvPicPr/>
                      <p:nvPr/>
                    </p:nvPicPr>
                    <p:blipFill>
                      <a:blip r:embed="rId4"/>
                      <a:stretch>
                        <a:fillRect/>
                      </a:stretch>
                    </p:blipFill>
                    <p:spPr>
                      <a:xfrm>
                        <a:off x="1481792" y="637239"/>
                        <a:ext cx="6102350" cy="750887"/>
                      </a:xfrm>
                      <a:prstGeom prst="rect">
                        <a:avLst/>
                      </a:prstGeom>
                    </p:spPr>
                  </p:pic>
                </p:oleObj>
              </mc:Fallback>
            </mc:AlternateContent>
          </a:graphicData>
        </a:graphic>
      </p:graphicFrame>
      <p:sp>
        <p:nvSpPr>
          <p:cNvPr id="8" name="TextBox 7"/>
          <p:cNvSpPr txBox="1"/>
          <p:nvPr/>
        </p:nvSpPr>
        <p:spPr>
          <a:xfrm>
            <a:off x="5705856" y="151201"/>
            <a:ext cx="3252237" cy="369332"/>
          </a:xfrm>
          <a:prstGeom prst="rect">
            <a:avLst/>
          </a:prstGeom>
          <a:solidFill>
            <a:schemeClr val="accent2">
              <a:lumMod val="20000"/>
              <a:lumOff val="80000"/>
            </a:schemeClr>
          </a:solidFill>
        </p:spPr>
        <p:txBody>
          <a:bodyPr wrap="none" rtlCol="0">
            <a:spAutoFit/>
          </a:bodyPr>
          <a:lstStyle/>
          <a:p>
            <a:r>
              <a:rPr lang="en-GB" dirty="0" smtClean="0"/>
              <a:t>Curriculum extra to the textbook</a:t>
            </a:r>
            <a:endParaRPr lang="en-GB" dirty="0"/>
          </a:p>
        </p:txBody>
      </p:sp>
      <p:grpSp>
        <p:nvGrpSpPr>
          <p:cNvPr id="17" name="Group 16"/>
          <p:cNvGrpSpPr/>
          <p:nvPr/>
        </p:nvGrpSpPr>
        <p:grpSpPr>
          <a:xfrm>
            <a:off x="4340875" y="1421596"/>
            <a:ext cx="4554409" cy="3712014"/>
            <a:chOff x="4340875" y="1626418"/>
            <a:chExt cx="4554409" cy="3712014"/>
          </a:xfrm>
        </p:grpSpPr>
        <p:grpSp>
          <p:nvGrpSpPr>
            <p:cNvPr id="36" name="Group 35"/>
            <p:cNvGrpSpPr/>
            <p:nvPr/>
          </p:nvGrpSpPr>
          <p:grpSpPr>
            <a:xfrm>
              <a:off x="4340875" y="1626418"/>
              <a:ext cx="4554409" cy="3332530"/>
              <a:chOff x="4728578" y="2570078"/>
              <a:chExt cx="4554409" cy="3332530"/>
            </a:xfrm>
          </p:grpSpPr>
          <p:grpSp>
            <p:nvGrpSpPr>
              <p:cNvPr id="15" name="Group 14"/>
              <p:cNvGrpSpPr/>
              <p:nvPr/>
            </p:nvGrpSpPr>
            <p:grpSpPr>
              <a:xfrm>
                <a:off x="4728578" y="2570078"/>
                <a:ext cx="4554409" cy="3332530"/>
                <a:chOff x="3441103" y="2570078"/>
                <a:chExt cx="4554409" cy="3332530"/>
              </a:xfrm>
            </p:grpSpPr>
            <p:sp>
              <p:nvSpPr>
                <p:cNvPr id="10" name="Rectangle 9"/>
                <p:cNvSpPr/>
                <p:nvPr/>
              </p:nvSpPr>
              <p:spPr>
                <a:xfrm>
                  <a:off x="3442319" y="3255261"/>
                  <a:ext cx="4553193" cy="168981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ounded Rectangle 1"/>
                <p:cNvSpPr/>
                <p:nvPr/>
              </p:nvSpPr>
              <p:spPr>
                <a:xfrm>
                  <a:off x="6706107" y="3684278"/>
                  <a:ext cx="802437" cy="220491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p>
                <a:p>
                  <a:pPr algn="ctr"/>
                  <a:endParaRPr lang="en-GB" dirty="0"/>
                </a:p>
                <a:p>
                  <a:pPr algn="ctr"/>
                  <a:r>
                    <a:rPr lang="en-GB" dirty="0" smtClean="0"/>
                    <a:t>M’</a:t>
                  </a:r>
                  <a:endParaRPr lang="en-GB" dirty="0"/>
                </a:p>
              </p:txBody>
            </p:sp>
            <p:sp>
              <p:nvSpPr>
                <p:cNvPr id="9" name="Rounded Rectangle 8"/>
                <p:cNvSpPr/>
                <p:nvPr/>
              </p:nvSpPr>
              <p:spPr>
                <a:xfrm>
                  <a:off x="3903168" y="3697689"/>
                  <a:ext cx="802437" cy="220491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a:t>
                  </a:r>
                </a:p>
                <a:p>
                  <a:pPr algn="ctr"/>
                  <a:endParaRPr lang="en-GB" dirty="0"/>
                </a:p>
                <a:p>
                  <a:pPr algn="ctr"/>
                  <a:r>
                    <a:rPr lang="en-GB" i="1" dirty="0" smtClean="0">
                      <a:solidFill>
                        <a:srgbClr val="FF0000"/>
                      </a:solidFill>
                    </a:rPr>
                    <a:t>φ</a:t>
                  </a:r>
                  <a:endParaRPr lang="en-GB" i="1" dirty="0">
                    <a:solidFill>
                      <a:srgbClr val="FF0000"/>
                    </a:solidFill>
                  </a:endParaRPr>
                </a:p>
              </p:txBody>
            </p:sp>
            <p:sp>
              <p:nvSpPr>
                <p:cNvPr id="5" name="Rectangle 4"/>
                <p:cNvSpPr/>
                <p:nvPr/>
              </p:nvSpPr>
              <p:spPr>
                <a:xfrm>
                  <a:off x="4712920" y="4220868"/>
                  <a:ext cx="1987296" cy="16166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M’</a:t>
                  </a:r>
                  <a:r>
                    <a:rPr lang="en-GB" baseline="30000" dirty="0" err="1" smtClean="0">
                      <a:solidFill>
                        <a:schemeClr val="tx1"/>
                      </a:solidFill>
                    </a:rPr>
                    <a:t>z</a:t>
                  </a:r>
                  <a:r>
                    <a:rPr lang="en-GB" baseline="30000" dirty="0" smtClean="0">
                      <a:solidFill>
                        <a:schemeClr val="tx1"/>
                      </a:solidFill>
                    </a:rPr>
                    <a:t>+</a:t>
                  </a:r>
                </a:p>
                <a:p>
                  <a:pPr algn="ctr"/>
                  <a:endParaRPr lang="en-GB" dirty="0" smtClean="0">
                    <a:solidFill>
                      <a:schemeClr val="tx1"/>
                    </a:solidFill>
                  </a:endParaRPr>
                </a:p>
                <a:p>
                  <a:pPr algn="ctr"/>
                  <a:r>
                    <a:rPr lang="en-GB" dirty="0" err="1">
                      <a:solidFill>
                        <a:schemeClr val="tx1"/>
                      </a:solidFill>
                    </a:rPr>
                    <a:t>M</a:t>
                  </a:r>
                  <a:r>
                    <a:rPr lang="en-GB" baseline="30000" dirty="0" err="1">
                      <a:solidFill>
                        <a:schemeClr val="tx1"/>
                      </a:solidFill>
                    </a:rPr>
                    <a:t>z</a:t>
                  </a:r>
                  <a:r>
                    <a:rPr lang="en-GB" baseline="30000" dirty="0" smtClean="0">
                      <a:solidFill>
                        <a:schemeClr val="tx1"/>
                      </a:solidFill>
                    </a:rPr>
                    <a:t>+</a:t>
                  </a:r>
                </a:p>
                <a:p>
                  <a:pPr algn="ctr"/>
                  <a:endParaRPr lang="en-GB" baseline="30000" dirty="0">
                    <a:solidFill>
                      <a:schemeClr val="tx1"/>
                    </a:solidFill>
                  </a:endParaRPr>
                </a:p>
              </p:txBody>
            </p:sp>
            <p:sp>
              <p:nvSpPr>
                <p:cNvPr id="12" name="Rectangle 11"/>
                <p:cNvSpPr/>
                <p:nvPr/>
              </p:nvSpPr>
              <p:spPr>
                <a:xfrm>
                  <a:off x="3441103" y="2809036"/>
                  <a:ext cx="4553193" cy="44500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489777" y="3021177"/>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smtClean="0">
                      <a:solidFill>
                        <a:schemeClr val="tx1"/>
                      </a:solidFill>
                    </a:rPr>
                    <a:t>U</a:t>
                  </a:r>
                  <a:endParaRPr lang="en-GB" i="1" dirty="0">
                    <a:solidFill>
                      <a:schemeClr val="tx1"/>
                    </a:solidFill>
                  </a:endParaRPr>
                </a:p>
              </p:txBody>
            </p:sp>
            <p:sp>
              <p:nvSpPr>
                <p:cNvPr id="13" name="Oval 12"/>
                <p:cNvSpPr/>
                <p:nvPr/>
              </p:nvSpPr>
              <p:spPr>
                <a:xfrm>
                  <a:off x="6365950" y="2570078"/>
                  <a:ext cx="680313" cy="512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I</a:t>
                  </a:r>
                </a:p>
              </p:txBody>
            </p:sp>
            <p:sp>
              <p:nvSpPr>
                <p:cNvPr id="14" name="Rectangle 13"/>
                <p:cNvSpPr/>
                <p:nvPr/>
              </p:nvSpPr>
              <p:spPr>
                <a:xfrm>
                  <a:off x="4370551" y="2626156"/>
                  <a:ext cx="1799539" cy="3400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Source or load</a:t>
                  </a:r>
                  <a:endParaRPr lang="en-GB" dirty="0">
                    <a:solidFill>
                      <a:schemeClr val="tx1"/>
                    </a:solidFill>
                  </a:endParaRPr>
                </a:p>
              </p:txBody>
            </p:sp>
            <p:cxnSp>
              <p:nvCxnSpPr>
                <p:cNvPr id="20" name="Straight Connector 19"/>
                <p:cNvCxnSpPr/>
                <p:nvPr/>
              </p:nvCxnSpPr>
              <p:spPr>
                <a:xfrm>
                  <a:off x="4705605" y="5076752"/>
                  <a:ext cx="2000501" cy="1463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04389" y="4835351"/>
                  <a:ext cx="1987296" cy="0"/>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a:off x="5193691" y="5281576"/>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211943" y="4673194"/>
                <a:ext cx="80243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94797" y="4912155"/>
                <a:ext cx="802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87691" y="5288888"/>
                <a:ext cx="80243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26842" y="3689159"/>
                <a:ext cx="385102"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sz="1200" dirty="0"/>
              </a:p>
            </p:txBody>
          </p:sp>
          <p:sp>
            <p:nvSpPr>
              <p:cNvPr id="27" name="Rounded Rectangle 26"/>
              <p:cNvSpPr/>
              <p:nvPr/>
            </p:nvSpPr>
            <p:spPr>
              <a:xfrm>
                <a:off x="8809225" y="3680628"/>
                <a:ext cx="385981" cy="22049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Cu</a:t>
                </a:r>
                <a:endParaRPr lang="en-GB" dirty="0"/>
              </a:p>
            </p:txBody>
          </p:sp>
          <p:cxnSp>
            <p:nvCxnSpPr>
              <p:cNvPr id="29" name="Straight Connector 28"/>
              <p:cNvCxnSpPr>
                <a:stCxn id="5" idx="1"/>
              </p:cNvCxnSpPr>
              <p:nvPr/>
            </p:nvCxnSpPr>
            <p:spPr>
              <a:xfrm>
                <a:off x="6000395" y="5029199"/>
                <a:ext cx="1971450" cy="1938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826842" y="5223055"/>
                <a:ext cx="3851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797443" y="4840957"/>
                <a:ext cx="3977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991864" y="5010908"/>
                <a:ext cx="0" cy="2706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971845" y="4886632"/>
                <a:ext cx="0" cy="33642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790128" y="4808528"/>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4772431" y="4969100"/>
              <a:ext cx="983731" cy="369332"/>
            </a:xfrm>
            <a:prstGeom prst="rect">
              <a:avLst/>
            </a:prstGeom>
            <a:noFill/>
          </p:spPr>
          <p:txBody>
            <a:bodyPr wrap="none" rtlCol="0">
              <a:spAutoFit/>
            </a:bodyPr>
            <a:lstStyle/>
            <a:p>
              <a:r>
                <a:rPr lang="en-GB" dirty="0" smtClean="0"/>
                <a:t>Metal M</a:t>
              </a:r>
              <a:endParaRPr lang="en-GB" dirty="0"/>
            </a:p>
          </p:txBody>
        </p:sp>
        <p:sp>
          <p:nvSpPr>
            <p:cNvPr id="38" name="TextBox 37"/>
            <p:cNvSpPr txBox="1"/>
            <p:nvPr/>
          </p:nvSpPr>
          <p:spPr>
            <a:xfrm>
              <a:off x="6496665" y="4962141"/>
              <a:ext cx="2174954" cy="369332"/>
            </a:xfrm>
            <a:prstGeom prst="rect">
              <a:avLst/>
            </a:prstGeom>
            <a:noFill/>
          </p:spPr>
          <p:txBody>
            <a:bodyPr wrap="none" rtlCol="0">
              <a:spAutoFit/>
            </a:bodyPr>
            <a:lstStyle/>
            <a:p>
              <a:r>
                <a:rPr lang="en-GB" dirty="0" smtClean="0"/>
                <a:t>More noble metal M’</a:t>
              </a:r>
              <a:endParaRPr lang="en-GB" dirty="0"/>
            </a:p>
          </p:txBody>
        </p:sp>
      </p:grpSp>
      <p:sp>
        <p:nvSpPr>
          <p:cNvPr id="39" name="TextBox 38"/>
          <p:cNvSpPr txBox="1"/>
          <p:nvPr/>
        </p:nvSpPr>
        <p:spPr>
          <a:xfrm>
            <a:off x="8883098" y="3738150"/>
            <a:ext cx="300082" cy="369332"/>
          </a:xfrm>
          <a:prstGeom prst="rect">
            <a:avLst/>
          </a:prstGeom>
          <a:noFill/>
        </p:spPr>
        <p:txBody>
          <a:bodyPr wrap="none" rtlCol="0">
            <a:spAutoFit/>
          </a:bodyPr>
          <a:lstStyle/>
          <a:p>
            <a:r>
              <a:rPr lang="en-GB" b="1" dirty="0" smtClean="0">
                <a:solidFill>
                  <a:srgbClr val="FF0000"/>
                </a:solidFill>
              </a:rPr>
              <a:t>+</a:t>
            </a:r>
            <a:endParaRPr lang="en-GB" b="1" dirty="0">
              <a:solidFill>
                <a:srgbClr val="FF0000"/>
              </a:solidFill>
            </a:endParaRPr>
          </a:p>
        </p:txBody>
      </p:sp>
      <p:cxnSp>
        <p:nvCxnSpPr>
          <p:cNvPr id="42" name="Straight Connector 41"/>
          <p:cNvCxnSpPr/>
          <p:nvPr/>
        </p:nvCxnSpPr>
        <p:spPr>
          <a:xfrm>
            <a:off x="4824240" y="4036779"/>
            <a:ext cx="0" cy="1036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7946035" y="1477674"/>
            <a:ext cx="62737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210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1573620"/>
            <a:ext cx="3815759" cy="4976036"/>
          </a:xfrm>
        </p:spPr>
        <p:txBody>
          <a:bodyPr>
            <a:normAutofit fontScale="92500" lnSpcReduction="20000"/>
          </a:bodyPr>
          <a:lstStyle/>
          <a:p>
            <a:r>
              <a:rPr lang="nb-NO" dirty="0" err="1" smtClean="0"/>
              <a:t>Equilibrium</a:t>
            </a:r>
            <a:endParaRPr lang="nb-NO" dirty="0" smtClean="0"/>
          </a:p>
          <a:p>
            <a:pPr lvl="1"/>
            <a:endParaRPr lang="nb-NO" dirty="0" smtClean="0"/>
          </a:p>
          <a:p>
            <a:pPr lvl="1"/>
            <a:r>
              <a:rPr lang="nb-NO" dirty="0" smtClean="0"/>
              <a:t>I = 0</a:t>
            </a:r>
          </a:p>
          <a:p>
            <a:endParaRPr lang="nb-NO" dirty="0"/>
          </a:p>
          <a:p>
            <a:endParaRPr lang="nb-NO" dirty="0" smtClean="0"/>
          </a:p>
          <a:p>
            <a:endParaRPr lang="nb-NO" dirty="0"/>
          </a:p>
          <a:p>
            <a:endParaRPr lang="nb-NO" dirty="0" smtClean="0"/>
          </a:p>
          <a:p>
            <a:endParaRPr lang="nb-NO" dirty="0"/>
          </a:p>
          <a:p>
            <a:endParaRPr lang="nb-NO" dirty="0" smtClean="0"/>
          </a:p>
          <a:p>
            <a:endParaRPr lang="nb-NO" dirty="0" smtClean="0"/>
          </a:p>
          <a:p>
            <a:r>
              <a:rPr lang="nb-NO" dirty="0" err="1" smtClean="0"/>
              <a:t>Galvanic</a:t>
            </a:r>
            <a:r>
              <a:rPr lang="nb-NO" dirty="0" smtClean="0"/>
              <a:t> </a:t>
            </a:r>
            <a:r>
              <a:rPr lang="nb-NO" dirty="0" err="1" smtClean="0"/>
              <a:t>operation</a:t>
            </a:r>
            <a:endParaRPr lang="nb-NO" dirty="0" smtClean="0"/>
          </a:p>
          <a:p>
            <a:pPr lvl="1"/>
            <a:endParaRPr lang="nb-NO" dirty="0" smtClean="0"/>
          </a:p>
          <a:p>
            <a:pPr lvl="1"/>
            <a:r>
              <a:rPr lang="nb-NO" dirty="0" smtClean="0"/>
              <a:t>I &gt; 0</a:t>
            </a:r>
          </a:p>
          <a:p>
            <a:endParaRPr lang="nb-NO" dirty="0"/>
          </a:p>
          <a:p>
            <a:r>
              <a:rPr lang="nb-NO" dirty="0" err="1" smtClean="0"/>
              <a:t>Electrolytic</a:t>
            </a:r>
            <a:r>
              <a:rPr lang="nb-NO" dirty="0" smtClean="0"/>
              <a:t> </a:t>
            </a:r>
            <a:r>
              <a:rPr lang="nb-NO" dirty="0" err="1" smtClean="0"/>
              <a:t>operation</a:t>
            </a:r>
            <a:endParaRPr lang="nb-NO" dirty="0" smtClean="0"/>
          </a:p>
          <a:p>
            <a:pPr lvl="1"/>
            <a:endParaRPr lang="nb-NO" dirty="0" smtClean="0"/>
          </a:p>
          <a:p>
            <a:pPr lvl="1"/>
            <a:r>
              <a:rPr lang="nb-NO" dirty="0" smtClean="0"/>
              <a:t>I &lt; 0</a:t>
            </a:r>
            <a:endParaRPr lang="nb-NO" dirty="0"/>
          </a:p>
          <a:p>
            <a:endParaRPr lang="nb-NO" dirty="0" smtClean="0"/>
          </a:p>
          <a:p>
            <a:endParaRPr lang="nb-NO" dirty="0"/>
          </a:p>
          <a:p>
            <a:endParaRPr lang="en-US" dirty="0"/>
          </a:p>
        </p:txBody>
      </p:sp>
      <p:sp>
        <p:nvSpPr>
          <p:cNvPr id="3" name="Title 2"/>
          <p:cNvSpPr>
            <a:spLocks noGrp="1"/>
          </p:cNvSpPr>
          <p:nvPr>
            <p:ph type="title"/>
          </p:nvPr>
        </p:nvSpPr>
        <p:spPr>
          <a:xfrm>
            <a:off x="628650" y="365127"/>
            <a:ext cx="7886700" cy="740660"/>
          </a:xfrm>
        </p:spPr>
        <p:txBody>
          <a:bodyPr/>
          <a:lstStyle/>
          <a:p>
            <a:r>
              <a:rPr lang="nb-NO" dirty="0" err="1" smtClean="0"/>
              <a:t>Summary</a:t>
            </a:r>
            <a:r>
              <a:rPr lang="nb-NO" dirty="0" smtClean="0"/>
              <a:t> </a:t>
            </a:r>
            <a:r>
              <a:rPr lang="nb-NO" dirty="0" err="1" smtClean="0"/>
              <a:t>Ch</a:t>
            </a:r>
            <a:r>
              <a:rPr lang="nb-NO" dirty="0" smtClean="0"/>
              <a:t>. 3   </a:t>
            </a:r>
            <a:r>
              <a:rPr lang="nb-NO" dirty="0" err="1" smtClean="0"/>
              <a:t>Electrochemical</a:t>
            </a:r>
            <a:r>
              <a:rPr lang="nb-NO" dirty="0" smtClean="0"/>
              <a:t> </a:t>
            </a:r>
            <a:r>
              <a:rPr lang="nb-NO" dirty="0" err="1" smtClean="0"/>
              <a:t>cells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87292" y="2106487"/>
            <a:ext cx="7067506" cy="79699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81961" y="3152024"/>
            <a:ext cx="4198793" cy="1049698"/>
          </a:xfrm>
          <a:prstGeom prst="rect">
            <a:avLst/>
          </a:prstGeom>
        </p:spPr>
      </p:pic>
      <p:pic>
        <p:nvPicPr>
          <p:cNvPr id="7" name="Picture 4" descr="D:\temp\DBJWEC001-216\WOST764\E-Book\3\3-4.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859078" y="4191061"/>
            <a:ext cx="3880884" cy="254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6450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DE066389A85B146A76FC6E48F955D3A" ma:contentTypeVersion="10" ma:contentTypeDescription="Opprett et nytt dokument." ma:contentTypeScope="" ma:versionID="c5d2b25dbeefbae2d5e4b6968d88cd94">
  <xsd:schema xmlns:xsd="http://www.w3.org/2001/XMLSchema" xmlns:xs="http://www.w3.org/2001/XMLSchema" xmlns:p="http://schemas.microsoft.com/office/2006/metadata/properties" xmlns:ns3="b1a25477-df18-4f46-9e1a-50fc76968022" targetNamespace="http://schemas.microsoft.com/office/2006/metadata/properties" ma:root="true" ma:fieldsID="e79f76da2996f093d7dce057917771ac" ns3:_="">
    <xsd:import namespace="b1a25477-df18-4f46-9e1a-50fc7696802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a25477-df18-4f46-9e1a-50fc769680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2397FA-B6D7-4241-AC05-3C69C348152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1a25477-df18-4f46-9e1a-50fc76968022"/>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0238E6A1-DC2C-4D09-A74D-048C8275324F}">
  <ds:schemaRefs>
    <ds:schemaRef ds:uri="http://schemas.microsoft.com/sharepoint/v3/contenttype/forms"/>
  </ds:schemaRefs>
</ds:datastoreItem>
</file>

<file path=customXml/itemProps3.xml><?xml version="1.0" encoding="utf-8"?>
<ds:datastoreItem xmlns:ds="http://schemas.openxmlformats.org/officeDocument/2006/customXml" ds:itemID="{2CE1A7C7-A1ED-43C4-A4F9-5B850686B3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a25477-df18-4f46-9e1a-50fc769680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12214</TotalTime>
  <Words>1186</Words>
  <Application>Microsoft Office PowerPoint</Application>
  <PresentationFormat>On-screen Show (4:3)</PresentationFormat>
  <Paragraphs>298</Paragraphs>
  <Slides>28</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2" baseType="lpstr">
      <vt:lpstr>Arial</vt:lpstr>
      <vt:lpstr>Calibri</vt:lpstr>
      <vt:lpstr>Office Theme</vt:lpstr>
      <vt:lpstr>Equation</vt:lpstr>
      <vt:lpstr>KJM 3110 Electrochemistry  Chapter 3.   Electrochemical cells </vt:lpstr>
      <vt:lpstr>Recap from Ch. 1    Electricity</vt:lpstr>
      <vt:lpstr>Remaining parts of Ch. 1 we considered non-mandatory for now</vt:lpstr>
      <vt:lpstr>Ch. 1 Summary – four selected important concepts </vt:lpstr>
      <vt:lpstr>A brief look at Chapter 2 Chemistry;   Concepts</vt:lpstr>
      <vt:lpstr>A brief look at Chapter 2 Chemistry;   Summary</vt:lpstr>
      <vt:lpstr>Electrochemical cells  Lead-acid cell as example</vt:lpstr>
      <vt:lpstr>The lead-acid cell – half and full cell reactions</vt:lpstr>
      <vt:lpstr>The lead-acid cell – Gibbs energy change</vt:lpstr>
      <vt:lpstr>The lead-acid cell – electrical work and cell voltage</vt:lpstr>
      <vt:lpstr>The lead-acid cell – cell voltage</vt:lpstr>
      <vt:lpstr>The lead-acid cell – standard state</vt:lpstr>
      <vt:lpstr>The lead-acid cell – equilibrium</vt:lpstr>
      <vt:lpstr>The lead-acid cell – galvanic operation</vt:lpstr>
      <vt:lpstr>The lead-acid cell – electrolytic operation</vt:lpstr>
      <vt:lpstr>Electrochemical cells – three modes of operation Polarisation curve for a lead-acid cell</vt:lpstr>
      <vt:lpstr>Cells with junctions – The Daniell cell</vt:lpstr>
      <vt:lpstr>Electrolyte junctions - liquid junctions </vt:lpstr>
      <vt:lpstr>Another possibility: Bipolar electrodes</vt:lpstr>
      <vt:lpstr>Semipermeable and solid electrolyte membranes</vt:lpstr>
      <vt:lpstr>Electrochemical potentials – a motivation</vt:lpstr>
      <vt:lpstr>Electrochemical potential</vt:lpstr>
      <vt:lpstr>Electrochemical potential</vt:lpstr>
      <vt:lpstr>Electrochemical potential</vt:lpstr>
      <vt:lpstr>Electrochemical potential</vt:lpstr>
      <vt:lpstr>Electrochemical potential</vt:lpstr>
      <vt:lpstr>Electrochemical potential</vt:lpstr>
      <vt:lpstr>Summary Ch. 3   Electrochemical cells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KJM 3110  Electrochemistry</dc:title>
  <dc:creator>Truls Norby</dc:creator>
  <cp:lastModifiedBy>Truls Norby</cp:lastModifiedBy>
  <cp:revision>118</cp:revision>
  <dcterms:created xsi:type="dcterms:W3CDTF">2020-01-18T04:32:08Z</dcterms:created>
  <dcterms:modified xsi:type="dcterms:W3CDTF">2022-01-18T17:02:18Z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0x0101001DE066389A85B146A76FC6E48F955D3A</vt:lpwstr>
  </property>
</Properties>
</file>