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4"/>
  </p:notesMasterIdLst>
  <p:handoutMasterIdLst>
    <p:handoutMasterId r:id="rId15"/>
  </p:handoutMasterIdLst>
  <p:sldIdLst>
    <p:sldId id="327" r:id="rId2"/>
    <p:sldId id="398" r:id="rId3"/>
    <p:sldId id="393" r:id="rId4"/>
    <p:sldId id="394" r:id="rId5"/>
    <p:sldId id="395" r:id="rId6"/>
    <p:sldId id="396" r:id="rId7"/>
    <p:sldId id="397" r:id="rId8"/>
    <p:sldId id="391" r:id="rId9"/>
    <p:sldId id="392" r:id="rId10"/>
    <p:sldId id="384" r:id="rId11"/>
    <p:sldId id="399" r:id="rId12"/>
    <p:sldId id="3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00FF"/>
    <a:srgbClr val="D6D6F5"/>
    <a:srgbClr val="FFFF00"/>
    <a:srgbClr val="FFFF66"/>
    <a:srgbClr val="25FFC6"/>
    <a:srgbClr val="37FFCB"/>
    <a:srgbClr val="FF3399"/>
    <a:srgbClr val="18DDF8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104" autoAdjust="0"/>
  </p:normalViewPr>
  <p:slideViewPr>
    <p:cSldViewPr showGuides="1">
      <p:cViewPr varScale="1">
        <p:scale>
          <a:sx n="101" d="100"/>
          <a:sy n="101" d="100"/>
        </p:scale>
        <p:origin x="228" y="10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5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7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2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69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39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61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14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3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88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1979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495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ts/TEK4500/h25/eksamen/index.html" TargetMode="External"/><Relationship Id="rId2" Type="http://schemas.openxmlformats.org/officeDocument/2006/relationships/hyperlink" Target="https://www.uio.no/english/studies/examinations/silurveien/index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76872"/>
            <a:ext cx="10363200" cy="1470025"/>
          </a:xfrm>
        </p:spPr>
        <p:txBody>
          <a:bodyPr/>
          <a:lstStyle/>
          <a:p>
            <a:pPr algn="ctr"/>
            <a:r>
              <a:rPr lang="en-US" dirty="0"/>
              <a:t>Lecture </a:t>
            </a:r>
            <a:r>
              <a:rPr lang="en-US" dirty="0" smtClean="0"/>
              <a:t>15 </a:t>
            </a:r>
            <a:r>
              <a:rPr lang="en-US" dirty="0"/>
              <a:t>– Course recap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26.11.2025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Recap of course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Q&amp;A</a:t>
            </a:r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 through old exams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7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2087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endCxn id="10" idx="1"/>
          </p:cNvCxnSpPr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2049" y="3000713"/>
            <a:ext cx="51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8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15350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aseline="0" dirty="0" smtClean="0"/>
                        <a:t>Public-key encryption /</a:t>
                      </a:r>
                      <a:br>
                        <a:rPr lang="nb-NO" baseline="0" dirty="0" smtClean="0"/>
                      </a:br>
                      <a:r>
                        <a:rPr lang="nb-NO" baseline="0" dirty="0" smtClean="0"/>
                        <a:t>Key Encapsulation Mechanisms (KEM)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42973" y="1505811"/>
            <a:ext cx="1979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42973" y="4890646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50627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50752" y="4890646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360632" y="1595135"/>
            <a:ext cx="74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2"/>
                </a:solidFill>
              </a:rPr>
              <a:t>AEAD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7916" y="5733256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Collision resistance, one-</a:t>
            </a:r>
            <a:r>
              <a:rPr lang="en-US" sz="1600" dirty="0" err="1">
                <a:solidFill>
                  <a:schemeClr val="accent2"/>
                </a:solidFill>
              </a:rPr>
              <a:t>wayness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507170" y="2715573"/>
            <a:ext cx="776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PRNG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295783" y="5661248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Enough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>
                <a:solidFill>
                  <a:schemeClr val="accent2"/>
                </a:solidFill>
              </a:rPr>
              <a:t>min-entropy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  <p:bldP spid="16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3216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aseline="0" dirty="0" smtClean="0"/>
                        <a:t>Public-key encryption /</a:t>
                      </a:r>
                      <a:br>
                        <a:rPr lang="nb-NO" baseline="0" dirty="0" smtClean="0"/>
                      </a:br>
                      <a:r>
                        <a:rPr lang="nb-NO" baseline="0" dirty="0" smtClean="0"/>
                        <a:t>Key Encapsulation Mechanisms (KEM)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AES-CBC$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HMAC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90644" y="4797152"/>
            <a:ext cx="18838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ElGamal</a:t>
            </a:r>
            <a:r>
              <a:rPr lang="en-US" sz="1600" dirty="0" smtClean="0">
                <a:solidFill>
                  <a:srgbClr val="C00000"/>
                </a:solidFill>
              </a:rPr>
              <a:t>, ML-KEM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16506" y="4800060"/>
            <a:ext cx="2646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Schnorr</a:t>
            </a:r>
            <a:r>
              <a:rPr lang="en-US" sz="1600" dirty="0">
                <a:solidFill>
                  <a:srgbClr val="C00000"/>
                </a:solidFill>
              </a:rPr>
              <a:t>, ECDSA, </a:t>
            </a:r>
            <a:r>
              <a:rPr lang="en-US" sz="1600" dirty="0" smtClean="0">
                <a:solidFill>
                  <a:srgbClr val="C00000"/>
                </a:solidFill>
              </a:rPr>
              <a:t>ML-DSA 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146784" y="4400412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Diffie</a:t>
            </a:r>
            <a:r>
              <a:rPr lang="en-US" sz="1600" dirty="0">
                <a:solidFill>
                  <a:srgbClr val="C00000"/>
                </a:solidFill>
              </a:rPr>
              <a:t>-Hellman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14726" y="570503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SHA3-256, SHA3-512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07595" y="2781525"/>
            <a:ext cx="1175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CTR mode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8904312" y="5695959"/>
            <a:ext cx="328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Ring-oscillators, lava lamps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quantum effects, </a:t>
            </a:r>
            <a:br>
              <a:rPr lang="en-US" sz="16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mouse wiggling…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314009" y="2411206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31575" y="1040569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 (stream cipher)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37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115"/>
          <p:cNvSpPr/>
          <p:nvPr/>
        </p:nvSpPr>
        <p:spPr bwMode="auto">
          <a:xfrm>
            <a:off x="3609632" y="4778069"/>
            <a:ext cx="5104670" cy="329883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 bwMode="auto">
          <a:xfrm>
            <a:off x="2935716" y="1335598"/>
            <a:ext cx="7906651" cy="1612188"/>
          </a:xfrm>
          <a:custGeom>
            <a:avLst/>
            <a:gdLst>
              <a:gd name="connsiteX0" fmla="*/ 0 w 8039100"/>
              <a:gd name="connsiteY0" fmla="*/ 0 h 1704975"/>
              <a:gd name="connsiteX1" fmla="*/ 6562725 w 8039100"/>
              <a:gd name="connsiteY1" fmla="*/ 466725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7924800"/>
              <a:gd name="connsiteY0" fmla="*/ 0 h 1590675"/>
              <a:gd name="connsiteX1" fmla="*/ 5648325 w 7924800"/>
              <a:gd name="connsiteY1" fmla="*/ 381000 h 1590675"/>
              <a:gd name="connsiteX2" fmla="*/ 7924800 w 7924800"/>
              <a:gd name="connsiteY2" fmla="*/ 1590675 h 1590675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286375 w 8010525"/>
              <a:gd name="connsiteY1" fmla="*/ 323850 h 1600200"/>
              <a:gd name="connsiteX2" fmla="*/ 8010525 w 8010525"/>
              <a:gd name="connsiteY2" fmla="*/ 1600200 h 1600200"/>
              <a:gd name="connsiteX0" fmla="*/ 0 w 8029575"/>
              <a:gd name="connsiteY0" fmla="*/ 0 h 1600200"/>
              <a:gd name="connsiteX1" fmla="*/ 5305425 w 8029575"/>
              <a:gd name="connsiteY1" fmla="*/ 323850 h 1600200"/>
              <a:gd name="connsiteX2" fmla="*/ 8029575 w 8029575"/>
              <a:gd name="connsiteY2" fmla="*/ 1600200 h 1600200"/>
              <a:gd name="connsiteX0" fmla="*/ 0 w 8067675"/>
              <a:gd name="connsiteY0" fmla="*/ 0 h 1572331"/>
              <a:gd name="connsiteX1" fmla="*/ 5343525 w 8067675"/>
              <a:gd name="connsiteY1" fmla="*/ 295981 h 1572331"/>
              <a:gd name="connsiteX2" fmla="*/ 8067675 w 8067675"/>
              <a:gd name="connsiteY2" fmla="*/ 1572331 h 1572331"/>
              <a:gd name="connsiteX0" fmla="*/ 0 w 8067675"/>
              <a:gd name="connsiteY0" fmla="*/ 0 h 1572331"/>
              <a:gd name="connsiteX1" fmla="*/ 5358103 w 8067675"/>
              <a:gd name="connsiteY1" fmla="*/ 235599 h 1572331"/>
              <a:gd name="connsiteX2" fmla="*/ 8067675 w 8067675"/>
              <a:gd name="connsiteY2" fmla="*/ 1572331 h 1572331"/>
              <a:gd name="connsiteX0" fmla="*/ 0 w 8067675"/>
              <a:gd name="connsiteY0" fmla="*/ 0 h 1572331"/>
              <a:gd name="connsiteX1" fmla="*/ 5358103 w 8067675"/>
              <a:gd name="connsiteY1" fmla="*/ 235599 h 1572331"/>
              <a:gd name="connsiteX2" fmla="*/ 8067675 w 8067675"/>
              <a:gd name="connsiteY2" fmla="*/ 1572331 h 157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7675" h="1572331">
                <a:moveTo>
                  <a:pt x="0" y="0"/>
                </a:moveTo>
                <a:cubicBezTo>
                  <a:pt x="2611437" y="91281"/>
                  <a:pt x="3994052" y="24636"/>
                  <a:pt x="5358103" y="235599"/>
                </a:cubicBezTo>
                <a:cubicBezTo>
                  <a:pt x="6702716" y="497654"/>
                  <a:pt x="7847012" y="1104812"/>
                  <a:pt x="8067675" y="1572331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2882878" y="2334495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538330" y="3543902"/>
            <a:ext cx="6090139" cy="5433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3517163" y="4254116"/>
            <a:ext cx="2138482" cy="87439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Constructions and relations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36546" y="2036884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PRF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5247" y="3006107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PRP</a:t>
            </a:r>
          </a:p>
        </p:txBody>
      </p:sp>
      <p:sp>
        <p:nvSpPr>
          <p:cNvPr id="6" name="Rectangle 5"/>
          <p:cNvSpPr/>
          <p:nvPr/>
        </p:nvSpPr>
        <p:spPr>
          <a:xfrm>
            <a:off x="5143648" y="1709458"/>
            <a:ext cx="3070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Symmetric-key encryption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816812" y="2902159"/>
            <a:ext cx="176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MAC schemes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05825" y="3985388"/>
            <a:ext cx="1851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Hash functions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7105" y="4077072"/>
            <a:ext cx="2710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Public-key </a:t>
            </a:r>
            <a:r>
              <a:rPr lang="en-US" b="1" dirty="0" smtClean="0"/>
              <a:t>encryption </a:t>
            </a:r>
            <a:br>
              <a:rPr lang="en-US" b="1" dirty="0" smtClean="0"/>
            </a:br>
            <a:r>
              <a:rPr lang="en-US" b="1" dirty="0" smtClean="0"/>
              <a:t>KEM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602057" y="5147900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Digital signatures</a:t>
            </a:r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882878" y="1894124"/>
            <a:ext cx="2260770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873572" y="2085891"/>
            <a:ext cx="2399725" cy="956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479020" y="2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631723" y="2384854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894403" y="3100816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341703" y="4816429"/>
            <a:ext cx="23519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Discrete Logarithm </a:t>
            </a:r>
            <a:br>
              <a:rPr lang="en-US" b="1" dirty="0" smtClean="0"/>
            </a:br>
            <a:r>
              <a:rPr lang="en-US" b="1" dirty="0" smtClean="0"/>
              <a:t>Problem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1392670" y="5590981"/>
            <a:ext cx="2478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Learning With Errors</a:t>
            </a:r>
            <a:endParaRPr lang="en-US" b="1" dirty="0"/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623985" y="4352369"/>
            <a:ext cx="1733820" cy="5651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>
            <a:off x="3609632" y="5185761"/>
            <a:ext cx="1992425" cy="11544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3367684" y="4548881"/>
            <a:ext cx="2125076" cy="1065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870785" y="5463847"/>
            <a:ext cx="1764420" cy="31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735057" y="2492104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526966" y="1782438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CTR</a:t>
            </a:r>
          </a:p>
        </p:txBody>
      </p:sp>
      <p:sp>
        <p:nvSpPr>
          <p:cNvPr id="59" name="Rectangle 58"/>
          <p:cNvSpPr/>
          <p:nvPr/>
        </p:nvSpPr>
        <p:spPr>
          <a:xfrm rot="20316346">
            <a:off x="3755838" y="2279661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</a:rPr>
              <a:t>CBC$</a:t>
            </a:r>
          </a:p>
        </p:txBody>
      </p:sp>
      <p:sp>
        <p:nvSpPr>
          <p:cNvPr id="60" name="Rectangle 59"/>
          <p:cNvSpPr/>
          <p:nvPr/>
        </p:nvSpPr>
        <p:spPr>
          <a:xfrm rot="21480000">
            <a:off x="3092946" y="3166358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CBC-MAC, CMAC, PMAC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62940" y="2083050"/>
            <a:ext cx="838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AE</a:t>
            </a:r>
          </a:p>
          <a:p>
            <a:pPr algn="ctr"/>
            <a:r>
              <a:rPr lang="en-US" b="1" dirty="0"/>
              <a:t>AEAD</a:t>
            </a:r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578834" y="2517839"/>
            <a:ext cx="1512870" cy="56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/>
          <p:nvPr/>
        </p:nvCxnSpPr>
        <p:spPr bwMode="auto">
          <a:xfrm>
            <a:off x="8200521" y="1941221"/>
            <a:ext cx="936000" cy="3028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8133369" y="2270089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703388" y="1319785"/>
            <a:ext cx="6646423" cy="764318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  <a:gd name="connsiteX0" fmla="*/ 0 w 6675120"/>
              <a:gd name="connsiteY0" fmla="*/ 617565 h 686145"/>
              <a:gd name="connsiteX1" fmla="*/ 1281050 w 6675120"/>
              <a:gd name="connsiteY1" fmla="*/ 127093 h 686145"/>
              <a:gd name="connsiteX2" fmla="*/ 3200400 w 6675120"/>
              <a:gd name="connsiteY2" fmla="*/ 30825 h 686145"/>
              <a:gd name="connsiteX3" fmla="*/ 5341620 w 6675120"/>
              <a:gd name="connsiteY3" fmla="*/ 61305 h 686145"/>
              <a:gd name="connsiteX4" fmla="*/ 6675120 w 6675120"/>
              <a:gd name="connsiteY4" fmla="*/ 686145 h 68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6145">
                <a:moveTo>
                  <a:pt x="0" y="617565"/>
                </a:moveTo>
                <a:cubicBezTo>
                  <a:pt x="381000" y="434050"/>
                  <a:pt x="747650" y="224883"/>
                  <a:pt x="1281050" y="127093"/>
                </a:cubicBezTo>
                <a:cubicBezTo>
                  <a:pt x="1814450" y="29303"/>
                  <a:pt x="2523638" y="41790"/>
                  <a:pt x="3200400" y="30825"/>
                </a:cubicBezTo>
                <a:cubicBezTo>
                  <a:pt x="3877162" y="19860"/>
                  <a:pt x="4762500" y="-47915"/>
                  <a:pt x="5341620" y="61305"/>
                </a:cubicBezTo>
                <a:cubicBezTo>
                  <a:pt x="5920740" y="170525"/>
                  <a:pt x="6297930" y="428335"/>
                  <a:pt x="6675120" y="686145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820270" y="998587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GCM++,  CCM,   OCB++</a:t>
            </a:r>
          </a:p>
        </p:txBody>
      </p:sp>
      <p:sp>
        <p:nvSpPr>
          <p:cNvPr id="76" name="Rectangle 75"/>
          <p:cNvSpPr/>
          <p:nvPr/>
        </p:nvSpPr>
        <p:spPr>
          <a:xfrm rot="19942537">
            <a:off x="3984306" y="4788217"/>
            <a:ext cx="8819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CC00FF"/>
                </a:solidFill>
              </a:rPr>
              <a:t>ML-KEM</a:t>
            </a:r>
            <a:endParaRPr lang="en-US" sz="1400" dirty="0">
              <a:solidFill>
                <a:srgbClr val="CC00FF"/>
              </a:solidFill>
            </a:endParaRPr>
          </a:p>
        </p:txBody>
      </p:sp>
      <p:sp>
        <p:nvSpPr>
          <p:cNvPr id="82" name="Freeform 81"/>
          <p:cNvSpPr/>
          <p:nvPr/>
        </p:nvSpPr>
        <p:spPr bwMode="auto">
          <a:xfrm>
            <a:off x="7648915" y="2105490"/>
            <a:ext cx="382647" cy="1978903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  <a:gd name="connsiteX0" fmla="*/ 0 w 537932"/>
              <a:gd name="connsiteY0" fmla="*/ 0 h 1965960"/>
              <a:gd name="connsiteX1" fmla="*/ 335280 w 537932"/>
              <a:gd name="connsiteY1" fmla="*/ 388620 h 1965960"/>
              <a:gd name="connsiteX2" fmla="*/ 502920 w 537932"/>
              <a:gd name="connsiteY2" fmla="*/ 777240 h 1965960"/>
              <a:gd name="connsiteX3" fmla="*/ 500600 w 537932"/>
              <a:gd name="connsiteY3" fmla="*/ 1282783 h 1965960"/>
              <a:gd name="connsiteX4" fmla="*/ 106680 w 537932"/>
              <a:gd name="connsiteY4" fmla="*/ 1965960 h 1965960"/>
              <a:gd name="connsiteX0" fmla="*/ 0 w 527314"/>
              <a:gd name="connsiteY0" fmla="*/ 0 h 1965960"/>
              <a:gd name="connsiteX1" fmla="*/ 335280 w 527314"/>
              <a:gd name="connsiteY1" fmla="*/ 388620 h 1965960"/>
              <a:gd name="connsiteX2" fmla="*/ 502920 w 527314"/>
              <a:gd name="connsiteY2" fmla="*/ 777240 h 1965960"/>
              <a:gd name="connsiteX3" fmla="*/ 500600 w 527314"/>
              <a:gd name="connsiteY3" fmla="*/ 1282783 h 1965960"/>
              <a:gd name="connsiteX4" fmla="*/ 106680 w 527314"/>
              <a:gd name="connsiteY4" fmla="*/ 1965960 h 1965960"/>
              <a:gd name="connsiteX0" fmla="*/ 0 w 518375"/>
              <a:gd name="connsiteY0" fmla="*/ 0 h 1965960"/>
              <a:gd name="connsiteX1" fmla="*/ 335280 w 518375"/>
              <a:gd name="connsiteY1" fmla="*/ 388620 h 1965960"/>
              <a:gd name="connsiteX2" fmla="*/ 502920 w 518375"/>
              <a:gd name="connsiteY2" fmla="*/ 777240 h 1965960"/>
              <a:gd name="connsiteX3" fmla="*/ 483473 w 518375"/>
              <a:gd name="connsiteY3" fmla="*/ 1308017 h 1965960"/>
              <a:gd name="connsiteX4" fmla="*/ 106680 w 518375"/>
              <a:gd name="connsiteY4" fmla="*/ 1965960 h 1965960"/>
              <a:gd name="connsiteX0" fmla="*/ 0 w 518374"/>
              <a:gd name="connsiteY0" fmla="*/ 0 h 1965960"/>
              <a:gd name="connsiteX1" fmla="*/ 335280 w 518374"/>
              <a:gd name="connsiteY1" fmla="*/ 388620 h 1965960"/>
              <a:gd name="connsiteX2" fmla="*/ 502920 w 518374"/>
              <a:gd name="connsiteY2" fmla="*/ 777240 h 1965960"/>
              <a:gd name="connsiteX3" fmla="*/ 483473 w 518374"/>
              <a:gd name="connsiteY3" fmla="*/ 1308017 h 1965960"/>
              <a:gd name="connsiteX4" fmla="*/ 106680 w 518374"/>
              <a:gd name="connsiteY4" fmla="*/ 1965960 h 1965960"/>
              <a:gd name="connsiteX0" fmla="*/ 0 w 516011"/>
              <a:gd name="connsiteY0" fmla="*/ 0 h 1965960"/>
              <a:gd name="connsiteX1" fmla="*/ 335280 w 516011"/>
              <a:gd name="connsiteY1" fmla="*/ 388620 h 1965960"/>
              <a:gd name="connsiteX2" fmla="*/ 502920 w 516011"/>
              <a:gd name="connsiteY2" fmla="*/ 777240 h 1965960"/>
              <a:gd name="connsiteX3" fmla="*/ 483473 w 516011"/>
              <a:gd name="connsiteY3" fmla="*/ 1308017 h 1965960"/>
              <a:gd name="connsiteX4" fmla="*/ 106680 w 516011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011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78221" y="624007"/>
                  <a:pt x="502920" y="777240"/>
                </a:cubicBezTo>
                <a:cubicBezTo>
                  <a:pt x="527619" y="930473"/>
                  <a:pt x="515260" y="1141439"/>
                  <a:pt x="483473" y="1308017"/>
                </a:cubicBezTo>
                <a:cubicBezTo>
                  <a:pt x="464531" y="1439898"/>
                  <a:pt x="298450" y="1729740"/>
                  <a:pt x="106680" y="1965960"/>
                </a:cubicBezTo>
              </a:path>
            </a:pathLst>
          </a:custGeom>
          <a:noFill/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 bwMode="auto">
          <a:xfrm>
            <a:off x="3539888" y="4195746"/>
            <a:ext cx="1817917" cy="5680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>
          <a:xfrm rot="185382">
            <a:off x="4001755" y="5219050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2"/>
                </a:solidFill>
              </a:rPr>
              <a:t>Schnorr</a:t>
            </a:r>
            <a:r>
              <a:rPr lang="en-US" sz="1400" dirty="0">
                <a:solidFill>
                  <a:schemeClr val="accent2"/>
                </a:solidFill>
              </a:rPr>
              <a:t>, ECDSA</a:t>
            </a: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559712" y="3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1291925" y="3311257"/>
            <a:ext cx="12891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104" name="Rectangle 103"/>
          <p:cNvSpPr/>
          <p:nvPr/>
        </p:nvSpPr>
        <p:spPr>
          <a:xfrm rot="20444313">
            <a:off x="4549939" y="3569140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HMAC</a:t>
            </a: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524381" y="3226766"/>
            <a:ext cx="2361383" cy="81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714098" y="4484729"/>
            <a:ext cx="1736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Key exchange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9640137" y="3128373"/>
            <a:ext cx="22885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Protocols</a:t>
            </a:r>
          </a:p>
          <a:p>
            <a:pPr algn="ctr"/>
            <a:r>
              <a:rPr lang="en-US" sz="1200" b="1" dirty="0"/>
              <a:t>TLS, SSH, IPsec, What's App</a:t>
            </a:r>
          </a:p>
        </p:txBody>
      </p:sp>
      <p:cxnSp>
        <p:nvCxnSpPr>
          <p:cNvPr id="118" name="Straight Connector 117"/>
          <p:cNvCxnSpPr/>
          <p:nvPr/>
        </p:nvCxnSpPr>
        <p:spPr bwMode="auto">
          <a:xfrm>
            <a:off x="9954452" y="2596505"/>
            <a:ext cx="473911" cy="4455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582285" y="3760821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8018104" y="3682371"/>
            <a:ext cx="2121648" cy="71786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680301" y="3847889"/>
            <a:ext cx="3299389" cy="1512014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2425" h="1471252">
                <a:moveTo>
                  <a:pt x="0" y="1459871"/>
                </a:moveTo>
                <a:cubicBezTo>
                  <a:pt x="967530" y="1478746"/>
                  <a:pt x="1935060" y="1497621"/>
                  <a:pt x="2499919" y="1308869"/>
                </a:cubicBezTo>
                <a:cubicBezTo>
                  <a:pt x="3064778" y="1120117"/>
                  <a:pt x="3312502" y="281199"/>
                  <a:pt x="3362425" y="0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583131" y="3173384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1158608" y="3755042"/>
            <a:ext cx="736280" cy="788435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90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12639" y="4366544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Merkle-</a:t>
            </a:r>
            <a:br>
              <a:rPr lang="nb-NO" sz="14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Damgård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 bwMode="auto">
          <a:xfrm flipV="1">
            <a:off x="7669308" y="4921761"/>
            <a:ext cx="1053248" cy="33498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reeform 64"/>
          <p:cNvSpPr/>
          <p:nvPr/>
        </p:nvSpPr>
        <p:spPr bwMode="auto">
          <a:xfrm flipV="1">
            <a:off x="3538330" y="4074235"/>
            <a:ext cx="5266835" cy="399520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 bwMode="auto">
          <a:xfrm>
            <a:off x="7785585" y="4484729"/>
            <a:ext cx="962090" cy="160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2655377" y="2500489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Thm</a:t>
            </a:r>
            <a:r>
              <a:rPr lang="en-US" sz="1400">
                <a:solidFill>
                  <a:sysClr val="windowText" lastClr="000000"/>
                </a:solidFill>
              </a:rPr>
              <a:t>.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 flipV="1">
            <a:off x="1460681" y="2227900"/>
            <a:ext cx="742544" cy="2658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1464526" y="2750826"/>
            <a:ext cx="710825" cy="309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𝐙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 i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𝐅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1168917" y="4016165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SHA2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45479" y="114163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PRNG</a:t>
            </a:r>
            <a:endParaRPr lang="en-US" b="1" dirty="0"/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2559712" y="1480186"/>
            <a:ext cx="0" cy="5678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>
          <a:xfrm>
            <a:off x="1964304" y="1647718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61062" y="2457568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AES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1403153" y="5154979"/>
            <a:ext cx="261654" cy="1265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ounded Rectangle 24"/>
          <p:cNvSpPr/>
          <p:nvPr/>
        </p:nvSpPr>
        <p:spPr bwMode="auto">
          <a:xfrm rot="20500450">
            <a:off x="4000347" y="4477653"/>
            <a:ext cx="716742" cy="17951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72000" rIns="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90740" y="122907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TRNG</a:t>
            </a:r>
          </a:p>
        </p:txBody>
      </p:sp>
      <p:cxnSp>
        <p:nvCxnSpPr>
          <p:cNvPr id="92" name="Straight Connector 91"/>
          <p:cNvCxnSpPr>
            <a:stCxn id="91" idx="3"/>
          </p:cNvCxnSpPr>
          <p:nvPr/>
        </p:nvCxnSpPr>
        <p:spPr bwMode="auto">
          <a:xfrm flipV="1">
            <a:off x="1329431" y="1398432"/>
            <a:ext cx="727789" cy="153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1329431" y="1559171"/>
            <a:ext cx="608785" cy="1596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157396" y="1670854"/>
            <a:ext cx="384648" cy="3050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Connector 96"/>
          <p:cNvCxnSpPr/>
          <p:nvPr/>
        </p:nvCxnSpPr>
        <p:spPr bwMode="auto">
          <a:xfrm>
            <a:off x="960419" y="1699844"/>
            <a:ext cx="225337" cy="5057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" name="Rectangle 76"/>
          <p:cNvSpPr/>
          <p:nvPr/>
        </p:nvSpPr>
        <p:spPr>
          <a:xfrm>
            <a:off x="1257919" y="6309320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Short Integer Solutions</a:t>
            </a:r>
            <a:endParaRPr lang="en-US" b="1" dirty="0"/>
          </a:p>
        </p:txBody>
      </p:sp>
      <p:cxnSp>
        <p:nvCxnSpPr>
          <p:cNvPr id="95" name="Straight Connector 94"/>
          <p:cNvCxnSpPr/>
          <p:nvPr/>
        </p:nvCxnSpPr>
        <p:spPr bwMode="auto">
          <a:xfrm flipV="1">
            <a:off x="3981633" y="5574479"/>
            <a:ext cx="1688282" cy="9636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 rot="20586005">
            <a:off x="4224231" y="5629866"/>
            <a:ext cx="12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ML-DSA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61507" y="5888851"/>
            <a:ext cx="411580" cy="464880"/>
            <a:chOff x="948944" y="6354159"/>
            <a:chExt cx="411580" cy="46488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944" y="6354159"/>
              <a:ext cx="411580" cy="464880"/>
            </a:xfrm>
            <a:prstGeom prst="rect">
              <a:avLst/>
            </a:prstGeom>
          </p:spPr>
        </p:pic>
        <p:sp>
          <p:nvSpPr>
            <p:cNvPr id="27" name="&quot;No&quot; Symbol 26"/>
            <p:cNvSpPr>
              <a:spLocks noChangeAspect="1"/>
            </p:cNvSpPr>
            <p:nvPr/>
          </p:nvSpPr>
          <p:spPr bwMode="auto">
            <a:xfrm>
              <a:off x="958712" y="6391699"/>
              <a:ext cx="389799" cy="389799"/>
            </a:xfrm>
            <a:prstGeom prst="noSmoking">
              <a:avLst>
                <a:gd name="adj" fmla="val 5768"/>
              </a:avLst>
            </a:prstGeom>
            <a:solidFill>
              <a:srgbClr val="FF0000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100" name="Straight Connector 99"/>
          <p:cNvCxnSpPr/>
          <p:nvPr/>
        </p:nvCxnSpPr>
        <p:spPr bwMode="auto">
          <a:xfrm>
            <a:off x="2973018" y="1449219"/>
            <a:ext cx="2179936" cy="316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Rectangle 102"/>
          <p:cNvSpPr/>
          <p:nvPr/>
        </p:nvSpPr>
        <p:spPr>
          <a:xfrm rot="462954">
            <a:off x="3961506" y="1430562"/>
            <a:ext cx="1186790" cy="233619"/>
          </a:xfrm>
          <a:prstGeom prst="rect">
            <a:avLst/>
          </a:prstGeom>
          <a:noFill/>
        </p:spPr>
        <p:txBody>
          <a:bodyPr wrap="none" lIns="36000" tIns="0" rIns="36000" bIns="18000">
            <a:spAutoFit/>
          </a:bodyPr>
          <a:lstStyle/>
          <a:p>
            <a:pPr algn="ctr"/>
            <a:r>
              <a:rPr lang="en-US" sz="1400" dirty="0" smtClean="0">
                <a:solidFill>
                  <a:srgbClr val="00B0F0"/>
                </a:solidFill>
              </a:rPr>
              <a:t>Stream cipher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835926" y="5839202"/>
            <a:ext cx="14927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PKI</a:t>
            </a:r>
          </a:p>
          <a:p>
            <a:pPr algn="ctr"/>
            <a:r>
              <a:rPr lang="en-US" sz="1200" b="1" dirty="0" smtClean="0"/>
              <a:t>digital certificates</a:t>
            </a:r>
            <a:endParaRPr lang="en-US" sz="1200" b="1" dirty="0"/>
          </a:p>
        </p:txBody>
      </p:sp>
      <p:cxnSp>
        <p:nvCxnSpPr>
          <p:cNvPr id="105" name="Straight Connector 104"/>
          <p:cNvCxnSpPr/>
          <p:nvPr/>
        </p:nvCxnSpPr>
        <p:spPr bwMode="auto">
          <a:xfrm>
            <a:off x="7648916" y="5481852"/>
            <a:ext cx="1621052" cy="5151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Freeform 22"/>
          <p:cNvSpPr/>
          <p:nvPr/>
        </p:nvSpPr>
        <p:spPr bwMode="auto">
          <a:xfrm>
            <a:off x="10001631" y="3907957"/>
            <a:ext cx="1190625" cy="2028825"/>
          </a:xfrm>
          <a:custGeom>
            <a:avLst/>
            <a:gdLst>
              <a:gd name="connsiteX0" fmla="*/ 0 w 1190625"/>
              <a:gd name="connsiteY0" fmla="*/ 2028825 h 2028825"/>
              <a:gd name="connsiteX1" fmla="*/ 847725 w 1190625"/>
              <a:gd name="connsiteY1" fmla="*/ 1285875 h 2028825"/>
              <a:gd name="connsiteX2" fmla="*/ 1190625 w 1190625"/>
              <a:gd name="connsiteY2" fmla="*/ 0 h 202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5" h="2028825">
                <a:moveTo>
                  <a:pt x="0" y="2028825"/>
                </a:moveTo>
                <a:cubicBezTo>
                  <a:pt x="324644" y="1826418"/>
                  <a:pt x="649288" y="1624012"/>
                  <a:pt x="847725" y="1285875"/>
                </a:cubicBezTo>
                <a:cubicBezTo>
                  <a:pt x="1046163" y="947737"/>
                  <a:pt x="1118394" y="473868"/>
                  <a:pt x="1190625" y="0"/>
                </a:cubicBezTo>
              </a:path>
            </a:pathLst>
          </a:custGeom>
          <a:noFill/>
          <a:ln w="19050" cap="flat" cmpd="sng" algn="ctr">
            <a:solidFill>
              <a:srgbClr val="D6D6F5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07" name="Straight Connector 106"/>
          <p:cNvCxnSpPr>
            <a:stCxn id="88" idx="0"/>
            <a:endCxn id="112" idx="2"/>
          </p:cNvCxnSpPr>
          <p:nvPr/>
        </p:nvCxnSpPr>
        <p:spPr bwMode="auto">
          <a:xfrm flipV="1">
            <a:off x="9582284" y="4854061"/>
            <a:ext cx="1" cy="98514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3" name="Rectangle 112"/>
          <p:cNvSpPr/>
          <p:nvPr/>
        </p:nvSpPr>
        <p:spPr>
          <a:xfrm>
            <a:off x="5850858" y="4776508"/>
            <a:ext cx="1306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 smtClean="0">
                <a:solidFill>
                  <a:srgbClr val="FF9900"/>
                </a:solidFill>
              </a:rPr>
              <a:t>Diffie-Hellman</a:t>
            </a:r>
            <a:endParaRPr lang="en-US" sz="14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46" grpId="0" animBg="1"/>
      <p:bldP spid="38" grpId="0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82" grpId="0" animBg="1"/>
      <p:bldP spid="96" grpId="0"/>
      <p:bldP spid="102" grpId="0"/>
      <p:bldP spid="104" grpId="0"/>
      <p:bldP spid="117" grpId="0"/>
      <p:bldP spid="128" grpId="0" animBg="1"/>
      <p:bldP spid="12" grpId="0" animBg="1"/>
      <p:bldP spid="63" grpId="0"/>
      <p:bldP spid="65" grpId="0" animBg="1"/>
      <p:bldP spid="78" grpId="0"/>
      <p:bldP spid="75" grpId="0"/>
      <p:bldP spid="79" grpId="0"/>
      <p:bldP spid="84" grpId="0"/>
      <p:bldP spid="85" grpId="0"/>
      <p:bldP spid="25" grpId="0" animBg="1"/>
      <p:bldP spid="91" grpId="0"/>
      <p:bldP spid="77" grpId="0"/>
      <p:bldP spid="22" grpId="0"/>
      <p:bldP spid="103" grpId="0"/>
      <p:bldP spid="88" grpId="0"/>
      <p:bldP spid="23" grpId="0" animBg="1"/>
      <p:bldP spid="1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crypto toolbox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z="1400" smtClean="0"/>
              <a:pPr/>
              <a:t>11</a:t>
            </a:fld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40" b="89911" l="2967" r="959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" t="9267" r="5014" b="18914"/>
          <a:stretch/>
        </p:blipFill>
        <p:spPr>
          <a:xfrm>
            <a:off x="4751402" y="2903573"/>
            <a:ext cx="2547519" cy="197432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3095107" y="5302623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Mathematics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148850" y="5302623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Electronics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202593" y="5302623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Politics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417192" y="5949280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Informatics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5525916" y="5949280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Philosophy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7599472" y="5949280"/>
            <a:ext cx="1836000" cy="4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Physics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6170512" y="984682"/>
            <a:ext cx="3049983" cy="1969986"/>
            <a:chOff x="6082174" y="921102"/>
            <a:chExt cx="3049983" cy="1969986"/>
          </a:xfrm>
        </p:grpSpPr>
        <p:sp>
          <p:nvSpPr>
            <p:cNvPr id="58" name="Bent Arrow 57"/>
            <p:cNvSpPr/>
            <p:nvPr/>
          </p:nvSpPr>
          <p:spPr bwMode="auto">
            <a:xfrm rot="6148490" flipV="1">
              <a:off x="5959814" y="2024248"/>
              <a:ext cx="989200" cy="744479"/>
            </a:xfrm>
            <a:prstGeom prst="bentArrow">
              <a:avLst>
                <a:gd name="adj1" fmla="val 33710"/>
                <a:gd name="adj2" fmla="val 42012"/>
                <a:gd name="adj3" fmla="val 40243"/>
                <a:gd name="adj4" fmla="val 7484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697058" y="921102"/>
              <a:ext cx="2435099" cy="1837689"/>
              <a:chOff x="6496660" y="944166"/>
              <a:chExt cx="2435099" cy="1837689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6496660" y="944166"/>
                <a:ext cx="2435099" cy="1837689"/>
                <a:chOff x="2259888" y="1046725"/>
                <a:chExt cx="2435099" cy="1837689"/>
              </a:xfrm>
            </p:grpSpPr>
            <p:sp>
              <p:nvSpPr>
                <p:cNvPr id="27" name="Oval 26"/>
                <p:cNvSpPr/>
                <p:nvPr/>
              </p:nvSpPr>
              <p:spPr bwMode="auto">
                <a:xfrm>
                  <a:off x="2259888" y="1046725"/>
                  <a:ext cx="2435099" cy="1837689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600" b="1" dirty="0" smtClean="0">
                      <a:solidFill>
                        <a:schemeClr val="accent2"/>
                      </a:solidFill>
                      <a:ea typeface="Cambria Math" panose="02040503050406030204" pitchFamily="18" charset="0"/>
                    </a:rPr>
                    <a:t>Asymmetric tools</a:t>
                  </a:r>
                  <a:endParaRPr lang="en-US" sz="1600" b="1" dirty="0">
                    <a:solidFill>
                      <a:schemeClr val="accent2"/>
                    </a:solidFill>
                    <a:ea typeface="Cambria Math" panose="02040503050406030204" pitchFamily="18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2629051" y="1293289"/>
                  <a:ext cx="122413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err="1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Diffie</a:t>
                  </a:r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-Hellman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2391235" y="2095010"/>
                  <a:ext cx="81994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err="1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ElGamal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867930" y="1998618"/>
                  <a:ext cx="82466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ML-KEM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3454279" y="2238204"/>
                  <a:ext cx="102755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Signatures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657566" y="2469177"/>
                  <a:ext cx="139978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Elliptic curves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7785430" y="1392554"/>
                <a:ext cx="82466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ML-DSA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2187108" y="3047702"/>
            <a:ext cx="2631904" cy="1617932"/>
            <a:chOff x="2126101" y="3229376"/>
            <a:chExt cx="2631904" cy="1617932"/>
          </a:xfrm>
        </p:grpSpPr>
        <p:sp>
          <p:nvSpPr>
            <p:cNvPr id="60" name="Bent Arrow 59"/>
            <p:cNvSpPr/>
            <p:nvPr/>
          </p:nvSpPr>
          <p:spPr bwMode="auto">
            <a:xfrm rot="759620">
              <a:off x="3650770" y="3446939"/>
              <a:ext cx="1107235" cy="699839"/>
            </a:xfrm>
            <a:prstGeom prst="bentArrow">
              <a:avLst>
                <a:gd name="adj1" fmla="val 33710"/>
                <a:gd name="adj2" fmla="val 42012"/>
                <a:gd name="adj3" fmla="val 40243"/>
                <a:gd name="adj4" fmla="val 7484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126101" y="3229376"/>
              <a:ext cx="1990448" cy="1617932"/>
              <a:chOff x="2245947" y="3115551"/>
              <a:chExt cx="1990448" cy="1617932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2245947" y="3115551"/>
                <a:ext cx="1937026" cy="1617932"/>
                <a:chOff x="2684163" y="1074662"/>
                <a:chExt cx="1937026" cy="1617932"/>
              </a:xfrm>
            </p:grpSpPr>
            <p:sp>
              <p:nvSpPr>
                <p:cNvPr id="36" name="Oval 35"/>
                <p:cNvSpPr/>
                <p:nvPr/>
              </p:nvSpPr>
              <p:spPr bwMode="auto">
                <a:xfrm>
                  <a:off x="2684163" y="1074662"/>
                  <a:ext cx="1937026" cy="1617932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600" b="1" dirty="0" err="1" smtClean="0">
                      <a:solidFill>
                        <a:schemeClr val="accent2"/>
                      </a:solidFill>
                      <a:ea typeface="Cambria Math" panose="02040503050406030204" pitchFamily="18" charset="0"/>
                    </a:rPr>
                    <a:t>Unkeyed</a:t>
                  </a:r>
                  <a:r>
                    <a:rPr lang="en-US" sz="1600" b="1" dirty="0" smtClean="0">
                      <a:solidFill>
                        <a:schemeClr val="accent2"/>
                      </a:solidFill>
                      <a:ea typeface="Cambria Math" panose="02040503050406030204" pitchFamily="18" charset="0"/>
                    </a:rPr>
                    <a:t> </a:t>
                  </a:r>
                  <a:br>
                    <a:rPr lang="en-US" sz="1600" b="1" dirty="0" smtClean="0">
                      <a:solidFill>
                        <a:schemeClr val="accent2"/>
                      </a:solidFill>
                      <a:ea typeface="Cambria Math" panose="02040503050406030204" pitchFamily="18" charset="0"/>
                    </a:rPr>
                  </a:br>
                  <a:r>
                    <a:rPr lang="en-US" sz="1600" b="1" dirty="0" smtClean="0">
                      <a:solidFill>
                        <a:schemeClr val="accent2"/>
                      </a:solidFill>
                      <a:ea typeface="Cambria Math" panose="02040503050406030204" pitchFamily="18" charset="0"/>
                    </a:rPr>
                    <a:t>tools</a:t>
                  </a:r>
                  <a:endParaRPr lang="en-US" sz="1600" b="1" dirty="0">
                    <a:solidFill>
                      <a:schemeClr val="accent2"/>
                    </a:solidFill>
                    <a:ea typeface="Cambria Math" panose="02040503050406030204" pitchFamily="18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2919967" y="1312664"/>
                  <a:ext cx="132452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Hash functions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3457670" y="2314855"/>
                  <a:ext cx="872505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TRNG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2821018" y="2023306"/>
                  <a:ext cx="61788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SHA2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3618514" y="3937072"/>
                <a:ext cx="61788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SHA3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7406066" y="3085522"/>
            <a:ext cx="2825649" cy="1693182"/>
            <a:chOff x="7450435" y="3094586"/>
            <a:chExt cx="2825649" cy="1693182"/>
          </a:xfrm>
        </p:grpSpPr>
        <p:sp>
          <p:nvSpPr>
            <p:cNvPr id="61" name="Bent Arrow 60"/>
            <p:cNvSpPr/>
            <p:nvPr/>
          </p:nvSpPr>
          <p:spPr bwMode="auto">
            <a:xfrm rot="20618048" flipH="1">
              <a:off x="7450435" y="3204484"/>
              <a:ext cx="1042629" cy="699839"/>
            </a:xfrm>
            <a:prstGeom prst="bentArrow">
              <a:avLst>
                <a:gd name="adj1" fmla="val 33710"/>
                <a:gd name="adj2" fmla="val 42012"/>
                <a:gd name="adj3" fmla="val 40243"/>
                <a:gd name="adj4" fmla="val 7484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047978" y="3094586"/>
              <a:ext cx="2228106" cy="1693182"/>
              <a:chOff x="2253144" y="922260"/>
              <a:chExt cx="2228106" cy="1693182"/>
            </a:xfrm>
          </p:grpSpPr>
          <p:sp>
            <p:nvSpPr>
              <p:cNvPr id="46" name="Oval 45"/>
              <p:cNvSpPr/>
              <p:nvPr/>
            </p:nvSpPr>
            <p:spPr bwMode="auto">
              <a:xfrm>
                <a:off x="2253144" y="922260"/>
                <a:ext cx="1994306" cy="1693182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>
                    <a:solidFill>
                      <a:schemeClr val="accent2"/>
                    </a:solidFill>
                    <a:ea typeface="Cambria Math" panose="02040503050406030204" pitchFamily="18" charset="0"/>
                  </a:rPr>
                  <a:t>Protocols</a:t>
                </a:r>
                <a:endParaRPr lang="en-US" sz="1600" b="1" dirty="0">
                  <a:solidFill>
                    <a:schemeClr val="accent2"/>
                  </a:solidFill>
                  <a:ea typeface="Cambria Math" panose="020405030504060302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034311" y="1092284"/>
                <a:ext cx="12241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TLS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673397" y="1917610"/>
                <a:ext cx="51894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PKI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495116" y="2078824"/>
                <a:ext cx="15103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Digital certificates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906327" y="1386706"/>
                <a:ext cx="1574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Forward-secrecy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332951" y="1393113"/>
                <a:ext cx="87250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Signal</a:t>
                </a:r>
                <a:endPara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738288" y="1036828"/>
            <a:ext cx="2747696" cy="1844177"/>
            <a:chOff x="2738288" y="1036828"/>
            <a:chExt cx="2747696" cy="1844177"/>
          </a:xfrm>
        </p:grpSpPr>
        <p:grpSp>
          <p:nvGrpSpPr>
            <p:cNvPr id="62" name="Group 61"/>
            <p:cNvGrpSpPr/>
            <p:nvPr/>
          </p:nvGrpSpPr>
          <p:grpSpPr>
            <a:xfrm>
              <a:off x="2738288" y="1036828"/>
              <a:ext cx="2747696" cy="1844177"/>
              <a:chOff x="2738288" y="1036828"/>
              <a:chExt cx="2747696" cy="1844177"/>
            </a:xfrm>
          </p:grpSpPr>
          <p:sp>
            <p:nvSpPr>
              <p:cNvPr id="55" name="Bent Arrow 54"/>
              <p:cNvSpPr/>
              <p:nvPr/>
            </p:nvSpPr>
            <p:spPr bwMode="auto">
              <a:xfrm rot="3859310">
                <a:off x="4565161" y="1960181"/>
                <a:ext cx="1127578" cy="714069"/>
              </a:xfrm>
              <a:prstGeom prst="bentArrow">
                <a:avLst>
                  <a:gd name="adj1" fmla="val 39217"/>
                  <a:gd name="adj2" fmla="val 42012"/>
                  <a:gd name="adj3" fmla="val 40243"/>
                  <a:gd name="adj4" fmla="val 7938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2738288" y="1036828"/>
                <a:ext cx="2192819" cy="1747029"/>
                <a:chOff x="2738288" y="1036828"/>
                <a:chExt cx="2192819" cy="1747029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2738288" y="1036828"/>
                  <a:ext cx="2192819" cy="1747029"/>
                  <a:chOff x="2761761" y="1006790"/>
                  <a:chExt cx="2192819" cy="1747029"/>
                </a:xfrm>
              </p:grpSpPr>
              <p:sp>
                <p:nvSpPr>
                  <p:cNvPr id="13" name="Oval 12"/>
                  <p:cNvSpPr/>
                  <p:nvPr/>
                </p:nvSpPr>
                <p:spPr bwMode="auto">
                  <a:xfrm>
                    <a:off x="2761761" y="1006790"/>
                    <a:ext cx="2192819" cy="1747029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1600" b="1" dirty="0" smtClean="0">
                        <a:solidFill>
                          <a:schemeClr val="accent2"/>
                        </a:solidFill>
                        <a:ea typeface="Cambria Math" panose="02040503050406030204" pitchFamily="18" charset="0"/>
                      </a:rPr>
                      <a:t>Symmetric tools</a:t>
                    </a:r>
                    <a:endParaRPr lang="en-US" sz="1600" b="1" dirty="0">
                      <a:solidFill>
                        <a:schemeClr val="accent2"/>
                      </a:solidFill>
                      <a:ea typeface="Cambria Math" panose="02040503050406030204" pitchFamily="18" charset="0"/>
                    </a:endParaRPr>
                  </a:p>
                </p:txBody>
              </p:sp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3143672" y="1264607"/>
                    <a:ext cx="122413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GCM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2978083" y="2140897"/>
                    <a:ext cx="57606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CTR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4256842" y="1921662"/>
                    <a:ext cx="68407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CMAC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3498838" y="2333578"/>
                    <a:ext cx="872505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PRNG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3835829" y="1264607"/>
                    <a:ext cx="872505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MAC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2767023" y="1763475"/>
                    <a:ext cx="872505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b="1" dirty="0" err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EtM</a:t>
                    </a:r>
                    <a:endPara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52" name="TextBox 51"/>
                <p:cNvSpPr txBox="1"/>
                <p:nvPr/>
              </p:nvSpPr>
              <p:spPr>
                <a:xfrm>
                  <a:off x="4291326" y="1508158"/>
                  <a:ext cx="57606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rPr>
                    <a:t>AES</a:t>
                  </a:r>
                  <a:endParaRPr lang="en-US" sz="1100" b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44" name="TextBox 43"/>
            <p:cNvSpPr txBox="1"/>
            <p:nvPr/>
          </p:nvSpPr>
          <p:spPr>
            <a:xfrm>
              <a:off x="4149243" y="2286429"/>
              <a:ext cx="5760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KDF</a:t>
              </a:r>
              <a:endParaRPr lang="en-US" sz="11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01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Wednesday December </a:t>
            </a:r>
            <a:r>
              <a:rPr lang="en-US" dirty="0"/>
              <a:t>3</a:t>
            </a:r>
            <a:r>
              <a:rPr lang="en-US" dirty="0" smtClean="0"/>
              <a:t>, 09:00-13:00 </a:t>
            </a:r>
            <a:r>
              <a:rPr lang="en-US" dirty="0"/>
              <a:t>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Digital, on-campus </a:t>
            </a:r>
            <a:r>
              <a:rPr lang="en-US" dirty="0" smtClean="0"/>
              <a:t>(</a:t>
            </a:r>
            <a:r>
              <a:rPr lang="en-US" dirty="0" err="1" smtClean="0">
                <a:hlinkClick r:id="rId2"/>
              </a:rPr>
              <a:t>Silurveien</a:t>
            </a:r>
            <a:r>
              <a:rPr lang="en-US" dirty="0" smtClean="0">
                <a:hlinkClick r:id="rId2"/>
              </a:rPr>
              <a:t> 2</a:t>
            </a:r>
            <a:r>
              <a:rPr lang="en-US" dirty="0" smtClean="0"/>
              <a:t>, </a:t>
            </a:r>
            <a:r>
              <a:rPr lang="en-US" dirty="0"/>
              <a:t>Sal </a:t>
            </a:r>
            <a:r>
              <a:rPr lang="en-US" dirty="0" smtClean="0"/>
              <a:t>3C)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Closed-book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 will make a round approximately 2 hours into the exam for any possible questions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Make sure to look through all problems before you start </a:t>
            </a:r>
            <a:r>
              <a:rPr lang="en-US" dirty="0" smtClean="0"/>
              <a:t>answering </a:t>
            </a:r>
            <a:br>
              <a:rPr lang="en-US" dirty="0" smtClean="0"/>
            </a:br>
            <a:r>
              <a:rPr lang="en-US" dirty="0" smtClean="0"/>
              <a:t>in case you hav</a:t>
            </a:r>
            <a:r>
              <a:rPr lang="en-US" dirty="0" smtClean="0"/>
              <a:t>e questions for the some of the later problems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www.uio.no/studier/emner/matnat/its/TEK4500/h25/eksamen/index.html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20612</TotalTime>
  <Words>549</Words>
  <Application>Microsoft Office PowerPoint</Application>
  <PresentationFormat>Widescreen</PresentationFormat>
  <Paragraphs>239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Times New Roman</vt:lpstr>
      <vt:lpstr>Wingdings</vt:lpstr>
      <vt:lpstr>2_TEK4500-UIO</vt:lpstr>
      <vt:lpstr>Lecture 15 – Course recap</vt:lpstr>
      <vt:lpstr>Agenda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939</cp:revision>
  <dcterms:created xsi:type="dcterms:W3CDTF">2020-06-02T10:31:43Z</dcterms:created>
  <dcterms:modified xsi:type="dcterms:W3CDTF">2025-11-26T09:44:28Z</dcterms:modified>
</cp:coreProperties>
</file>