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trictFirstAndLastChars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E6A2"/>
    <a:srgbClr val="FFFF66"/>
    <a:srgbClr val="FAFFCD"/>
    <a:srgbClr val="FBFA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48" autoAdjust="0"/>
    <p:restoredTop sz="94539" autoAdjust="0"/>
  </p:normalViewPr>
  <p:slideViewPr>
    <p:cSldViewPr>
      <p:cViewPr varScale="1">
        <p:scale>
          <a:sx n="124" d="100"/>
          <a:sy n="124" d="100"/>
        </p:scale>
        <p:origin x="572" y="6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210" d="100"/>
          <a:sy n="210" d="100"/>
        </p:scale>
        <p:origin x="-222" y="400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5" Type="http://schemas.openxmlformats.org/officeDocument/2006/relationships/image" Target="../media/image23.wmf"/><Relationship Id="rId4" Type="http://schemas.openxmlformats.org/officeDocument/2006/relationships/image" Target="../media/image3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4" Type="http://schemas.openxmlformats.org/officeDocument/2006/relationships/image" Target="../media/image4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906" tIns="47453" rIns="94906" bIns="47453" rtlCol="0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906" tIns="47453" rIns="94906" bIns="47453" rtlCol="0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8C435666-159B-41C9-8F51-4830F3094CF6}" type="datetime1">
              <a:rPr lang="nb-NO"/>
              <a:pPr>
                <a:defRPr/>
              </a:pPr>
              <a:t>03.02.2016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906" tIns="47453" rIns="94906" bIns="47453" rtlCol="0" anchor="b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906" tIns="47453" rIns="94906" bIns="47453" rtlCol="0" anchor="b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427EBB26-512E-4420-84BC-EFC459BCF13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906" tIns="47453" rIns="94906" bIns="4745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8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906" tIns="47453" rIns="94906" bIns="4745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61441"/>
            <a:ext cx="5206154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906" tIns="47453" rIns="94906" bIns="474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906" tIns="47453" rIns="94906" bIns="47453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8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906" tIns="47453" rIns="94906" bIns="47453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A4054EEB-AB3A-4FAA-91DD-5EF32BCCE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3775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May 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Håvard Kolle Riis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5293-F56A-4F07-815C-764227000C6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3775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May 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Håvard Kolle Riis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5293-F56A-4F07-815C-764227000C6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3775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May 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Håvard Kolle Riis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5293-F56A-4F07-815C-764227000C6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3775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May 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Håvard Kolle Riis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5293-F56A-4F07-815C-764227000C6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3775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May 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Håvard Kolle Riis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5293-F56A-4F07-815C-764227000C6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3775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May 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Håvard Kolle Riis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5293-F56A-4F07-815C-764227000C6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3775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May 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Håvard Kolle Riis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5293-F56A-4F07-815C-764227000C6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3775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May 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Håvard Kolle Riis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5293-F56A-4F07-815C-764227000C6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3775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May 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Håvard Kolle Riis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5293-F56A-4F07-815C-764227000C6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3775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May 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Håvard Kolle Riis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5293-F56A-4F07-815C-764227000C6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3775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May 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Håvard Kolle Riis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5293-F56A-4F07-815C-764227000C6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3775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May 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Håvard Kolle Riis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5293-F56A-4F07-815C-764227000C6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3775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May 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Håvard Kolle Riis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5293-F56A-4F07-815C-764227000C6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9716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9832" y="6400800"/>
            <a:ext cx="4800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28384" y="6400800"/>
            <a:ext cx="685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4F80B-FD21-4BCC-B659-8C9FF5B8E7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BF94F-D6E3-4D54-8577-BF8CB4C25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3C532-FCFB-4162-9366-F557F44B8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659FF-04CC-4EC4-A0F9-CC41DDB01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95331-C955-452D-B164-DE5674F692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25458-5CAD-4005-96A1-525BB1F81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EF6E2-9BCD-4920-9FC3-9D30AE947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A5534-2A24-4E61-849F-3B900F4AF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5AB21-C3F0-4967-9182-0C40BAA6B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E28E0-B079-419C-81B0-F121E3FEDD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76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92275" y="6605588"/>
            <a:ext cx="6335713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98866-5554-4EC4-A9D1-B058222C6B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6BEE9E-B5FC-4F04-B100-5E31ED3697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wmf"/><Relationship Id="rId10" Type="http://schemas.openxmlformats.org/officeDocument/2006/relationships/image" Target="../media/image8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8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4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11.wmf"/><Relationship Id="rId4" Type="http://schemas.openxmlformats.org/officeDocument/2006/relationships/image" Target="../media/image15.png"/><Relationship Id="rId9" Type="http://schemas.openxmlformats.org/officeDocument/2006/relationships/oleObject" Target="../embeddings/oleObject6.bin"/><Relationship Id="rId14" Type="http://schemas.openxmlformats.org/officeDocument/2006/relationships/image" Target="../media/image1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0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4.png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36.w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4.wmf"/><Relationship Id="rId12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35.wmf"/><Relationship Id="rId5" Type="http://schemas.openxmlformats.org/officeDocument/2006/relationships/image" Target="../media/image33.wmf"/><Relationship Id="rId15" Type="http://schemas.openxmlformats.org/officeDocument/2006/relationships/image" Target="../media/image23.w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38.png"/><Relationship Id="rId14" Type="http://schemas.openxmlformats.org/officeDocument/2006/relationships/oleObject" Target="../embeddings/oleObject1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43.wmf"/><Relationship Id="rId5" Type="http://schemas.openxmlformats.org/officeDocument/2006/relationships/image" Target="../media/image40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4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4</a:t>
            </a:r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Moderne MOS transistor modell, transient simulering og enkle utleggsregler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620688"/>
            <a:ext cx="7632700" cy="609600"/>
          </a:xfrm>
        </p:spPr>
        <p:txBody>
          <a:bodyPr/>
          <a:lstStyle/>
          <a:p>
            <a:r>
              <a:rPr lang="nb-NO" dirty="0">
                <a:effectLst/>
              </a:rPr>
              <a:t>Introduksjon til utleggsregler</a:t>
            </a:r>
          </a:p>
        </p:txBody>
      </p:sp>
      <p:sp>
        <p:nvSpPr>
          <p:cNvPr id="166950" name="Text Box 38"/>
          <p:cNvSpPr txBox="1">
            <a:spLocks noChangeArrowheads="1"/>
          </p:cNvSpPr>
          <p:nvPr/>
        </p:nvSpPr>
        <p:spPr bwMode="auto">
          <a:xfrm>
            <a:off x="2915469" y="1505650"/>
            <a:ext cx="244861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Enkle utleggsregler:</a:t>
            </a:r>
          </a:p>
        </p:txBody>
      </p:sp>
      <p:pic>
        <p:nvPicPr>
          <p:cNvPr id="166965" name="Picture 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916832"/>
            <a:ext cx="3735388" cy="2693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66966" name="Picture 5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806" y="2226375"/>
            <a:ext cx="2305050" cy="3894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66967" name="Text Box 55"/>
          <p:cNvSpPr txBox="1">
            <a:spLocks noChangeArrowheads="1"/>
          </p:cNvSpPr>
          <p:nvPr/>
        </p:nvSpPr>
        <p:spPr bwMode="auto">
          <a:xfrm>
            <a:off x="1115244" y="6258625"/>
            <a:ext cx="19446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Inverter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A98866-5554-4EC4-A9D1-B058222C6BBD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6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6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6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6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50" grpId="0"/>
      <p:bldP spid="16696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692696"/>
            <a:ext cx="8568952" cy="582612"/>
          </a:xfrm>
        </p:spPr>
        <p:txBody>
          <a:bodyPr/>
          <a:lstStyle/>
          <a:p>
            <a:r>
              <a:rPr lang="nb-NO" sz="2800" dirty="0"/>
              <a:t>Enkle MOS </a:t>
            </a:r>
            <a:r>
              <a:rPr lang="nb-NO" sz="2800" dirty="0" smtClean="0"/>
              <a:t>kapasitans modeller</a:t>
            </a:r>
            <a:endParaRPr lang="nb-NO" sz="2800" dirty="0"/>
          </a:p>
        </p:txBody>
      </p:sp>
      <p:graphicFrame>
        <p:nvGraphicFramePr>
          <p:cNvPr id="317445" name="Object 5"/>
          <p:cNvGraphicFramePr>
            <a:graphicFrameLocks noGrp="1" noChangeAspect="1"/>
          </p:cNvGraphicFramePr>
          <p:nvPr>
            <p:ph sz="half" idx="1"/>
          </p:nvPr>
        </p:nvGraphicFramePr>
        <p:xfrm>
          <a:off x="1476425" y="3489152"/>
          <a:ext cx="2303487" cy="5325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4" imgW="1002960" imgH="241200" progId="Equation.3">
                  <p:embed/>
                </p:oleObj>
              </mc:Choice>
              <mc:Fallback>
                <p:oleObj name="Equation" r:id="rId4" imgW="100296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425" y="3489152"/>
                        <a:ext cx="2303487" cy="5325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44" name="Text Box 4"/>
          <p:cNvSpPr txBox="1">
            <a:spLocks noChangeArrowheads="1"/>
          </p:cNvSpPr>
          <p:nvPr/>
        </p:nvSpPr>
        <p:spPr bwMode="auto">
          <a:xfrm>
            <a:off x="899592" y="1556792"/>
            <a:ext cx="247425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smtClean="0"/>
              <a:t>Gatekapasitans</a:t>
            </a:r>
            <a:r>
              <a:rPr lang="nb-NO" dirty="0"/>
              <a:t>:</a:t>
            </a:r>
          </a:p>
        </p:txBody>
      </p:sp>
      <p:sp>
        <p:nvSpPr>
          <p:cNvPr id="317447" name="Text Box 7"/>
          <p:cNvSpPr txBox="1">
            <a:spLocks noChangeArrowheads="1"/>
          </p:cNvSpPr>
          <p:nvPr/>
        </p:nvSpPr>
        <p:spPr bwMode="auto">
          <a:xfrm>
            <a:off x="971600" y="3068464"/>
            <a:ext cx="104963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der</a:t>
            </a:r>
          </a:p>
        </p:txBody>
      </p:sp>
      <p:graphicFrame>
        <p:nvGraphicFramePr>
          <p:cNvPr id="317448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1331640" y="2204864"/>
          <a:ext cx="1894362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6" imgW="761760" imgH="241200" progId="Equation.3">
                  <p:embed/>
                </p:oleObj>
              </mc:Choice>
              <mc:Fallback>
                <p:oleObj name="Equation" r:id="rId6" imgW="76176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2204864"/>
                        <a:ext cx="1894362" cy="5760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50" name="Object 10"/>
          <p:cNvGraphicFramePr>
            <a:graphicFrameLocks noChangeAspect="1"/>
          </p:cNvGraphicFramePr>
          <p:nvPr/>
        </p:nvGraphicFramePr>
        <p:xfrm>
          <a:off x="1475656" y="5157192"/>
          <a:ext cx="2427838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8" imgW="977760" imgH="241200" progId="Equation.3">
                  <p:embed/>
                </p:oleObj>
              </mc:Choice>
              <mc:Fallback>
                <p:oleObj name="Equation" r:id="rId8" imgW="977760" imgH="24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5157192"/>
                        <a:ext cx="2427838" cy="5760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51" name="Text Box 11"/>
          <p:cNvSpPr txBox="1">
            <a:spLocks noChangeArrowheads="1"/>
          </p:cNvSpPr>
          <p:nvPr/>
        </p:nvSpPr>
        <p:spPr bwMode="auto">
          <a:xfrm>
            <a:off x="971600" y="4437112"/>
            <a:ext cx="104963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der</a:t>
            </a:r>
          </a:p>
        </p:txBody>
      </p:sp>
      <p:pic>
        <p:nvPicPr>
          <p:cNvPr id="317452" name="Picture 12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39" y="2276872"/>
            <a:ext cx="3939613" cy="410413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83C532-FCFB-4162-9366-F557F44B8CB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17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17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44" grpId="0"/>
      <p:bldP spid="317447" grpId="0"/>
      <p:bldP spid="3174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2840" y="620688"/>
            <a:ext cx="8229600" cy="582612"/>
          </a:xfrm>
        </p:spPr>
        <p:txBody>
          <a:bodyPr/>
          <a:lstStyle/>
          <a:p>
            <a:r>
              <a:rPr lang="nb-N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Gatekapasitans detaljer</a:t>
            </a:r>
          </a:p>
        </p:txBody>
      </p:sp>
      <p:pic>
        <p:nvPicPr>
          <p:cNvPr id="3205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149080"/>
            <a:ext cx="2952750" cy="2305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20517" name="Text Box 5"/>
          <p:cNvSpPr txBox="1">
            <a:spLocks noChangeArrowheads="1"/>
          </p:cNvSpPr>
          <p:nvPr/>
        </p:nvSpPr>
        <p:spPr bwMode="auto">
          <a:xfrm>
            <a:off x="179512" y="1340768"/>
            <a:ext cx="340620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 err="1"/>
              <a:t>Ubiasert</a:t>
            </a:r>
            <a:r>
              <a:rPr lang="nb-NO" sz="1800" dirty="0"/>
              <a:t> gatekapasitans:</a:t>
            </a:r>
          </a:p>
        </p:txBody>
      </p:sp>
      <p:graphicFrame>
        <p:nvGraphicFramePr>
          <p:cNvPr id="320519" name="Object 7"/>
          <p:cNvGraphicFramePr>
            <a:graphicFrameLocks noChangeAspect="1"/>
          </p:cNvGraphicFramePr>
          <p:nvPr/>
        </p:nvGraphicFramePr>
        <p:xfrm>
          <a:off x="878904" y="1916832"/>
          <a:ext cx="1557338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Equation" r:id="rId5" imgW="749160" imgH="228600" progId="Equation.3">
                  <p:embed/>
                </p:oleObj>
              </mc:Choice>
              <mc:Fallback>
                <p:oleObj name="Equation" r:id="rId5" imgW="74916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8904" y="1916832"/>
                        <a:ext cx="1557338" cy="47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0520" name="Text Box 8"/>
          <p:cNvSpPr txBox="1">
            <a:spLocks noChangeArrowheads="1"/>
          </p:cNvSpPr>
          <p:nvPr/>
        </p:nvSpPr>
        <p:spPr bwMode="auto">
          <a:xfrm>
            <a:off x="51288" y="2432858"/>
            <a:ext cx="430468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 err="1"/>
              <a:t>Overlappskapasitanser</a:t>
            </a:r>
            <a:r>
              <a:rPr lang="nb-NO" sz="1800" dirty="0"/>
              <a:t> (statiske):</a:t>
            </a:r>
          </a:p>
        </p:txBody>
      </p:sp>
      <p:graphicFrame>
        <p:nvGraphicFramePr>
          <p:cNvPr id="320521" name="Object 9"/>
          <p:cNvGraphicFramePr>
            <a:graphicFrameLocks noChangeAspect="1"/>
          </p:cNvGraphicFramePr>
          <p:nvPr/>
        </p:nvGraphicFramePr>
        <p:xfrm>
          <a:off x="735533" y="2932924"/>
          <a:ext cx="1820862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Equation" r:id="rId7" imgW="876240" imgH="482400" progId="Equation.3">
                  <p:embed/>
                </p:oleObj>
              </mc:Choice>
              <mc:Fallback>
                <p:oleObj name="Equation" r:id="rId7" imgW="87624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533" y="2932924"/>
                        <a:ext cx="1820862" cy="1004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0524" name="Text Box 12"/>
          <p:cNvSpPr txBox="1">
            <a:spLocks noChangeArrowheads="1"/>
          </p:cNvSpPr>
          <p:nvPr/>
        </p:nvSpPr>
        <p:spPr bwMode="auto">
          <a:xfrm>
            <a:off x="4211960" y="1556792"/>
            <a:ext cx="2881313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/>
              <a:t>Operasjonsområde </a:t>
            </a:r>
            <a:r>
              <a:rPr lang="nb-NO" sz="1800" b="1" dirty="0"/>
              <a:t>AV</a:t>
            </a:r>
            <a:r>
              <a:rPr lang="nb-NO" sz="1800" dirty="0"/>
              <a:t>:</a:t>
            </a:r>
          </a:p>
        </p:txBody>
      </p:sp>
      <p:graphicFrame>
        <p:nvGraphicFramePr>
          <p:cNvPr id="320525" name="Object 13"/>
          <p:cNvGraphicFramePr>
            <a:graphicFrameLocks noChangeAspect="1"/>
          </p:cNvGraphicFramePr>
          <p:nvPr/>
        </p:nvGraphicFramePr>
        <p:xfrm>
          <a:off x="6804248" y="2060848"/>
          <a:ext cx="116046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Equation" r:id="rId9" imgW="558720" imgH="241200" progId="Equation.3">
                  <p:embed/>
                </p:oleObj>
              </mc:Choice>
              <mc:Fallback>
                <p:oleObj name="Equation" r:id="rId9" imgW="558720" imgH="24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2060848"/>
                        <a:ext cx="1160463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0526" name="Text Box 14"/>
          <p:cNvSpPr txBox="1">
            <a:spLocks noChangeArrowheads="1"/>
          </p:cNvSpPr>
          <p:nvPr/>
        </p:nvSpPr>
        <p:spPr bwMode="auto">
          <a:xfrm>
            <a:off x="4355976" y="2636912"/>
            <a:ext cx="354908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/>
              <a:t>Operasjonsområde </a:t>
            </a:r>
            <a:r>
              <a:rPr lang="nb-NO" sz="1800" b="1" dirty="0"/>
              <a:t>LINEÆR</a:t>
            </a:r>
            <a:r>
              <a:rPr lang="nb-NO" sz="1800" dirty="0"/>
              <a:t>:</a:t>
            </a:r>
          </a:p>
        </p:txBody>
      </p:sp>
      <p:graphicFrame>
        <p:nvGraphicFramePr>
          <p:cNvPr id="320527" name="Object 15"/>
          <p:cNvGraphicFramePr>
            <a:graphicFrameLocks noChangeAspect="1"/>
          </p:cNvGraphicFramePr>
          <p:nvPr/>
        </p:nvGraphicFramePr>
        <p:xfrm>
          <a:off x="6660232" y="2924944"/>
          <a:ext cx="2005013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Equation" r:id="rId11" imgW="965160" imgH="393480" progId="Equation.3">
                  <p:embed/>
                </p:oleObj>
              </mc:Choice>
              <mc:Fallback>
                <p:oleObj name="Equation" r:id="rId11" imgW="96516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2924944"/>
                        <a:ext cx="2005013" cy="820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0528" name="Text Box 16"/>
          <p:cNvSpPr txBox="1">
            <a:spLocks noChangeArrowheads="1"/>
          </p:cNvSpPr>
          <p:nvPr/>
        </p:nvSpPr>
        <p:spPr bwMode="auto">
          <a:xfrm>
            <a:off x="4283968" y="3717032"/>
            <a:ext cx="347707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/>
              <a:t>Operasjonsområde </a:t>
            </a:r>
            <a:r>
              <a:rPr lang="nb-NO" sz="1800" b="1" dirty="0"/>
              <a:t>METNING</a:t>
            </a:r>
            <a:r>
              <a:rPr lang="nb-NO" sz="1800" dirty="0"/>
              <a:t>:</a:t>
            </a:r>
          </a:p>
        </p:txBody>
      </p:sp>
      <p:graphicFrame>
        <p:nvGraphicFramePr>
          <p:cNvPr id="320529" name="Object 17"/>
          <p:cNvGraphicFramePr>
            <a:graphicFrameLocks noChangeAspect="1"/>
          </p:cNvGraphicFramePr>
          <p:nvPr/>
        </p:nvGraphicFramePr>
        <p:xfrm>
          <a:off x="6948264" y="4077072"/>
          <a:ext cx="1398588" cy="1376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Equation" r:id="rId13" imgW="672840" imgH="660240" progId="Equation.3">
                  <p:embed/>
                </p:oleObj>
              </mc:Choice>
              <mc:Fallback>
                <p:oleObj name="Equation" r:id="rId13" imgW="672840" imgH="6602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4077072"/>
                        <a:ext cx="1398588" cy="1376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0530" name="Text Box 18"/>
          <p:cNvSpPr txBox="1">
            <a:spLocks noChangeArrowheads="1"/>
          </p:cNvSpPr>
          <p:nvPr/>
        </p:nvSpPr>
        <p:spPr bwMode="auto">
          <a:xfrm>
            <a:off x="3759224" y="5373216"/>
            <a:ext cx="2881313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/>
              <a:t>Gatekapasitans:</a:t>
            </a:r>
          </a:p>
        </p:txBody>
      </p:sp>
      <p:graphicFrame>
        <p:nvGraphicFramePr>
          <p:cNvPr id="320531" name="Object 19"/>
          <p:cNvGraphicFramePr>
            <a:graphicFrameLocks noChangeAspect="1"/>
          </p:cNvGraphicFramePr>
          <p:nvPr/>
        </p:nvGraphicFramePr>
        <p:xfrm>
          <a:off x="4355976" y="5877272"/>
          <a:ext cx="3297238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Equation" r:id="rId15" imgW="1587240" imgH="253800" progId="Equation.3">
                  <p:embed/>
                </p:oleObj>
              </mc:Choice>
              <mc:Fallback>
                <p:oleObj name="Equation" r:id="rId15" imgW="1587240" imgH="2538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5877272"/>
                        <a:ext cx="3297238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4F80B-FD21-4BCC-B659-8C9FF5B8E79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0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0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0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0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20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20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20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20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20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20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20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20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20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7" grpId="0"/>
      <p:bldP spid="320520" grpId="0"/>
      <p:bldP spid="320524" grpId="0"/>
      <p:bldP spid="320526" grpId="0"/>
      <p:bldP spid="320528" grpId="0"/>
      <p:bldP spid="3205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54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9592" y="2132856"/>
            <a:ext cx="4142834" cy="32331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2154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543" y="431454"/>
            <a:ext cx="1942957" cy="58579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4F80B-FD21-4BCC-B659-8C9FF5B8E79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1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1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50838" y="719486"/>
            <a:ext cx="8229600" cy="582612"/>
          </a:xfrm>
        </p:spPr>
        <p:txBody>
          <a:bodyPr/>
          <a:lstStyle/>
          <a:p>
            <a:r>
              <a:rPr lang="nb-NO" dirty="0"/>
              <a:t>Diffusjonskapasitans detaljer</a:t>
            </a:r>
          </a:p>
        </p:txBody>
      </p:sp>
      <p:pic>
        <p:nvPicPr>
          <p:cNvPr id="322564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1340768"/>
            <a:ext cx="3313113" cy="2312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22565" name="Text Box 5"/>
          <p:cNvSpPr txBox="1">
            <a:spLocks noChangeArrowheads="1"/>
          </p:cNvSpPr>
          <p:nvPr/>
        </p:nvSpPr>
        <p:spPr bwMode="auto">
          <a:xfrm>
            <a:off x="216024" y="1505304"/>
            <a:ext cx="385192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/>
              <a:t>Diffusjonskapasitans </a:t>
            </a:r>
            <a:r>
              <a:rPr lang="nb-NO" sz="1800" dirty="0" err="1"/>
              <a:t>source</a:t>
            </a:r>
            <a:r>
              <a:rPr lang="nb-NO" sz="1800" dirty="0"/>
              <a:t>:</a:t>
            </a:r>
          </a:p>
        </p:txBody>
      </p:sp>
      <p:graphicFrame>
        <p:nvGraphicFramePr>
          <p:cNvPr id="322566" name="Object 6"/>
          <p:cNvGraphicFramePr>
            <a:graphicFrameLocks noChangeAspect="1"/>
          </p:cNvGraphicFramePr>
          <p:nvPr/>
        </p:nvGraphicFramePr>
        <p:xfrm>
          <a:off x="505198" y="2132856"/>
          <a:ext cx="3394402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5" imgW="1625400" imgH="241200" progId="Equation.3">
                  <p:embed/>
                </p:oleObj>
              </mc:Choice>
              <mc:Fallback>
                <p:oleObj name="Equation" r:id="rId5" imgW="162540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198" y="2132856"/>
                        <a:ext cx="3394402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2567" name="Text Box 7"/>
          <p:cNvSpPr txBox="1">
            <a:spLocks noChangeArrowheads="1"/>
          </p:cNvSpPr>
          <p:nvPr/>
        </p:nvSpPr>
        <p:spPr bwMode="auto">
          <a:xfrm>
            <a:off x="289050" y="2648312"/>
            <a:ext cx="86360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/>
              <a:t>der:</a:t>
            </a:r>
          </a:p>
        </p:txBody>
      </p:sp>
      <p:graphicFrame>
        <p:nvGraphicFramePr>
          <p:cNvPr id="322568" name="Object 8"/>
          <p:cNvGraphicFramePr>
            <a:graphicFrameLocks noChangeAspect="1"/>
          </p:cNvGraphicFramePr>
          <p:nvPr/>
        </p:nvGraphicFramePr>
        <p:xfrm>
          <a:off x="433189" y="3212976"/>
          <a:ext cx="2687865" cy="3168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7" imgW="1638000" imgH="1930320" progId="Equation.3">
                  <p:embed/>
                </p:oleObj>
              </mc:Choice>
              <mc:Fallback>
                <p:oleObj name="Equation" r:id="rId7" imgW="1638000" imgH="193032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189" y="3212976"/>
                        <a:ext cx="2687865" cy="31683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2569" name="Picture 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2160" y="3861048"/>
            <a:ext cx="2376488" cy="2251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4F80B-FD21-4BCC-B659-8C9FF5B8E79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65" grpId="0"/>
      <p:bldP spid="32256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886" y="836712"/>
            <a:ext cx="8229600" cy="582612"/>
          </a:xfrm>
        </p:spPr>
        <p:txBody>
          <a:bodyPr/>
          <a:lstStyle/>
          <a:p>
            <a:r>
              <a:rPr lang="nb-NO" sz="2800" dirty="0"/>
              <a:t>ENKLE RC modeller</a:t>
            </a:r>
          </a:p>
        </p:txBody>
      </p:sp>
      <p:sp>
        <p:nvSpPr>
          <p:cNvPr id="323588" name="Text Box 4"/>
          <p:cNvSpPr txBox="1">
            <a:spLocks noChangeArrowheads="1"/>
          </p:cNvSpPr>
          <p:nvPr/>
        </p:nvSpPr>
        <p:spPr bwMode="auto">
          <a:xfrm>
            <a:off x="395536" y="2204864"/>
            <a:ext cx="288131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Motstand i transistor:</a:t>
            </a:r>
          </a:p>
        </p:txBody>
      </p:sp>
      <p:graphicFrame>
        <p:nvGraphicFramePr>
          <p:cNvPr id="323589" name="Object 5"/>
          <p:cNvGraphicFramePr>
            <a:graphicFrameLocks noChangeAspect="1"/>
          </p:cNvGraphicFramePr>
          <p:nvPr/>
        </p:nvGraphicFramePr>
        <p:xfrm>
          <a:off x="611559" y="2924944"/>
          <a:ext cx="3158709" cy="2736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Equation" r:id="rId4" imgW="1422360" imgH="1231560" progId="Equation.3">
                  <p:embed/>
                </p:oleObj>
              </mc:Choice>
              <mc:Fallback>
                <p:oleObj name="Equation" r:id="rId4" imgW="1422360" imgH="12315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59" y="2924944"/>
                        <a:ext cx="3158709" cy="27363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3590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2120" y="1412776"/>
            <a:ext cx="2711450" cy="2393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23591" name="Picture 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4221088"/>
            <a:ext cx="3024187" cy="2212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6372201" y="764704"/>
          <a:ext cx="1080120" cy="459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Formel" r:id="rId8" imgW="419040" imgH="177480" progId="Equation.3">
                  <p:embed/>
                </p:oleObj>
              </mc:Choice>
              <mc:Fallback>
                <p:oleObj name="Formel" r:id="rId8" imgW="41904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01" y="764704"/>
                        <a:ext cx="1080120" cy="4591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4F80B-FD21-4BCC-B659-8C9FF5B8E79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3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8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614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1556792"/>
            <a:ext cx="2368925" cy="41044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24615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404664"/>
            <a:ext cx="2304256" cy="2629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3717032"/>
            <a:ext cx="2652434" cy="20162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76256" y="3933056"/>
            <a:ext cx="1920919" cy="1800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4F80B-FD21-4BCC-B659-8C9FF5B8E79C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4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4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639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7056" y="1412776"/>
            <a:ext cx="3906838" cy="46085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25640" name="Text Box 8"/>
          <p:cNvSpPr txBox="1">
            <a:spLocks noChangeArrowheads="1"/>
          </p:cNvSpPr>
          <p:nvPr/>
        </p:nvSpPr>
        <p:spPr bwMode="auto">
          <a:xfrm>
            <a:off x="935088" y="764704"/>
            <a:ext cx="352839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800" dirty="0"/>
              <a:t>Transmisjonsport:</a:t>
            </a:r>
          </a:p>
        </p:txBody>
      </p:sp>
      <p:graphicFrame>
        <p:nvGraphicFramePr>
          <p:cNvPr id="96257" name="Object 1"/>
          <p:cNvGraphicFramePr>
            <a:graphicFrameLocks noChangeAspect="1"/>
          </p:cNvGraphicFramePr>
          <p:nvPr/>
        </p:nvGraphicFramePr>
        <p:xfrm>
          <a:off x="6219057" y="3614539"/>
          <a:ext cx="1895475" cy="162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Formel" r:id="rId5" imgW="799920" imgH="685800" progId="Equation.3">
                  <p:embed/>
                </p:oleObj>
              </mc:Choice>
              <mc:Fallback>
                <p:oleObj name="Formel" r:id="rId5" imgW="799920" imgH="685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9057" y="3614539"/>
                        <a:ext cx="1895475" cy="162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5471592" y="2924944"/>
            <a:ext cx="367240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400" dirty="0" smtClean="0"/>
              <a:t>Parallelle motstander:</a:t>
            </a:r>
            <a:endParaRPr lang="nb-NO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4F80B-FD21-4BCC-B659-8C9FF5B8E79C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6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640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548680"/>
            <a:ext cx="8229600" cy="582612"/>
          </a:xfrm>
        </p:spPr>
        <p:txBody>
          <a:bodyPr/>
          <a:lstStyle/>
          <a:p>
            <a:r>
              <a:rPr lang="nb-NO" sz="2800" dirty="0"/>
              <a:t>RC forsinkelsesmodeller</a:t>
            </a:r>
          </a:p>
        </p:txBody>
      </p:sp>
      <p:pic>
        <p:nvPicPr>
          <p:cNvPr id="32666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1484784"/>
            <a:ext cx="5040560" cy="4916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4F80B-FD21-4BCC-B659-8C9FF5B8E79C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4" name="Text Box 4"/>
          <p:cNvSpPr txBox="1">
            <a:spLocks noChangeArrowheads="1"/>
          </p:cNvSpPr>
          <p:nvPr/>
        </p:nvSpPr>
        <p:spPr bwMode="auto">
          <a:xfrm>
            <a:off x="0" y="620688"/>
            <a:ext cx="389413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Seriekobling av </a:t>
            </a:r>
            <a:r>
              <a:rPr lang="nb-NO" sz="1800" dirty="0"/>
              <a:t>transistorer</a:t>
            </a:r>
            <a:r>
              <a:rPr lang="nb-NO" dirty="0"/>
              <a:t>:</a:t>
            </a:r>
          </a:p>
        </p:txBody>
      </p:sp>
      <p:graphicFrame>
        <p:nvGraphicFramePr>
          <p:cNvPr id="327685" name="Object 5"/>
          <p:cNvGraphicFramePr>
            <a:graphicFrameLocks noChangeAspect="1"/>
          </p:cNvGraphicFramePr>
          <p:nvPr/>
        </p:nvGraphicFramePr>
        <p:xfrm>
          <a:off x="683568" y="1052736"/>
          <a:ext cx="1440780" cy="721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Equation" r:id="rId4" imgW="888840" imgH="444240" progId="Equation.3">
                  <p:embed/>
                </p:oleObj>
              </mc:Choice>
              <mc:Fallback>
                <p:oleObj name="Equation" r:id="rId4" imgW="888840" imgH="444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052736"/>
                        <a:ext cx="1440780" cy="7210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686" name="Text Box 6"/>
          <p:cNvSpPr txBox="1">
            <a:spLocks noChangeArrowheads="1"/>
          </p:cNvSpPr>
          <p:nvPr/>
        </p:nvSpPr>
        <p:spPr bwMode="auto">
          <a:xfrm>
            <a:off x="0" y="1916832"/>
            <a:ext cx="367823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/>
              <a:t>Parallellkobling av transistorer:</a:t>
            </a:r>
          </a:p>
        </p:txBody>
      </p:sp>
      <p:graphicFrame>
        <p:nvGraphicFramePr>
          <p:cNvPr id="327687" name="Object 7"/>
          <p:cNvGraphicFramePr>
            <a:graphicFrameLocks noChangeAspect="1"/>
          </p:cNvGraphicFramePr>
          <p:nvPr/>
        </p:nvGraphicFramePr>
        <p:xfrm>
          <a:off x="755576" y="2403095"/>
          <a:ext cx="1240304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Equation" r:id="rId6" imgW="812520" imgH="660240" progId="Equation.3">
                  <p:embed/>
                </p:oleObj>
              </mc:Choice>
              <mc:Fallback>
                <p:oleObj name="Equation" r:id="rId6" imgW="812520" imgH="6602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2403095"/>
                        <a:ext cx="1240304" cy="1008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688" name="Text Box 8"/>
          <p:cNvSpPr txBox="1">
            <a:spLocks noChangeArrowheads="1"/>
          </p:cNvSpPr>
          <p:nvPr/>
        </p:nvSpPr>
        <p:spPr bwMode="auto">
          <a:xfrm>
            <a:off x="107504" y="3411207"/>
            <a:ext cx="288131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/>
              <a:t>Eksempel NAND3:</a:t>
            </a:r>
          </a:p>
        </p:txBody>
      </p:sp>
      <p:pic>
        <p:nvPicPr>
          <p:cNvPr id="327689" name="Picture 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7" y="3861048"/>
            <a:ext cx="3315443" cy="29969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3717032"/>
            <a:ext cx="3096344" cy="29434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0" name="Text Box 6"/>
          <p:cNvSpPr txBox="1">
            <a:spLocks noChangeArrowheads="1"/>
          </p:cNvSpPr>
          <p:nvPr/>
        </p:nvSpPr>
        <p:spPr bwMode="auto">
          <a:xfrm>
            <a:off x="5940152" y="260648"/>
            <a:ext cx="233975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/>
              <a:t>Transisjon fra 0 til 1:</a:t>
            </a:r>
          </a:p>
        </p:txBody>
      </p:sp>
      <p:graphicFrame>
        <p:nvGraphicFramePr>
          <p:cNvPr id="41" name="Object 7"/>
          <p:cNvGraphicFramePr>
            <a:graphicFrameLocks noChangeAspect="1"/>
          </p:cNvGraphicFramePr>
          <p:nvPr/>
        </p:nvGraphicFramePr>
        <p:xfrm>
          <a:off x="6588224" y="692695"/>
          <a:ext cx="1440160" cy="10865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Equation" r:id="rId10" imgW="774360" imgH="583920" progId="Equation.3">
                  <p:embed/>
                </p:oleObj>
              </mc:Choice>
              <mc:Fallback>
                <p:oleObj name="Equation" r:id="rId10" imgW="774360" imgH="58392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224" y="692695"/>
                        <a:ext cx="1440160" cy="10865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 Box 8"/>
          <p:cNvSpPr txBox="1">
            <a:spLocks noChangeArrowheads="1"/>
          </p:cNvSpPr>
          <p:nvPr/>
        </p:nvSpPr>
        <p:spPr bwMode="auto">
          <a:xfrm>
            <a:off x="6084168" y="1844824"/>
            <a:ext cx="288131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/>
              <a:t>Transisjon fra 1 til 0:</a:t>
            </a:r>
          </a:p>
        </p:txBody>
      </p:sp>
      <p:graphicFrame>
        <p:nvGraphicFramePr>
          <p:cNvPr id="43" name="Object 9"/>
          <p:cNvGraphicFramePr>
            <a:graphicFrameLocks noChangeAspect="1"/>
          </p:cNvGraphicFramePr>
          <p:nvPr/>
        </p:nvGraphicFramePr>
        <p:xfrm>
          <a:off x="6516216" y="2420888"/>
          <a:ext cx="2004006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Equation" r:id="rId12" imgW="1358640" imgH="634680" progId="Equation.3">
                  <p:embed/>
                </p:oleObj>
              </mc:Choice>
              <mc:Fallback>
                <p:oleObj name="Equation" r:id="rId12" imgW="1358640" imgH="6346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216" y="2420888"/>
                        <a:ext cx="2004006" cy="9361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50" name="Object 6"/>
          <p:cNvGraphicFramePr>
            <a:graphicFrameLocks noChangeAspect="1"/>
          </p:cNvGraphicFramePr>
          <p:nvPr/>
        </p:nvGraphicFramePr>
        <p:xfrm>
          <a:off x="2699792" y="1196752"/>
          <a:ext cx="67627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Formel" r:id="rId14" imgW="419040" imgH="177480" progId="Equation.3">
                  <p:embed/>
                </p:oleObj>
              </mc:Choice>
              <mc:Fallback>
                <p:oleObj name="Formel" r:id="rId14" imgW="419040" imgH="177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1196752"/>
                        <a:ext cx="676275" cy="28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4F80B-FD21-4BCC-B659-8C9FF5B8E79C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7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27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27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27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27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84" grpId="0"/>
      <p:bldP spid="327686" grpId="0"/>
      <p:bldP spid="327688" grpId="0"/>
      <p:bldP spid="40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RC modell</a:t>
            </a:r>
          </a:p>
        </p:txBody>
      </p:sp>
      <p:pic>
        <p:nvPicPr>
          <p:cNvPr id="32973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2636912"/>
            <a:ext cx="2670175" cy="2779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4F80B-FD21-4BCC-B659-8C9FF5B8E79C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548680"/>
            <a:ext cx="8229600" cy="582612"/>
          </a:xfrm>
        </p:spPr>
        <p:txBody>
          <a:bodyPr/>
          <a:lstStyle/>
          <a:p>
            <a:r>
              <a:rPr lang="nb-N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Hastighetsmetning</a:t>
            </a:r>
          </a:p>
        </p:txBody>
      </p:sp>
      <p:sp>
        <p:nvSpPr>
          <p:cNvPr id="330756" name="Text Box 4"/>
          <p:cNvSpPr txBox="1">
            <a:spLocks noChangeArrowheads="1"/>
          </p:cNvSpPr>
          <p:nvPr/>
        </p:nvSpPr>
        <p:spPr bwMode="auto">
          <a:xfrm>
            <a:off x="292243" y="1209862"/>
            <a:ext cx="3714776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 dirty="0"/>
              <a:t>Hastigheten til ladningsbærere:</a:t>
            </a:r>
          </a:p>
        </p:txBody>
      </p:sp>
      <p:graphicFrame>
        <p:nvGraphicFramePr>
          <p:cNvPr id="330757" name="Object 5"/>
          <p:cNvGraphicFramePr>
            <a:graphicFrameLocks noChangeAspect="1"/>
          </p:cNvGraphicFramePr>
          <p:nvPr/>
        </p:nvGraphicFramePr>
        <p:xfrm>
          <a:off x="1079674" y="1495614"/>
          <a:ext cx="1530350" cy="1293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Equation" r:id="rId4" imgW="736560" imgH="622080" progId="Equation.3">
                  <p:embed/>
                </p:oleObj>
              </mc:Choice>
              <mc:Fallback>
                <p:oleObj name="Equation" r:id="rId4" imgW="736560" imgH="6220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674" y="1495614"/>
                        <a:ext cx="1530350" cy="1293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0758" name="Text Box 6"/>
          <p:cNvSpPr txBox="1">
            <a:spLocks noChangeArrowheads="1"/>
          </p:cNvSpPr>
          <p:nvPr/>
        </p:nvSpPr>
        <p:spPr bwMode="auto">
          <a:xfrm>
            <a:off x="689149" y="2567184"/>
            <a:ext cx="792163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 dirty="0"/>
              <a:t>der:</a:t>
            </a:r>
          </a:p>
        </p:txBody>
      </p:sp>
      <p:graphicFrame>
        <p:nvGraphicFramePr>
          <p:cNvPr id="330759" name="Object 7"/>
          <p:cNvGraphicFramePr>
            <a:graphicFrameLocks noChangeAspect="1"/>
          </p:cNvGraphicFramePr>
          <p:nvPr/>
        </p:nvGraphicFramePr>
        <p:xfrm>
          <a:off x="1187624" y="2996952"/>
          <a:ext cx="1447696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Equation" r:id="rId6" imgW="609480" imgH="393480" progId="Equation.3">
                  <p:embed/>
                </p:oleObj>
              </mc:Choice>
              <mc:Fallback>
                <p:oleObj name="Equation" r:id="rId6" imgW="60948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2996952"/>
                        <a:ext cx="1447696" cy="9361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0760" name="Text Box 8"/>
          <p:cNvSpPr txBox="1">
            <a:spLocks noChangeArrowheads="1"/>
          </p:cNvSpPr>
          <p:nvPr/>
        </p:nvSpPr>
        <p:spPr bwMode="auto">
          <a:xfrm>
            <a:off x="468487" y="4026550"/>
            <a:ext cx="218916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 dirty="0"/>
              <a:t>Transistormodeller:</a:t>
            </a:r>
          </a:p>
        </p:txBody>
      </p:sp>
      <p:sp>
        <p:nvSpPr>
          <p:cNvPr id="330762" name="Text Box 10"/>
          <p:cNvSpPr txBox="1">
            <a:spLocks noChangeArrowheads="1"/>
          </p:cNvSpPr>
          <p:nvPr/>
        </p:nvSpPr>
        <p:spPr bwMode="auto">
          <a:xfrm>
            <a:off x="5116683" y="4610497"/>
            <a:ext cx="79216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 dirty="0"/>
              <a:t>AV</a:t>
            </a:r>
          </a:p>
        </p:txBody>
      </p:sp>
      <p:sp>
        <p:nvSpPr>
          <p:cNvPr id="330763" name="Text Box 11"/>
          <p:cNvSpPr txBox="1">
            <a:spLocks noChangeArrowheads="1"/>
          </p:cNvSpPr>
          <p:nvPr/>
        </p:nvSpPr>
        <p:spPr bwMode="auto">
          <a:xfrm>
            <a:off x="5116683" y="5335984"/>
            <a:ext cx="114618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 dirty="0"/>
              <a:t>LINEÆR</a:t>
            </a:r>
          </a:p>
        </p:txBody>
      </p:sp>
      <p:sp>
        <p:nvSpPr>
          <p:cNvPr id="330764" name="Text Box 12"/>
          <p:cNvSpPr txBox="1">
            <a:spLocks noChangeArrowheads="1"/>
          </p:cNvSpPr>
          <p:nvPr/>
        </p:nvSpPr>
        <p:spPr bwMode="auto">
          <a:xfrm>
            <a:off x="5097633" y="6070997"/>
            <a:ext cx="1360494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 dirty="0" smtClean="0"/>
              <a:t>METNING</a:t>
            </a:r>
            <a:endParaRPr lang="nb-NO" sz="1600" dirty="0"/>
          </a:p>
        </p:txBody>
      </p:sp>
      <p:sp>
        <p:nvSpPr>
          <p:cNvPr id="330765" name="Text Box 13"/>
          <p:cNvSpPr txBox="1">
            <a:spLocks noChangeArrowheads="1"/>
          </p:cNvSpPr>
          <p:nvPr/>
        </p:nvSpPr>
        <p:spPr bwMode="auto">
          <a:xfrm>
            <a:off x="6770862" y="5429651"/>
            <a:ext cx="215900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 dirty="0"/>
              <a:t>Metningsspenning</a:t>
            </a:r>
          </a:p>
        </p:txBody>
      </p:sp>
      <p:graphicFrame>
        <p:nvGraphicFramePr>
          <p:cNvPr id="330766" name="Object 14"/>
          <p:cNvGraphicFramePr>
            <a:graphicFrameLocks noChangeAspect="1"/>
          </p:cNvGraphicFramePr>
          <p:nvPr/>
        </p:nvGraphicFramePr>
        <p:xfrm>
          <a:off x="6547024" y="5772554"/>
          <a:ext cx="2454275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Equation" r:id="rId8" imgW="1180800" imgH="317160" progId="Equation.3">
                  <p:embed/>
                </p:oleObj>
              </mc:Choice>
              <mc:Fallback>
                <p:oleObj name="Equation" r:id="rId8" imgW="1180800" imgH="3171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7024" y="5772554"/>
                        <a:ext cx="2454275" cy="661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0771" name="Object 19"/>
          <p:cNvGraphicFramePr>
            <a:graphicFrameLocks noChangeAspect="1"/>
          </p:cNvGraphicFramePr>
          <p:nvPr/>
        </p:nvGraphicFramePr>
        <p:xfrm>
          <a:off x="497095" y="4424739"/>
          <a:ext cx="4119560" cy="2100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Equation" r:id="rId10" imgW="2120760" imgH="1079280" progId="Equation.3">
                  <p:embed/>
                </p:oleObj>
              </mc:Choice>
              <mc:Fallback>
                <p:oleObj name="Equation" r:id="rId10" imgW="2120760" imgH="10792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095" y="4424739"/>
                        <a:ext cx="4119560" cy="21006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4F80B-FD21-4BCC-B659-8C9FF5B8E79C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0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0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0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30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30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0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30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30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30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30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756" grpId="0"/>
      <p:bldP spid="330758" grpId="0"/>
      <p:bldP spid="330760" grpId="0"/>
      <p:bldP spid="330762" grpId="0"/>
      <p:bldP spid="330763" grpId="0"/>
      <p:bldP spid="330764" grpId="0"/>
      <p:bldP spid="3307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 </a:t>
            </a:r>
          </a:p>
        </p:txBody>
      </p:sp>
      <p:pic>
        <p:nvPicPr>
          <p:cNvPr id="33178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428736"/>
            <a:ext cx="4105275" cy="40306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3178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6101" y="369077"/>
            <a:ext cx="4287865" cy="53459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4F80B-FD21-4BCC-B659-8C9FF5B8E79C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1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oiler-orienteringsmøter-bachelor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foiler-orienteringsmøter-bachelor</Template>
  <TotalTime>9053</TotalTime>
  <Words>200</Words>
  <Application>Microsoft Office PowerPoint</Application>
  <PresentationFormat>On-screen Show (4:3)</PresentationFormat>
  <Paragraphs>92</Paragraphs>
  <Slides>14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ヒラギノ角ゴ Pro W3</vt:lpstr>
      <vt:lpstr>foiler-orienteringsmøter-bachelor</vt:lpstr>
      <vt:lpstr>Equation</vt:lpstr>
      <vt:lpstr>Formel</vt:lpstr>
      <vt:lpstr>INF3400 Del 4</vt:lpstr>
      <vt:lpstr>Introduksjon til utleggsregler</vt:lpstr>
      <vt:lpstr>Enkle MOS kapasitans modeller</vt:lpstr>
      <vt:lpstr>Gatekapasitans detaljer</vt:lpstr>
      <vt:lpstr>PowerPoint Presentation</vt:lpstr>
      <vt:lpstr>Diffusjonskapasitans detaljer</vt:lpstr>
      <vt:lpstr>ENKLE RC modeller</vt:lpstr>
      <vt:lpstr>PowerPoint Presentation</vt:lpstr>
      <vt:lpstr>PowerPoint Presentation</vt:lpstr>
      <vt:lpstr>RC forsinkelsesmodeller</vt:lpstr>
      <vt:lpstr>PowerPoint Presentation</vt:lpstr>
      <vt:lpstr>RC modell</vt:lpstr>
      <vt:lpstr>Hastighetsmetning</vt:lpstr>
      <vt:lpstr> 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Institutt for Informatikk ønsker alle ny studenter velkommen!</dc:title>
  <dc:creator>sigrunv</dc:creator>
  <cp:lastModifiedBy>Omid Mirmotahari</cp:lastModifiedBy>
  <cp:revision>244</cp:revision>
  <cp:lastPrinted>2016-02-03T19:40:44Z</cp:lastPrinted>
  <dcterms:created xsi:type="dcterms:W3CDTF">2011-08-14T18:14:06Z</dcterms:created>
  <dcterms:modified xsi:type="dcterms:W3CDTF">2016-02-03T19:40:51Z</dcterms:modified>
</cp:coreProperties>
</file>