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4"/>
  </p:sldMasterIdLst>
  <p:notesMasterIdLst>
    <p:notesMasterId r:id="rId23"/>
  </p:notesMasterIdLst>
  <p:handoutMasterIdLst>
    <p:handoutMasterId r:id="rId24"/>
  </p:handoutMasterIdLst>
  <p:sldIdLst>
    <p:sldId id="274" r:id="rId5"/>
    <p:sldId id="286" r:id="rId6"/>
    <p:sldId id="318" r:id="rId7"/>
    <p:sldId id="319" r:id="rId8"/>
    <p:sldId id="291" r:id="rId9"/>
    <p:sldId id="325" r:id="rId10"/>
    <p:sldId id="300" r:id="rId11"/>
    <p:sldId id="326" r:id="rId12"/>
    <p:sldId id="327" r:id="rId13"/>
    <p:sldId id="281" r:id="rId14"/>
    <p:sldId id="304" r:id="rId15"/>
    <p:sldId id="285" r:id="rId16"/>
    <p:sldId id="283" r:id="rId17"/>
    <p:sldId id="284" r:id="rId18"/>
    <p:sldId id="322" r:id="rId19"/>
    <p:sldId id="323" r:id="rId20"/>
    <p:sldId id="324" r:id="rId21"/>
    <p:sldId id="328" r:id="rId22"/>
  </p:sldIdLst>
  <p:sldSz cx="9144000" cy="6858000" type="screen4x3"/>
  <p:notesSz cx="6797675" cy="9926638"/>
  <p:defaultTextStyle>
    <a:defPPr>
      <a:defRPr lang="nb-NO"/>
    </a:defPPr>
    <a:lvl1pPr algn="l" rtl="0" fontAlgn="base">
      <a:spcBef>
        <a:spcPct val="20000"/>
      </a:spcBef>
      <a:spcAft>
        <a:spcPct val="0"/>
      </a:spcAft>
      <a:buChar char="•"/>
      <a:defRPr sz="2800" i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har char="•"/>
      <a:defRPr sz="2800" i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har char="•"/>
      <a:defRPr sz="2800" i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har char="•"/>
      <a:defRPr sz="2800" i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har char="•"/>
      <a:defRPr sz="2800" i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800" i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800" i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800" i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800" i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8" d="100"/>
          <a:sy n="148" d="100"/>
        </p:scale>
        <p:origin x="2154" y="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6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200" i="0">
                <a:latin typeface="Tahoma" pitchFamily="34" charset="0"/>
              </a:defRPr>
            </a:lvl1pPr>
          </a:lstStyle>
          <a:p>
            <a:endParaRPr lang="nb-NO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016" y="0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200" i="0">
                <a:latin typeface="Tahoma" pitchFamily="34" charset="0"/>
              </a:defRPr>
            </a:lvl1pPr>
          </a:lstStyle>
          <a:p>
            <a:endParaRPr lang="nb-NO"/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0306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200" i="0">
                <a:latin typeface="Tahoma" pitchFamily="34" charset="0"/>
              </a:defRPr>
            </a:lvl1pPr>
          </a:lstStyle>
          <a:p>
            <a:endParaRPr lang="nb-NO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016" y="9430306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200" i="0">
                <a:latin typeface="Tahoma" pitchFamily="34" charset="0"/>
              </a:defRPr>
            </a:lvl1pPr>
          </a:lstStyle>
          <a:p>
            <a:fld id="{A230BD62-A410-481F-8520-B10BF085B5CB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471413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200" i="0">
                <a:latin typeface="Tahoma" pitchFamily="34" charset="0"/>
              </a:defRPr>
            </a:lvl1pPr>
          </a:lstStyle>
          <a:p>
            <a:endParaRPr lang="nb-NO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016" y="0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200" i="0">
                <a:latin typeface="Tahoma" pitchFamily="34" charset="0"/>
              </a:defRPr>
            </a:lvl1pPr>
          </a:lstStyle>
          <a:p>
            <a:endParaRPr lang="nb-NO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357" y="4715153"/>
            <a:ext cx="4984962" cy="4466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0306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200" i="0">
                <a:latin typeface="Tahoma" pitchFamily="34" charset="0"/>
              </a:defRPr>
            </a:lvl1pPr>
          </a:lstStyle>
          <a:p>
            <a:endParaRPr lang="nb-NO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016" y="9430306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200" i="0">
                <a:latin typeface="Tahoma" pitchFamily="34" charset="0"/>
              </a:defRPr>
            </a:lvl1pPr>
          </a:lstStyle>
          <a:p>
            <a:fld id="{2375CE9B-614B-4C9C-9B46-F4BC3A18152C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186593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" y="0"/>
            <a:ext cx="85852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208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5805488"/>
            <a:ext cx="989013" cy="976312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 4</a:t>
            </a:r>
            <a:r>
              <a:rPr lang="nb-NO" sz="1400"/>
              <a:t>-</a:t>
            </a:r>
            <a:fld id="{2B6CA1F1-5E4B-427F-8C75-8BAA3DC1F120}" type="slidenum">
              <a:rPr lang="nb-NO" sz="1400"/>
              <a:pPr/>
              <a:t>‹#›</a:t>
            </a:fld>
            <a:endParaRPr lang="nb-NO" sz="1400"/>
          </a:p>
        </p:txBody>
      </p:sp>
    </p:spTree>
    <p:extLst>
      <p:ext uri="{BB962C8B-B14F-4D97-AF65-F5344CB8AC3E}">
        <p14:creationId xmlns:p14="http://schemas.microsoft.com/office/powerpoint/2010/main" val="16396975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 4</a:t>
            </a:r>
            <a:r>
              <a:rPr lang="nb-NO" sz="1400"/>
              <a:t>-</a:t>
            </a:r>
            <a:fld id="{9F06187F-ECD2-4A66-A62B-907DA185C398}" type="slidenum">
              <a:rPr lang="nb-NO" sz="1400"/>
              <a:pPr/>
              <a:t>‹#›</a:t>
            </a:fld>
            <a:endParaRPr lang="nb-NO" sz="1400"/>
          </a:p>
        </p:txBody>
      </p:sp>
    </p:spTree>
    <p:extLst>
      <p:ext uri="{BB962C8B-B14F-4D97-AF65-F5344CB8AC3E}">
        <p14:creationId xmlns:p14="http://schemas.microsoft.com/office/powerpoint/2010/main" val="763287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066800" y="1196975"/>
            <a:ext cx="3962400" cy="55006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181600" y="1196975"/>
            <a:ext cx="3962400" cy="55006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 4</a:t>
            </a:r>
            <a:r>
              <a:rPr lang="nb-NO" sz="1400"/>
              <a:t>-</a:t>
            </a:r>
            <a:fld id="{37E41BDF-6523-4670-A2D5-B9AC6A763F77}" type="slidenum">
              <a:rPr lang="nb-NO" sz="1400"/>
              <a:pPr/>
              <a:t>‹#›</a:t>
            </a:fld>
            <a:endParaRPr lang="nb-NO" sz="1400"/>
          </a:p>
        </p:txBody>
      </p:sp>
    </p:spTree>
    <p:extLst>
      <p:ext uri="{BB962C8B-B14F-4D97-AF65-F5344CB8AC3E}">
        <p14:creationId xmlns:p14="http://schemas.microsoft.com/office/powerpoint/2010/main" val="329095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 4</a:t>
            </a:r>
            <a:r>
              <a:rPr lang="nb-NO" sz="1400"/>
              <a:t>-</a:t>
            </a:r>
            <a:fld id="{E6096E29-6FCD-424D-8E41-85EEDCD33941}" type="slidenum">
              <a:rPr lang="nb-NO" sz="1400"/>
              <a:pPr/>
              <a:t>‹#›</a:t>
            </a:fld>
            <a:endParaRPr lang="nb-NO" sz="1400"/>
          </a:p>
        </p:txBody>
      </p:sp>
    </p:spTree>
    <p:extLst>
      <p:ext uri="{BB962C8B-B14F-4D97-AF65-F5344CB8AC3E}">
        <p14:creationId xmlns:p14="http://schemas.microsoft.com/office/powerpoint/2010/main" val="2128611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 4</a:t>
            </a:r>
            <a:r>
              <a:rPr lang="nb-NO" sz="1400"/>
              <a:t>-</a:t>
            </a:r>
            <a:fld id="{A3ACB44E-4F72-4AC2-8256-A109B43B94E9}" type="slidenum">
              <a:rPr lang="nb-NO" sz="1400"/>
              <a:pPr/>
              <a:t>‹#›</a:t>
            </a:fld>
            <a:endParaRPr lang="nb-NO" sz="1400"/>
          </a:p>
        </p:txBody>
      </p:sp>
    </p:spTree>
    <p:extLst>
      <p:ext uri="{BB962C8B-B14F-4D97-AF65-F5344CB8AC3E}">
        <p14:creationId xmlns:p14="http://schemas.microsoft.com/office/powerpoint/2010/main" val="2209257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 4</a:t>
            </a:r>
            <a:r>
              <a:rPr lang="nb-NO" sz="1400"/>
              <a:t>-</a:t>
            </a:r>
            <a:fld id="{E067C26A-3143-46C9-BBD5-66539029D247}" type="slidenum">
              <a:rPr lang="nb-NO" sz="1400"/>
              <a:pPr/>
              <a:t>‹#›</a:t>
            </a:fld>
            <a:endParaRPr lang="nb-NO" sz="1400"/>
          </a:p>
        </p:txBody>
      </p:sp>
    </p:spTree>
    <p:extLst>
      <p:ext uri="{BB962C8B-B14F-4D97-AF65-F5344CB8AC3E}">
        <p14:creationId xmlns:p14="http://schemas.microsoft.com/office/powerpoint/2010/main" val="814947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 4</a:t>
            </a:r>
            <a:r>
              <a:rPr lang="nb-NO" sz="1400"/>
              <a:t>-</a:t>
            </a:r>
            <a:fld id="{D4432343-85F4-4280-9021-883BFA76FB6E}" type="slidenum">
              <a:rPr lang="nb-NO" sz="1400"/>
              <a:pPr/>
              <a:t>‹#›</a:t>
            </a:fld>
            <a:endParaRPr lang="nb-NO" sz="1400"/>
          </a:p>
        </p:txBody>
      </p:sp>
    </p:spTree>
    <p:extLst>
      <p:ext uri="{BB962C8B-B14F-4D97-AF65-F5344CB8AC3E}">
        <p14:creationId xmlns:p14="http://schemas.microsoft.com/office/powerpoint/2010/main" val="28410377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 4</a:t>
            </a:r>
            <a:r>
              <a:rPr lang="nb-NO" sz="1400"/>
              <a:t>-</a:t>
            </a:r>
            <a:fld id="{A9A58CCC-4112-42AC-AA17-2F8A63827822}" type="slidenum">
              <a:rPr lang="nb-NO" sz="1400"/>
              <a:pPr/>
              <a:t>‹#›</a:t>
            </a:fld>
            <a:endParaRPr lang="nb-NO" sz="1400"/>
          </a:p>
        </p:txBody>
      </p:sp>
    </p:spTree>
    <p:extLst>
      <p:ext uri="{BB962C8B-B14F-4D97-AF65-F5344CB8AC3E}">
        <p14:creationId xmlns:p14="http://schemas.microsoft.com/office/powerpoint/2010/main" val="2210638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 4</a:t>
            </a:r>
            <a:r>
              <a:rPr lang="nb-NO" sz="1400"/>
              <a:t>-</a:t>
            </a:r>
            <a:fld id="{48A7B7FA-FD0F-4EBB-B996-16EAE2AF708D}" type="slidenum">
              <a:rPr lang="nb-NO" sz="1400"/>
              <a:pPr/>
              <a:t>‹#›</a:t>
            </a:fld>
            <a:endParaRPr lang="nb-NO" sz="1400"/>
          </a:p>
        </p:txBody>
      </p:sp>
    </p:spTree>
    <p:extLst>
      <p:ext uri="{BB962C8B-B14F-4D97-AF65-F5344CB8AC3E}">
        <p14:creationId xmlns:p14="http://schemas.microsoft.com/office/powerpoint/2010/main" val="1593573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7124700" y="115888"/>
            <a:ext cx="2019300" cy="658177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1066800" y="115888"/>
            <a:ext cx="5905500" cy="658177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 4</a:t>
            </a:r>
            <a:r>
              <a:rPr lang="nb-NO" sz="1400"/>
              <a:t>-</a:t>
            </a:r>
            <a:fld id="{F5CE94AC-3BC9-4788-ABAF-CA779DCBCCD7}" type="slidenum">
              <a:rPr lang="nb-NO" sz="1400"/>
              <a:pPr/>
              <a:t>‹#›</a:t>
            </a:fld>
            <a:endParaRPr lang="nb-NO" sz="1400"/>
          </a:p>
        </p:txBody>
      </p:sp>
    </p:spTree>
    <p:extLst>
      <p:ext uri="{BB962C8B-B14F-4D97-AF65-F5344CB8AC3E}">
        <p14:creationId xmlns:p14="http://schemas.microsoft.com/office/powerpoint/2010/main" val="17447078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tel og skjematisk tegning eller organisasjonsk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066800" y="115888"/>
            <a:ext cx="8077200" cy="8636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SmartArt 2"/>
          <p:cNvSpPr>
            <a:spLocks noGrp="1"/>
          </p:cNvSpPr>
          <p:nvPr>
            <p:ph type="dgm" idx="1"/>
          </p:nvPr>
        </p:nvSpPr>
        <p:spPr>
          <a:xfrm>
            <a:off x="1066800" y="1196975"/>
            <a:ext cx="8077200" cy="5500688"/>
          </a:xfrm>
        </p:spPr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>
          <a:xfrm>
            <a:off x="8128000" y="6534150"/>
            <a:ext cx="836613" cy="269875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 4</a:t>
            </a:r>
            <a:r>
              <a:rPr lang="nb-NO" sz="1400"/>
              <a:t>-</a:t>
            </a:r>
            <a:fld id="{0A67CB76-A6B5-4546-8999-75406DFFEF72}" type="slidenum">
              <a:rPr lang="nb-NO" sz="1400"/>
              <a:pPr/>
              <a:t>‹#›</a:t>
            </a:fld>
            <a:endParaRPr lang="nb-NO" sz="1400"/>
          </a:p>
        </p:txBody>
      </p:sp>
    </p:spTree>
    <p:extLst>
      <p:ext uri="{BB962C8B-B14F-4D97-AF65-F5344CB8AC3E}">
        <p14:creationId xmlns:p14="http://schemas.microsoft.com/office/powerpoint/2010/main" val="606745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tel og tab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066800" y="115888"/>
            <a:ext cx="8077200" cy="8636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abell 2"/>
          <p:cNvSpPr>
            <a:spLocks noGrp="1"/>
          </p:cNvSpPr>
          <p:nvPr>
            <p:ph type="tbl" idx="1"/>
          </p:nvPr>
        </p:nvSpPr>
        <p:spPr>
          <a:xfrm>
            <a:off x="1066800" y="1196975"/>
            <a:ext cx="8077200" cy="5500688"/>
          </a:xfrm>
        </p:spPr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>
          <a:xfrm>
            <a:off x="8128000" y="6534150"/>
            <a:ext cx="836613" cy="269875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 4</a:t>
            </a:r>
            <a:r>
              <a:rPr lang="nb-NO" sz="1400"/>
              <a:t>-</a:t>
            </a:r>
            <a:fld id="{5B796F95-F190-425A-9ACD-FD37E2DE53F3}" type="slidenum">
              <a:rPr lang="nb-NO" sz="1400"/>
              <a:pPr/>
              <a:t>‹#›</a:t>
            </a:fld>
            <a:endParaRPr lang="nb-NO" sz="1400"/>
          </a:p>
        </p:txBody>
      </p:sp>
    </p:spTree>
    <p:extLst>
      <p:ext uri="{BB962C8B-B14F-4D97-AF65-F5344CB8AC3E}">
        <p14:creationId xmlns:p14="http://schemas.microsoft.com/office/powerpoint/2010/main" val="14147829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tel og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066800" y="115888"/>
            <a:ext cx="8077200" cy="8636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iagram 2"/>
          <p:cNvSpPr>
            <a:spLocks noGrp="1"/>
          </p:cNvSpPr>
          <p:nvPr>
            <p:ph type="chart" idx="1"/>
          </p:nvPr>
        </p:nvSpPr>
        <p:spPr>
          <a:xfrm>
            <a:off x="1066800" y="1196975"/>
            <a:ext cx="8077200" cy="5500688"/>
          </a:xfrm>
        </p:spPr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>
          <a:xfrm>
            <a:off x="8128000" y="6534150"/>
            <a:ext cx="836613" cy="269875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 4</a:t>
            </a:r>
            <a:r>
              <a:rPr lang="nb-NO" sz="1400"/>
              <a:t>-</a:t>
            </a:r>
            <a:fld id="{A8779805-7480-4EF3-A448-AE73BE0DF64B}" type="slidenum">
              <a:rPr lang="nb-NO" sz="1400"/>
              <a:pPr/>
              <a:t>‹#›</a:t>
            </a:fld>
            <a:endParaRPr lang="nb-NO" sz="1400"/>
          </a:p>
        </p:txBody>
      </p:sp>
    </p:spTree>
    <p:extLst>
      <p:ext uri="{BB962C8B-B14F-4D97-AF65-F5344CB8AC3E}">
        <p14:creationId xmlns:p14="http://schemas.microsoft.com/office/powerpoint/2010/main" val="2837431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tel, tekst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066800" y="115888"/>
            <a:ext cx="8077200" cy="8636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half" idx="1"/>
          </p:nvPr>
        </p:nvSpPr>
        <p:spPr>
          <a:xfrm>
            <a:off x="1066800" y="1196975"/>
            <a:ext cx="3962400" cy="55006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181600" y="1196975"/>
            <a:ext cx="3962400" cy="55006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0"/>
          </p:nvPr>
        </p:nvSpPr>
        <p:spPr>
          <a:xfrm>
            <a:off x="8128000" y="6534150"/>
            <a:ext cx="836613" cy="269875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 4</a:t>
            </a:r>
            <a:r>
              <a:rPr lang="nb-NO" sz="1400"/>
              <a:t>-</a:t>
            </a:r>
            <a:fld id="{942831A2-B54F-46D1-AF41-7ED5AC3F47B6}" type="slidenum">
              <a:rPr lang="nb-NO" sz="1400"/>
              <a:pPr/>
              <a:t>‹#›</a:t>
            </a:fld>
            <a:endParaRPr lang="nb-NO" sz="1400"/>
          </a:p>
        </p:txBody>
      </p:sp>
    </p:spTree>
    <p:extLst>
      <p:ext uri="{BB962C8B-B14F-4D97-AF65-F5344CB8AC3E}">
        <p14:creationId xmlns:p14="http://schemas.microsoft.com/office/powerpoint/2010/main" val="15782336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7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1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196975"/>
            <a:ext cx="8077200" cy="550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80900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15888"/>
            <a:ext cx="8077200" cy="86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Klikk for å redigere overskriften</a:t>
            </a:r>
          </a:p>
        </p:txBody>
      </p:sp>
      <p:sp>
        <p:nvSpPr>
          <p:cNvPr id="80901" name="Rectangle 5"/>
          <p:cNvSpPr>
            <a:spLocks noChangeArrowheads="1"/>
          </p:cNvSpPr>
          <p:nvPr/>
        </p:nvSpPr>
        <p:spPr bwMode="gray">
          <a:xfrm>
            <a:off x="917575" y="981075"/>
            <a:ext cx="8226425" cy="31750"/>
          </a:xfrm>
          <a:prstGeom prst="rect">
            <a:avLst/>
          </a:prstGeom>
          <a:gradFill rotWithShape="0">
            <a:gsLst>
              <a:gs pos="0">
                <a:srgbClr val="0066FF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  <a:buFontTx/>
              <a:buNone/>
            </a:pPr>
            <a:endParaRPr kumimoji="1" lang="nb-NO" sz="2400" i="0">
              <a:latin typeface="Tahoma" pitchFamily="34" charset="0"/>
            </a:endParaRPr>
          </a:p>
        </p:txBody>
      </p:sp>
      <p:sp>
        <p:nvSpPr>
          <p:cNvPr id="809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128000" y="6534150"/>
            <a:ext cx="836613" cy="26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1600" i="0"/>
            </a:lvl1pPr>
          </a:lstStyle>
          <a:p>
            <a:r>
              <a:rPr lang="nb-NO"/>
              <a:t> 4</a:t>
            </a:r>
            <a:r>
              <a:rPr lang="nb-NO" sz="1400"/>
              <a:t>-</a:t>
            </a:r>
            <a:fld id="{8E723318-BDFA-4D22-A09E-DA112BB57D11}" type="slidenum">
              <a:rPr lang="nb-NO" sz="1400"/>
              <a:pPr/>
              <a:t>‹#›</a:t>
            </a:fld>
            <a:endParaRPr lang="nb-NO" sz="14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</p:sldLayoutIdLst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itchFamily="66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itchFamily="66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itchFamily="66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itchFamily="66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itchFamily="6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itchFamily="6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itchFamily="6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itchFamily="66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F4380C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F4380C"/>
        </a:buClr>
        <a:buFont typeface="Times" pitchFamily="18" charset="0"/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FF00FF"/>
        </a:buClr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Symbol" pitchFamily="18" charset="2"/>
        <a:buChar char="*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8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9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0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1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2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5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16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18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s://www.oracle.com/applications/crystalball/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>
                <a:latin typeface="Calibri" panose="020F0502020204030204" pitchFamily="34" charset="0"/>
              </a:rPr>
              <a:t>Kapittel 6: Prosjektanalyse og evaluering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>
                <a:latin typeface="Calibri" panose="020F0502020204030204" pitchFamily="34" charset="0"/>
              </a:rPr>
              <a:t>I dette kapitlet skal vi starte med enkle metoder for å analysere risiko i et prosjekt</a:t>
            </a:r>
          </a:p>
          <a:p>
            <a:r>
              <a:rPr lang="nb-NO">
                <a:latin typeface="Calibri" panose="020F0502020204030204" pitchFamily="34" charset="0"/>
              </a:rPr>
              <a:t>Hva menes med risiko?</a:t>
            </a:r>
          </a:p>
          <a:p>
            <a:r>
              <a:rPr lang="nb-NO">
                <a:latin typeface="Calibri" panose="020F0502020204030204" pitchFamily="34" charset="0"/>
              </a:rPr>
              <a:t>Praktiske metoder for risikokartlegging</a:t>
            </a:r>
          </a:p>
          <a:p>
            <a:pPr lvl="1"/>
            <a:r>
              <a:rPr lang="nb-NO">
                <a:latin typeface="Calibri" panose="020F0502020204030204" pitchFamily="34" charset="0"/>
              </a:rPr>
              <a:t>Følsomhetsanalyse</a:t>
            </a:r>
          </a:p>
          <a:p>
            <a:pPr lvl="1"/>
            <a:r>
              <a:rPr lang="nb-NO">
                <a:latin typeface="Calibri" panose="020F0502020204030204" pitchFamily="34" charset="0"/>
              </a:rPr>
              <a:t>Scenarioanalyse</a:t>
            </a:r>
          </a:p>
          <a:p>
            <a:pPr lvl="1"/>
            <a:r>
              <a:rPr lang="nb-NO">
                <a:latin typeface="Calibri" panose="020F0502020204030204" pitchFamily="34" charset="0"/>
              </a:rPr>
              <a:t>Simulering</a:t>
            </a:r>
          </a:p>
          <a:p>
            <a:r>
              <a:rPr lang="nb-NO">
                <a:latin typeface="Calibri" panose="020F0502020204030204" pitchFamily="34" charset="0"/>
              </a:rPr>
              <a:t>Bruk av Excel i risikoanalyse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build="p" bldLvl="2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>
                <a:latin typeface="Calibri" panose="020F0502020204030204" pitchFamily="34" charset="0"/>
              </a:rPr>
              <a:t>Risiko i investeringsanalyse	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nb-NO" sz="3200">
                <a:latin typeface="Calibri" panose="020F0502020204030204" pitchFamily="34" charset="0"/>
              </a:rPr>
              <a:t>Prosjektets egenrisiko</a:t>
            </a:r>
          </a:p>
          <a:p>
            <a:pPr lvl="1">
              <a:lnSpc>
                <a:spcPct val="90000"/>
              </a:lnSpc>
            </a:pPr>
            <a:r>
              <a:rPr lang="nb-NO" sz="2800">
                <a:latin typeface="Calibri" panose="020F0502020204030204" pitchFamily="34" charset="0"/>
              </a:rPr>
              <a:t>Risiko knyttet til et prosjekt </a:t>
            </a:r>
            <a:r>
              <a:rPr lang="nb-NO" sz="2800" b="1">
                <a:solidFill>
                  <a:srgbClr val="FF0000"/>
                </a:solidFill>
                <a:latin typeface="Calibri" panose="020F0502020204030204" pitchFamily="34" charset="0"/>
              </a:rPr>
              <a:t>isolert</a:t>
            </a:r>
          </a:p>
          <a:p>
            <a:pPr>
              <a:lnSpc>
                <a:spcPct val="90000"/>
              </a:lnSpc>
            </a:pPr>
            <a:r>
              <a:rPr lang="nb-NO" sz="3200">
                <a:latin typeface="Calibri" panose="020F0502020204030204" pitchFamily="34" charset="0"/>
              </a:rPr>
              <a:t>Bedriftsrisiko</a:t>
            </a:r>
          </a:p>
          <a:p>
            <a:pPr lvl="1">
              <a:lnSpc>
                <a:spcPct val="90000"/>
              </a:lnSpc>
            </a:pPr>
            <a:r>
              <a:rPr lang="nb-NO" sz="2800">
                <a:latin typeface="Calibri" panose="020F0502020204030204" pitchFamily="34" charset="0"/>
              </a:rPr>
              <a:t>Hvordan et prosjekt påvirker risikoen til </a:t>
            </a:r>
            <a:r>
              <a:rPr lang="nb-NO" sz="2800" b="1">
                <a:solidFill>
                  <a:srgbClr val="FF0000"/>
                </a:solidFill>
                <a:latin typeface="Calibri" panose="020F0502020204030204" pitchFamily="34" charset="0"/>
              </a:rPr>
              <a:t>bedriftens kontantstrøm</a:t>
            </a:r>
            <a:r>
              <a:rPr lang="nb-NO" sz="2800">
                <a:latin typeface="Calibri" panose="020F0502020204030204" pitchFamily="34" charset="0"/>
              </a:rPr>
              <a:t> samlet</a:t>
            </a:r>
          </a:p>
          <a:p>
            <a:pPr>
              <a:lnSpc>
                <a:spcPct val="90000"/>
              </a:lnSpc>
            </a:pPr>
            <a:r>
              <a:rPr lang="nb-NO" sz="3200">
                <a:latin typeface="Calibri" panose="020F0502020204030204" pitchFamily="34" charset="0"/>
              </a:rPr>
              <a:t>Markedsrisiko</a:t>
            </a:r>
          </a:p>
          <a:p>
            <a:pPr lvl="1">
              <a:lnSpc>
                <a:spcPct val="90000"/>
              </a:lnSpc>
            </a:pPr>
            <a:r>
              <a:rPr lang="nb-NO" sz="2800">
                <a:latin typeface="Calibri" panose="020F0502020204030204" pitchFamily="34" charset="0"/>
              </a:rPr>
              <a:t>Risiko for en investor med en </a:t>
            </a:r>
            <a:r>
              <a:rPr lang="nb-NO" sz="2800" b="1" err="1">
                <a:solidFill>
                  <a:srgbClr val="FF0000"/>
                </a:solidFill>
                <a:latin typeface="Calibri" panose="020F0502020204030204" pitchFamily="34" charset="0"/>
              </a:rPr>
              <a:t>veldiversifisert</a:t>
            </a:r>
            <a:r>
              <a:rPr lang="nb-NO" sz="2800" b="1">
                <a:solidFill>
                  <a:srgbClr val="FF0000"/>
                </a:solidFill>
                <a:latin typeface="Calibri" panose="020F0502020204030204" pitchFamily="34" charset="0"/>
              </a:rPr>
              <a:t> portefølje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3" grpId="0" build="p" bldLvl="2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83" name="Rectangle 1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>
                <a:latin typeface="Calibri" panose="020F0502020204030204" pitchFamily="34" charset="0"/>
              </a:rPr>
              <a:t>Norsk Hydro - sensitivitet</a:t>
            </a:r>
          </a:p>
        </p:txBody>
      </p:sp>
      <p:pic>
        <p:nvPicPr>
          <p:cNvPr id="4" name="Bilde 3"/>
          <p:cNvPicPr/>
          <p:nvPr/>
        </p:nvPicPr>
        <p:blipFill>
          <a:blip r:embed="rId2"/>
          <a:stretch>
            <a:fillRect/>
          </a:stretch>
        </p:blipFill>
        <p:spPr>
          <a:xfrm>
            <a:off x="1763688" y="1268760"/>
            <a:ext cx="5472648" cy="487969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>
                <a:latin typeface="Calibri" panose="020F0502020204030204" pitchFamily="34" charset="0"/>
              </a:rPr>
              <a:t>Risiko i investeringsanalyse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300">
                <a:latin typeface="Calibri" panose="020F0502020204030204" pitchFamily="34" charset="0"/>
              </a:rPr>
              <a:t>Risiko kan være knyttet både til hva </a:t>
            </a:r>
            <a:r>
              <a:rPr lang="nb-NO" sz="2300">
                <a:solidFill>
                  <a:srgbClr val="FF0000"/>
                </a:solidFill>
                <a:latin typeface="Calibri" panose="020F0502020204030204" pitchFamily="34" charset="0"/>
              </a:rPr>
              <a:t>størrelsen</a:t>
            </a:r>
            <a:r>
              <a:rPr lang="nb-NO" sz="2300">
                <a:latin typeface="Calibri" panose="020F0502020204030204" pitchFamily="34" charset="0"/>
              </a:rPr>
              <a:t> på den faktiske kontantstrømmen blir og </a:t>
            </a:r>
            <a:r>
              <a:rPr lang="nb-NO" sz="2300">
                <a:solidFill>
                  <a:srgbClr val="FF0000"/>
                </a:solidFill>
                <a:latin typeface="Calibri" panose="020F0502020204030204" pitchFamily="34" charset="0"/>
              </a:rPr>
              <a:t>når</a:t>
            </a:r>
            <a:r>
              <a:rPr lang="nb-NO" sz="2300">
                <a:latin typeface="Calibri" panose="020F0502020204030204" pitchFamily="34" charset="0"/>
              </a:rPr>
              <a:t> den mottas</a:t>
            </a:r>
          </a:p>
          <a:p>
            <a:r>
              <a:rPr lang="nb-NO" sz="2300">
                <a:latin typeface="Calibri" panose="020F0502020204030204" pitchFamily="34" charset="0"/>
              </a:rPr>
              <a:t>Eksempler på at begge deler er sikre, er statsobligasjoner</a:t>
            </a:r>
          </a:p>
          <a:p>
            <a:r>
              <a:rPr lang="nb-NO" sz="2300">
                <a:latin typeface="Calibri" panose="020F0502020204030204" pitchFamily="34" charset="0"/>
              </a:rPr>
              <a:t>Sikker tidsplassering men usikkert beløp kan for eksempel være banklån eller innskudd med flytende rente</a:t>
            </a:r>
          </a:p>
          <a:p>
            <a:r>
              <a:rPr lang="nb-NO" sz="2300">
                <a:latin typeface="Calibri" panose="020F0502020204030204" pitchFamily="34" charset="0"/>
              </a:rPr>
              <a:t>Vi skal i det videre anta at tiden er sikker men beløpet usikkert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3861048"/>
            <a:ext cx="7836557" cy="235156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>
                <a:latin typeface="Calibri" panose="020F0502020204030204" pitchFamily="34" charset="0"/>
              </a:rPr>
              <a:t>Risikoanalyse i praksis</a:t>
            </a:r>
          </a:p>
        </p:txBody>
      </p:sp>
      <p:sp>
        <p:nvSpPr>
          <p:cNvPr id="47107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2500">
                <a:latin typeface="Calibri" panose="020F0502020204030204" pitchFamily="34" charset="0"/>
              </a:rPr>
              <a:t>Følsomhetsanalyse</a:t>
            </a:r>
          </a:p>
          <a:p>
            <a:pPr lvl="1"/>
            <a:r>
              <a:rPr lang="nb-NO" sz="2500">
                <a:latin typeface="Calibri" panose="020F0502020204030204" pitchFamily="34" charset="0"/>
              </a:rPr>
              <a:t>Hvor mye kan </a:t>
            </a:r>
            <a:r>
              <a:rPr lang="nb-NO" sz="2500">
                <a:solidFill>
                  <a:srgbClr val="FF0000"/>
                </a:solidFill>
                <a:latin typeface="Calibri" panose="020F0502020204030204" pitchFamily="34" charset="0"/>
              </a:rPr>
              <a:t>en</a:t>
            </a:r>
            <a:r>
              <a:rPr lang="nb-NO" sz="2500">
                <a:latin typeface="Calibri" panose="020F0502020204030204" pitchFamily="34" charset="0"/>
              </a:rPr>
              <a:t> kalkylefaktor endres i negativ retning før prosjektet blir ulønnsomt</a:t>
            </a:r>
          </a:p>
          <a:p>
            <a:r>
              <a:rPr lang="nb-NO" sz="2500">
                <a:latin typeface="Calibri" panose="020F0502020204030204" pitchFamily="34" charset="0"/>
              </a:rPr>
              <a:t>Scenarioanalyse</a:t>
            </a:r>
          </a:p>
          <a:p>
            <a:pPr lvl="1"/>
            <a:r>
              <a:rPr lang="nb-NO" sz="2500">
                <a:latin typeface="Calibri" panose="020F0502020204030204" pitchFamily="34" charset="0"/>
              </a:rPr>
              <a:t>Endre </a:t>
            </a:r>
            <a:r>
              <a:rPr lang="nb-NO" sz="2500">
                <a:solidFill>
                  <a:srgbClr val="FF0000"/>
                </a:solidFill>
                <a:latin typeface="Calibri" panose="020F0502020204030204" pitchFamily="34" charset="0"/>
              </a:rPr>
              <a:t>flere</a:t>
            </a:r>
            <a:r>
              <a:rPr lang="nb-NO" sz="2500">
                <a:latin typeface="Calibri" panose="020F0502020204030204" pitchFamily="34" charset="0"/>
              </a:rPr>
              <a:t> kalkylefaktorer samtidig</a:t>
            </a:r>
          </a:p>
          <a:p>
            <a:r>
              <a:rPr lang="nb-NO" sz="2500">
                <a:latin typeface="Calibri" panose="020F0502020204030204" pitchFamily="34" charset="0"/>
              </a:rPr>
              <a:t>Simulering</a:t>
            </a:r>
          </a:p>
          <a:p>
            <a:pPr lvl="1"/>
            <a:r>
              <a:rPr lang="nb-NO" sz="2500">
                <a:latin typeface="Calibri" panose="020F0502020204030204" pitchFamily="34" charset="0"/>
              </a:rPr>
              <a:t>Endre kalkylefaktorer i tråd med en </a:t>
            </a:r>
            <a:r>
              <a:rPr lang="nb-NO" sz="2500">
                <a:solidFill>
                  <a:srgbClr val="FF0000"/>
                </a:solidFill>
                <a:latin typeface="Calibri" panose="020F0502020204030204" pitchFamily="34" charset="0"/>
              </a:rPr>
              <a:t>sannsynlighetsfordeling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7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7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71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71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7" grpId="0" build="p" bldLvl="2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>
                <a:latin typeface="Calibri" panose="020F0502020204030204" pitchFamily="34" charset="0"/>
              </a:rPr>
              <a:t>Eksempel - Sensitivitetsanalyse</a:t>
            </a:r>
          </a:p>
        </p:txBody>
      </p:sp>
      <p:graphicFrame>
        <p:nvGraphicFramePr>
          <p:cNvPr id="2" name="Objekt 1">
            <a:extLst>
              <a:ext uri="{FF2B5EF4-FFF2-40B4-BE49-F238E27FC236}">
                <a16:creationId xmlns:a16="http://schemas.microsoft.com/office/drawing/2014/main" id="{0FE5C9BB-49DA-4F9D-85E8-E51275299FB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5875862"/>
              </p:ext>
            </p:extLst>
          </p:nvPr>
        </p:nvGraphicFramePr>
        <p:xfrm>
          <a:off x="1395479" y="1148970"/>
          <a:ext cx="4084482" cy="55454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36" name="Worksheet" r:id="rId3" imgW="2476385" imgH="3362461" progId="Excel.Sheet.12">
                  <p:embed/>
                </p:oleObj>
              </mc:Choice>
              <mc:Fallback>
                <p:oleObj name="Worksheet" r:id="rId3" imgW="2476385" imgH="3362461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95479" y="1148970"/>
                        <a:ext cx="4084482" cy="55454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171358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>
                <a:latin typeface="Calibri" panose="020F0502020204030204" pitchFamily="34" charset="0"/>
              </a:rPr>
              <a:t>Nåverdi og salgsmengde</a:t>
            </a:r>
          </a:p>
        </p:txBody>
      </p:sp>
      <p:graphicFrame>
        <p:nvGraphicFramePr>
          <p:cNvPr id="57348" name="Object 4"/>
          <p:cNvGraphicFramePr>
            <a:graphicFrameLocks noGrp="1" noChangeAspect="1"/>
          </p:cNvGraphicFramePr>
          <p:nvPr>
            <p:ph type="chart" idx="1"/>
          </p:nvPr>
        </p:nvGraphicFramePr>
        <p:xfrm>
          <a:off x="1042988" y="1268413"/>
          <a:ext cx="7861300" cy="440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4" name="Diagram" r:id="rId3" imgW="7867784" imgH="4410072" progId="MSGraph.Chart.8">
                  <p:embed followColorScheme="full"/>
                </p:oleObj>
              </mc:Choice>
              <mc:Fallback>
                <p:oleObj name="Diagram" r:id="rId3" imgW="7867784" imgH="4410072" progId="MSGraph.Chart.8">
                  <p:embed followColorScheme="full"/>
                  <p:pic>
                    <p:nvPicPr>
                      <p:cNvPr id="5734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1268413"/>
                        <a:ext cx="7861300" cy="4406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57348" grpId="0" bld="series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15DF03-54EB-4330-888D-3BF52ED0A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900" dirty="0">
                <a:latin typeface="Arial" panose="020B0604020202020204" pitchFamily="34" charset="0"/>
                <a:cs typeface="Arial" panose="020B0604020202020204" pitchFamily="34" charset="0"/>
              </a:rPr>
              <a:t>Sensitivitetsanalyse eller følsomhetsanalyse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23F4ADD-9C40-4701-8B9B-928821B157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Hvordan kan vi finne for eksempel laveste salgsvolum, laveste salgspris, høyeste variable og faste kostnader etc., for at prosjektet skal være lønnsomt?</a:t>
            </a:r>
          </a:p>
          <a:p>
            <a:pPr lvl="1"/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Bruke algebra og regne ut selv</a:t>
            </a:r>
          </a:p>
          <a:p>
            <a:pPr lvl="1"/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Målsøkeren i Excel</a:t>
            </a:r>
          </a:p>
          <a:p>
            <a:pPr lvl="1"/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Gå veien om årlig nåverdiannuitet og finne kritisk endring</a:t>
            </a:r>
          </a:p>
        </p:txBody>
      </p:sp>
    </p:spTree>
    <p:extLst>
      <p:ext uri="{BB962C8B-B14F-4D97-AF65-F5344CB8AC3E}">
        <p14:creationId xmlns:p14="http://schemas.microsoft.com/office/powerpoint/2010/main" val="12811980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>
            <a:extLst>
              <a:ext uri="{FF2B5EF4-FFF2-40B4-BE49-F238E27FC236}">
                <a16:creationId xmlns:a16="http://schemas.microsoft.com/office/drawing/2014/main" id="{E1788E01-D58D-46FC-8899-850ABB8CB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dirty="0">
                <a:latin typeface="Calibri" panose="020F0502020204030204" pitchFamily="34" charset="0"/>
                <a:cs typeface="Calibri" panose="020F0502020204030204" pitchFamily="34" charset="0"/>
              </a:rPr>
              <a:t>Bruk =AVDRAG i Excel for å finne nåverdiannuitet</a:t>
            </a:r>
          </a:p>
        </p:txBody>
      </p:sp>
      <p:sp>
        <p:nvSpPr>
          <p:cNvPr id="8" name="Plassholder for innhold 7">
            <a:extLst>
              <a:ext uri="{FF2B5EF4-FFF2-40B4-BE49-F238E27FC236}">
                <a16:creationId xmlns:a16="http://schemas.microsoft.com/office/drawing/2014/main" id="{5146ECC6-0443-4F0F-858B-E56BEF6F4C4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innhold 8">
            <a:extLst>
              <a:ext uri="{FF2B5EF4-FFF2-40B4-BE49-F238E27FC236}">
                <a16:creationId xmlns:a16="http://schemas.microsoft.com/office/drawing/2014/main" id="{A66DD40D-FE41-48AA-8049-1F08A1230F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00" y="1196975"/>
            <a:ext cx="4114800" cy="5500688"/>
          </a:xfrm>
        </p:spPr>
        <p:txBody>
          <a:bodyPr/>
          <a:lstStyle/>
          <a:p>
            <a:r>
              <a:rPr lang="nb-NO" sz="2200" dirty="0">
                <a:latin typeface="Calibri" panose="020F0502020204030204" pitchFamily="34" charset="0"/>
                <a:cs typeface="Calibri" panose="020F0502020204030204" pitchFamily="34" charset="0"/>
              </a:rPr>
              <a:t>Årlig kontantstrøm kan falle med 393 906 før NPV blir 0</a:t>
            </a:r>
          </a:p>
          <a:p>
            <a:pPr lvl="1"/>
            <a:r>
              <a:rPr lang="nb-NO" sz="1800" dirty="0">
                <a:latin typeface="Calibri" panose="020F0502020204030204" pitchFamily="34" charset="0"/>
                <a:cs typeface="Calibri" panose="020F0502020204030204" pitchFamily="34" charset="0"/>
              </a:rPr>
              <a:t>Kritisk fall i pris blir 393 906/</a:t>
            </a:r>
            <a:br>
              <a:rPr lang="nb-NO" sz="18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b-NO" sz="1800" dirty="0">
                <a:latin typeface="Calibri" panose="020F0502020204030204" pitchFamily="34" charset="0"/>
                <a:cs typeface="Calibri" panose="020F0502020204030204" pitchFamily="34" charset="0"/>
              </a:rPr>
              <a:t>12 000 (mengde) = 32,83 </a:t>
            </a:r>
          </a:p>
          <a:p>
            <a:pPr lvl="1"/>
            <a:r>
              <a:rPr lang="nb-NO" sz="1800" dirty="0">
                <a:latin typeface="Calibri" panose="020F0502020204030204" pitchFamily="34" charset="0"/>
                <a:cs typeface="Calibri" panose="020F0502020204030204" pitchFamily="34" charset="0"/>
              </a:rPr>
              <a:t>Kritisk fall i mengde blir 393 906/</a:t>
            </a:r>
            <a:br>
              <a:rPr lang="nb-NO" sz="18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b-NO" sz="1800" dirty="0">
                <a:latin typeface="Calibri" panose="020F0502020204030204" pitchFamily="34" charset="0"/>
                <a:cs typeface="Calibri" panose="020F0502020204030204" pitchFamily="34" charset="0"/>
              </a:rPr>
              <a:t>400 (dekningsbidrag) = 985</a:t>
            </a:r>
          </a:p>
          <a:p>
            <a:pPr lvl="1"/>
            <a:r>
              <a:rPr lang="nb-NO" sz="1800" dirty="0">
                <a:latin typeface="Calibri" panose="020F0502020204030204" pitchFamily="34" charset="0"/>
                <a:cs typeface="Calibri" panose="020F0502020204030204" pitchFamily="34" charset="0"/>
              </a:rPr>
              <a:t>Faste kostnader kan øke med </a:t>
            </a:r>
            <a:br>
              <a:rPr lang="nb-NO" sz="18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b-NO" sz="1800" dirty="0">
                <a:latin typeface="Calibri" panose="020F0502020204030204" pitchFamily="34" charset="0"/>
                <a:cs typeface="Calibri" panose="020F0502020204030204" pitchFamily="34" charset="0"/>
              </a:rPr>
              <a:t>393 906 </a:t>
            </a:r>
          </a:p>
        </p:txBody>
      </p:sp>
      <p:graphicFrame>
        <p:nvGraphicFramePr>
          <p:cNvPr id="6" name="Objekt 5">
            <a:extLst>
              <a:ext uri="{FF2B5EF4-FFF2-40B4-BE49-F238E27FC236}">
                <a16:creationId xmlns:a16="http://schemas.microsoft.com/office/drawing/2014/main" id="{15DE3B87-4275-464E-9B36-B37C3406535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6442725"/>
              </p:ext>
            </p:extLst>
          </p:nvPr>
        </p:nvGraphicFramePr>
        <p:xfrm>
          <a:off x="1066800" y="1196975"/>
          <a:ext cx="3604512" cy="223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56" name="Worksheet" r:id="rId3" imgW="2476385" imgH="1533661" progId="Excel.Sheet.12">
                  <p:embed/>
                </p:oleObj>
              </mc:Choice>
              <mc:Fallback>
                <p:oleObj name="Worksheet" r:id="rId3" imgW="2476385" imgH="1533661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66800" y="1196975"/>
                        <a:ext cx="3604512" cy="2232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194136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>
                <a:latin typeface="Calibri" panose="020F0502020204030204" pitchFamily="34" charset="0"/>
              </a:rPr>
              <a:t>Kritisk verdi – hvor mye kan en størrelse endres for nåverdi blir 0?</a:t>
            </a:r>
          </a:p>
        </p:txBody>
      </p:sp>
      <p:graphicFrame>
        <p:nvGraphicFramePr>
          <p:cNvPr id="35843" name="Object 3"/>
          <p:cNvGraphicFramePr>
            <a:graphicFrameLocks noGrp="1" noChangeAspect="1"/>
          </p:cNvGraphicFramePr>
          <p:nvPr>
            <p:ph type="tbl" idx="1"/>
          </p:nvPr>
        </p:nvGraphicFramePr>
        <p:xfrm>
          <a:off x="1187450" y="1484313"/>
          <a:ext cx="7772400" cy="2647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00" name="Regneark" r:id="rId3" imgW="4305842" imgH="1467091" progId="Excel.Sheet.8">
                  <p:embed/>
                </p:oleObj>
              </mc:Choice>
              <mc:Fallback>
                <p:oleObj name="Regneark" r:id="rId3" imgW="4305842" imgH="1467091" progId="Excel.Sheet.8">
                  <p:embed/>
                  <p:pic>
                    <p:nvPicPr>
                      <p:cNvPr id="3584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1484313"/>
                        <a:ext cx="7772400" cy="2647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5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>
                <a:latin typeface="Calibri" panose="020F0502020204030204" pitchFamily="34" charset="0"/>
              </a:rPr>
              <a:t>Stjernediagram</a:t>
            </a:r>
          </a:p>
        </p:txBody>
      </p:sp>
      <p:graphicFrame>
        <p:nvGraphicFramePr>
          <p:cNvPr id="63491" name="Object 3"/>
          <p:cNvGraphicFramePr>
            <a:graphicFrameLocks noGrp="1" noChangeAspect="1"/>
          </p:cNvGraphicFramePr>
          <p:nvPr>
            <p:ph type="chart" idx="1"/>
          </p:nvPr>
        </p:nvGraphicFramePr>
        <p:xfrm>
          <a:off x="971550" y="1412875"/>
          <a:ext cx="7908925" cy="439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4" name="Diagram" r:id="rId3" imgW="4629421" imgH="2572112" progId="Excel.Chart.8">
                  <p:embed/>
                </p:oleObj>
              </mc:Choice>
              <mc:Fallback>
                <p:oleObj name="Diagram" r:id="rId3" imgW="4629421" imgH="2572112" progId="Excel.Chart.8">
                  <p:embed/>
                  <p:pic>
                    <p:nvPicPr>
                      <p:cNvPr id="63491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1412875"/>
                        <a:ext cx="7908925" cy="4394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>
                <a:latin typeface="Calibri" panose="020F0502020204030204" pitchFamily="34" charset="0"/>
              </a:rPr>
              <a:t>Scenarioanalyse – endring av flere kalkylefaktorer samtidig</a:t>
            </a:r>
          </a:p>
        </p:txBody>
      </p:sp>
      <p:graphicFrame>
        <p:nvGraphicFramePr>
          <p:cNvPr id="39939" name="Object 3"/>
          <p:cNvGraphicFramePr>
            <a:graphicFrameLocks noGrp="1" noChangeAspect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1538015868"/>
              </p:ext>
            </p:extLst>
          </p:nvPr>
        </p:nvGraphicFramePr>
        <p:xfrm>
          <a:off x="1079538" y="1412776"/>
          <a:ext cx="7772400" cy="2236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6" name="Regneark" r:id="rId3" imgW="3972082" imgH="1142977" progId="Excel.Sheet.8">
                  <p:embed/>
                </p:oleObj>
              </mc:Choice>
              <mc:Fallback>
                <p:oleObj name="Regneark" r:id="rId3" imgW="3972082" imgH="1142977" progId="Excel.Sheet.8">
                  <p:embed/>
                  <p:pic>
                    <p:nvPicPr>
                      <p:cNvPr id="39939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9538" y="1412776"/>
                        <a:ext cx="7772400" cy="22367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9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Nåverdi – sannsynlig verdi</a:t>
            </a:r>
          </a:p>
        </p:txBody>
      </p:sp>
      <p:graphicFrame>
        <p:nvGraphicFramePr>
          <p:cNvPr id="37891" name="Object 3"/>
          <p:cNvGraphicFramePr>
            <a:graphicFrameLocks noGrp="1" noChangeAspect="1"/>
          </p:cNvGraphicFramePr>
          <p:nvPr>
            <p:ph type="tbl" idx="1"/>
          </p:nvPr>
        </p:nvGraphicFramePr>
        <p:xfrm>
          <a:off x="1633538" y="1195388"/>
          <a:ext cx="5837237" cy="5487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20" name="Regneark" r:id="rId3" imgW="3972082" imgH="2924274" progId="Excel.Sheet.8">
                  <p:embed/>
                </p:oleObj>
              </mc:Choice>
              <mc:Fallback>
                <p:oleObj name="Regneark" r:id="rId3" imgW="3972082" imgH="2924274" progId="Excel.Sheet.8">
                  <p:embed/>
                  <p:pic>
                    <p:nvPicPr>
                      <p:cNvPr id="37891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33538" y="1195388"/>
                        <a:ext cx="5837237" cy="54879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7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>
                <a:latin typeface="Calibri" panose="020F0502020204030204" pitchFamily="34" charset="0"/>
              </a:rPr>
              <a:t>Scenariosammendrag</a:t>
            </a:r>
          </a:p>
        </p:txBody>
      </p:sp>
      <p:graphicFrame>
        <p:nvGraphicFramePr>
          <p:cNvPr id="38915" name="Object 3"/>
          <p:cNvGraphicFramePr>
            <a:graphicFrameLocks noGrp="1" noChangeAspect="1"/>
          </p:cNvGraphicFramePr>
          <p:nvPr>
            <p:ph type="tbl" idx="1"/>
          </p:nvPr>
        </p:nvGraphicFramePr>
        <p:xfrm>
          <a:off x="1116013" y="1268413"/>
          <a:ext cx="6978650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4" name="Regneark" r:id="rId3" imgW="4248607" imgH="2505456" progId="Excel.Sheet.8">
                  <p:embed/>
                </p:oleObj>
              </mc:Choice>
              <mc:Fallback>
                <p:oleObj name="Regneark" r:id="rId3" imgW="4248607" imgH="2505456" progId="Excel.Sheet.8">
                  <p:embed/>
                  <p:pic>
                    <p:nvPicPr>
                      <p:cNvPr id="3891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1268413"/>
                        <a:ext cx="6978650" cy="411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8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>
                <a:latin typeface="Calibri" panose="020F0502020204030204" pitchFamily="34" charset="0"/>
                <a:cs typeface="Calibri" panose="020F0502020204030204" pitchFamily="34" charset="0"/>
              </a:rPr>
              <a:t>Hva når salget ikke er konstant?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z="2300">
                <a:latin typeface="Calibri" panose="020F0502020204030204" pitchFamily="34" charset="0"/>
                <a:cs typeface="Calibri" panose="020F0502020204030204" pitchFamily="34" charset="0"/>
              </a:rPr>
              <a:t>Anleggsmidler			3 000 000</a:t>
            </a:r>
          </a:p>
          <a:p>
            <a:pPr lvl="0"/>
            <a:r>
              <a:rPr lang="nb-NO" sz="2300">
                <a:latin typeface="Calibri" panose="020F0502020204030204" pitchFamily="34" charset="0"/>
                <a:cs typeface="Calibri" panose="020F0502020204030204" pitchFamily="34" charset="0"/>
              </a:rPr>
              <a:t>Levetid				4 år</a:t>
            </a:r>
          </a:p>
          <a:p>
            <a:pPr lvl="0"/>
            <a:r>
              <a:rPr lang="nb-NO" sz="2300">
                <a:latin typeface="Calibri" panose="020F0502020204030204" pitchFamily="34" charset="0"/>
                <a:cs typeface="Calibri" panose="020F0502020204030204" pitchFamily="34" charset="0"/>
              </a:rPr>
              <a:t>Restverdi anleggsmidler		1 000 000</a:t>
            </a:r>
          </a:p>
          <a:p>
            <a:pPr lvl="0"/>
            <a:r>
              <a:rPr lang="nb-NO" sz="2300">
                <a:latin typeface="Calibri" panose="020F0502020204030204" pitchFamily="34" charset="0"/>
                <a:cs typeface="Calibri" panose="020F0502020204030204" pitchFamily="34" charset="0"/>
              </a:rPr>
              <a:t>Salgspris				2 700</a:t>
            </a:r>
          </a:p>
          <a:p>
            <a:pPr lvl="0"/>
            <a:r>
              <a:rPr lang="nb-NO" sz="2300">
                <a:latin typeface="Calibri" panose="020F0502020204030204" pitchFamily="34" charset="0"/>
                <a:cs typeface="Calibri" panose="020F0502020204030204" pitchFamily="34" charset="0"/>
              </a:rPr>
              <a:t>Variable enhetskostnader		1 620</a:t>
            </a:r>
          </a:p>
          <a:p>
            <a:pPr lvl="0"/>
            <a:r>
              <a:rPr lang="nb-NO" sz="2300">
                <a:latin typeface="Calibri" panose="020F0502020204030204" pitchFamily="34" charset="0"/>
                <a:cs typeface="Calibri" panose="020F0502020204030204" pitchFamily="34" charset="0"/>
              </a:rPr>
              <a:t>Betalbare faste kostnader		500 000</a:t>
            </a:r>
          </a:p>
          <a:p>
            <a:pPr lvl="0"/>
            <a:r>
              <a:rPr lang="nb-NO" sz="2300">
                <a:latin typeface="Calibri" panose="020F0502020204030204" pitchFamily="34" charset="0"/>
                <a:cs typeface="Calibri" panose="020F0502020204030204" pitchFamily="34" charset="0"/>
              </a:rPr>
              <a:t>Avkastningskrav			10 %</a:t>
            </a:r>
          </a:p>
          <a:p>
            <a:endParaRPr lang="nb-NO"/>
          </a:p>
        </p:txBody>
      </p:sp>
      <p:graphicFrame>
        <p:nvGraphicFramePr>
          <p:cNvPr id="7" name="Obj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1713523"/>
              </p:ext>
            </p:extLst>
          </p:nvPr>
        </p:nvGraphicFramePr>
        <p:xfrm>
          <a:off x="1116013" y="4437063"/>
          <a:ext cx="710565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8" name="Worksheet" r:id="rId3" imgW="4543414" imgH="390493" progId="Excel.Sheet.12">
                  <p:embed/>
                </p:oleObj>
              </mc:Choice>
              <mc:Fallback>
                <p:oleObj name="Worksheet" r:id="rId3" imgW="4543414" imgH="390493" progId="Excel.Sheet.12">
                  <p:embed/>
                  <p:pic>
                    <p:nvPicPr>
                      <p:cNvPr id="7" name="Objekt 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16013" y="4437063"/>
                        <a:ext cx="7105650" cy="609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214089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>
                <a:latin typeface="Calibri" panose="020F0502020204030204" pitchFamily="34" charset="0"/>
                <a:cs typeface="Calibri" panose="020F0502020204030204" pitchFamily="34" charset="0"/>
              </a:rPr>
              <a:t>Hva når salget ikke er konstant?</a:t>
            </a:r>
          </a:p>
        </p:txBody>
      </p:sp>
      <p:graphicFrame>
        <p:nvGraphicFramePr>
          <p:cNvPr id="3" name="Objek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8218493"/>
              </p:ext>
            </p:extLst>
          </p:nvPr>
        </p:nvGraphicFramePr>
        <p:xfrm>
          <a:off x="1187450" y="1196975"/>
          <a:ext cx="6432550" cy="162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99" name="Worksheet" r:id="rId3" imgW="5305586" imgH="1343159" progId="Excel.Sheet.12">
                  <p:embed/>
                </p:oleObj>
              </mc:Choice>
              <mc:Fallback>
                <p:oleObj name="Worksheet" r:id="rId3" imgW="5305586" imgH="1343159" progId="Excel.Sheet.12">
                  <p:embed/>
                  <p:pic>
                    <p:nvPicPr>
                      <p:cNvPr id="3" name="Objekt 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87450" y="1196975"/>
                        <a:ext cx="6432550" cy="162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259632" y="3356991"/>
            <a:ext cx="9505056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b-NO"/>
          </a:p>
        </p:txBody>
      </p:sp>
      <p:graphicFrame>
        <p:nvGraphicFramePr>
          <p:cNvPr id="6" name="Objek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5199772"/>
              </p:ext>
            </p:extLst>
          </p:nvPr>
        </p:nvGraphicFramePr>
        <p:xfrm>
          <a:off x="1259631" y="3356992"/>
          <a:ext cx="5498793" cy="5040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00" name="Equation" r:id="rId5" imgW="4572000" imgH="419100" progId="Equation.DSMT4">
                  <p:embed/>
                </p:oleObj>
              </mc:Choice>
              <mc:Fallback>
                <p:oleObj name="Equation" r:id="rId5" imgW="4572000" imgH="419100" progId="Equation.DSMT4">
                  <p:embed/>
                  <p:pic>
                    <p:nvPicPr>
                      <p:cNvPr id="6" name="Objek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9631" y="3356992"/>
                        <a:ext cx="5498793" cy="50405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kstSylinder 7"/>
          <p:cNvSpPr txBox="1"/>
          <p:nvPr/>
        </p:nvSpPr>
        <p:spPr>
          <a:xfrm>
            <a:off x="1259631" y="4221088"/>
            <a:ext cx="6552729" cy="14711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nb-NO"/>
              <a:t>Hva er laveste akseptable salgspris?</a:t>
            </a:r>
          </a:p>
          <a:p>
            <a:pPr>
              <a:buNone/>
            </a:pPr>
            <a:r>
              <a:rPr lang="nb-NO"/>
              <a:t>Hvor mye må anleggsmidlet minst kunne selges for ved prosjektets avslutning?</a:t>
            </a:r>
          </a:p>
        </p:txBody>
      </p:sp>
    </p:spTree>
    <p:extLst>
      <p:ext uri="{BB962C8B-B14F-4D97-AF65-F5344CB8AC3E}">
        <p14:creationId xmlns:p14="http://schemas.microsoft.com/office/powerpoint/2010/main" val="33944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>
                <a:latin typeface="Calibri" panose="020F0502020204030204" pitchFamily="34" charset="0"/>
                <a:cs typeface="Calibri" panose="020F0502020204030204" pitchFamily="34" charset="0"/>
              </a:rPr>
              <a:t>Hva når salget ikke er konstant?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066799" y="1484783"/>
            <a:ext cx="1117937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b-NO"/>
          </a:p>
        </p:txBody>
      </p:sp>
      <p:graphicFrame>
        <p:nvGraphicFramePr>
          <p:cNvPr id="7" name="Obj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2970975"/>
              </p:ext>
            </p:extLst>
          </p:nvPr>
        </p:nvGraphicFramePr>
        <p:xfrm>
          <a:off x="1187624" y="1340768"/>
          <a:ext cx="5870575" cy="1843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16" name="Equation" r:id="rId3" imgW="2869920" imgH="901440" progId="Equation.DSMT4">
                  <p:embed/>
                </p:oleObj>
              </mc:Choice>
              <mc:Fallback>
                <p:oleObj name="Equation" r:id="rId3" imgW="2869920" imgH="901440" progId="Equation.DSMT4">
                  <p:embed/>
                  <p:pic>
                    <p:nvPicPr>
                      <p:cNvPr id="7" name="Objek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624" y="1340768"/>
                        <a:ext cx="5870575" cy="184308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kstSylinder 8"/>
          <p:cNvSpPr txBox="1"/>
          <p:nvPr/>
        </p:nvSpPr>
        <p:spPr>
          <a:xfrm>
            <a:off x="1098823" y="3427540"/>
            <a:ext cx="56886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nb-NO"/>
              <a:t>Laveste pris 2 700 – 43,76 = 2 656,24</a:t>
            </a:r>
          </a:p>
        </p:txBody>
      </p:sp>
      <p:sp>
        <p:nvSpPr>
          <p:cNvPr id="10" name="TekstSylinder 9"/>
          <p:cNvSpPr txBox="1"/>
          <p:nvPr/>
        </p:nvSpPr>
        <p:spPr>
          <a:xfrm>
            <a:off x="1064558" y="4194445"/>
            <a:ext cx="631575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nb-NO"/>
              <a:t>Anleggsmidlets salgsverdi kan falle med 164 770 </a:t>
            </a:r>
            <a:r>
              <a:rPr lang="nb-NO">
                <a:sym typeface="Wingdings" panose="05000000000000000000" pitchFamily="2" charset="2"/>
              </a:rPr>
              <a:t> 1,10</a:t>
            </a:r>
            <a:r>
              <a:rPr lang="nb-NO" baseline="30000">
                <a:sym typeface="Wingdings" panose="05000000000000000000" pitchFamily="2" charset="2"/>
              </a:rPr>
              <a:t>4</a:t>
            </a:r>
            <a:r>
              <a:rPr lang="nb-NO">
                <a:sym typeface="Wingdings" panose="05000000000000000000" pitchFamily="2" charset="2"/>
              </a:rPr>
              <a:t> </a:t>
            </a:r>
            <a:r>
              <a:rPr lang="nb-NO"/>
              <a:t>= 241 240 det vil si til </a:t>
            </a:r>
            <a:br>
              <a:rPr lang="nb-NO"/>
            </a:br>
            <a:r>
              <a:rPr lang="nb-NO"/>
              <a:t>1 000 000 – 241 240 = 758 760  </a:t>
            </a:r>
          </a:p>
        </p:txBody>
      </p:sp>
    </p:spTree>
    <p:extLst>
      <p:ext uri="{BB962C8B-B14F-4D97-AF65-F5344CB8AC3E}">
        <p14:creationId xmlns:p14="http://schemas.microsoft.com/office/powerpoint/2010/main" val="31267351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A651C7-4649-4D56-8A97-6ECA5A5163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Simulering med Crystal Ball</a:t>
            </a:r>
            <a:b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b-NO" sz="1800" dirty="0">
                <a:hlinkClick r:id="rId2"/>
              </a:rPr>
              <a:t>https://www.oracle.com/applications/crystalball/</a:t>
            </a:r>
            <a:endParaRPr lang="nb-NO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B7B52A2B-4C34-46D7-9821-F54889AB31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9098" y="1487510"/>
            <a:ext cx="7494115" cy="3393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270031"/>
      </p:ext>
    </p:extLst>
  </p:cSld>
  <p:clrMapOvr>
    <a:masterClrMapping/>
  </p:clrMapOvr>
</p:sld>
</file>

<file path=ppt/theme/theme1.xml><?xml version="1.0" encoding="utf-8"?>
<a:theme xmlns:a="http://schemas.openxmlformats.org/drawingml/2006/main" name="altmal">
  <a:themeElements>
    <a:clrScheme name="altmal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ltmal">
      <a:majorFont>
        <a:latin typeface="Comic Sans MS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0000" tIns="46800" rIns="90000" bIns="4680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nb-NO" sz="28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0000" tIns="46800" rIns="90000" bIns="4680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nb-NO" sz="28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altm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tma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tma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tma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tma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tma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tma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tma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tma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tma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tma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tma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47D3AA0A7C03548B74172B2F47E51B7" ma:contentTypeVersion="13" ma:contentTypeDescription="Opprett et nytt dokument." ma:contentTypeScope="" ma:versionID="84b96461f81759c9a37b8bb7a9083150">
  <xsd:schema xmlns:xsd="http://www.w3.org/2001/XMLSchema" xmlns:xs="http://www.w3.org/2001/XMLSchema" xmlns:p="http://schemas.microsoft.com/office/2006/metadata/properties" xmlns:ns1="http://schemas.microsoft.com/sharepoint/v3" xmlns:ns3="afdaa73a-86a8-4a4a-9c8e-f8451b678c5e" xmlns:ns4="16f9b60a-30fb-4900-a367-74dd1be2bf77" targetNamespace="http://schemas.microsoft.com/office/2006/metadata/properties" ma:root="true" ma:fieldsID="8656e857ca1ab238c138d8f6d01d938e" ns1:_="" ns3:_="" ns4:_="">
    <xsd:import namespace="http://schemas.microsoft.com/sharepoint/v3"/>
    <xsd:import namespace="afdaa73a-86a8-4a4a-9c8e-f8451b678c5e"/>
    <xsd:import namespace="16f9b60a-30fb-4900-a367-74dd1be2bf7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1:_ip_UnifiedCompliancePolicyProperties" minOccurs="0"/>
                <xsd:element ref="ns1:_ip_UnifiedCompliancePolicyUIAc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4" nillable="true" ma:displayName="Egenskaper for samordnet samsvarspolicy" ma:hidden="true" ma:internalName="_ip_UnifiedCompliancePolicyProperties">
      <xsd:simpleType>
        <xsd:restriction base="dms:Note"/>
      </xsd:simpleType>
    </xsd:element>
    <xsd:element name="_ip_UnifiedCompliancePolicyUIAction" ma:index="15" nillable="true" ma:displayName="UI-handling for samordnet samsvarspolicy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daa73a-86a8-4a4a-9c8e-f8451b678c5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f9b60a-30fb-4900-a367-74dd1be2bf77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Hash for deling av tips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DC8F02E-004F-4170-827F-6C0F066A54D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5A6BA00-B91C-44D1-ACCF-7F1BE66EFE70}">
  <ds:schemaRefs>
    <ds:schemaRef ds:uri="16f9b60a-30fb-4900-a367-74dd1be2bf77"/>
    <ds:schemaRef ds:uri="afdaa73a-86a8-4a4a-9c8e-f8451b678c5e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7B71CBDA-BFFD-42CF-861D-224A75F264E0}">
  <ds:schemaRefs>
    <ds:schemaRef ds:uri="16f9b60a-30fb-4900-a367-74dd1be2bf77"/>
    <ds:schemaRef ds:uri="afdaa73a-86a8-4a4a-9c8e-f8451b678c5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Mal - HiA</Template>
  <TotalTime>28</TotalTime>
  <Words>439</Words>
  <Application>Microsoft Office PowerPoint</Application>
  <PresentationFormat>Skjermfremvisning (4:3)</PresentationFormat>
  <Paragraphs>60</Paragraphs>
  <Slides>18</Slides>
  <Notes>0</Notes>
  <HiddenSlides>0</HiddenSlides>
  <MMClips>0</MMClips>
  <ScaleCrop>false</ScaleCrop>
  <HeadingPairs>
    <vt:vector size="8" baseType="variant">
      <vt:variant>
        <vt:lpstr>Brukte skrifter</vt:lpstr>
      </vt:variant>
      <vt:variant>
        <vt:i4>7</vt:i4>
      </vt:variant>
      <vt:variant>
        <vt:lpstr>Tema</vt:lpstr>
      </vt:variant>
      <vt:variant>
        <vt:i4>1</vt:i4>
      </vt:variant>
      <vt:variant>
        <vt:lpstr>Innebygde OLE-servere</vt:lpstr>
      </vt:variant>
      <vt:variant>
        <vt:i4>5</vt:i4>
      </vt:variant>
      <vt:variant>
        <vt:lpstr>Lysbildetitler</vt:lpstr>
      </vt:variant>
      <vt:variant>
        <vt:i4>18</vt:i4>
      </vt:variant>
    </vt:vector>
  </HeadingPairs>
  <TitlesOfParts>
    <vt:vector size="31" baseType="lpstr">
      <vt:lpstr>Arial</vt:lpstr>
      <vt:lpstr>Calibri</vt:lpstr>
      <vt:lpstr>Comic Sans MS</vt:lpstr>
      <vt:lpstr>Symbol</vt:lpstr>
      <vt:lpstr>Tahoma</vt:lpstr>
      <vt:lpstr>Times</vt:lpstr>
      <vt:lpstr>Times New Roman</vt:lpstr>
      <vt:lpstr>altmal</vt:lpstr>
      <vt:lpstr>Diagram</vt:lpstr>
      <vt:lpstr>Regneark</vt:lpstr>
      <vt:lpstr>Worksheet</vt:lpstr>
      <vt:lpstr>Equation</vt:lpstr>
      <vt:lpstr>Microsoft Excel-regneark</vt:lpstr>
      <vt:lpstr>Kapittel 6: Prosjektanalyse og evaluering</vt:lpstr>
      <vt:lpstr>Risiko i investeringsanalyse </vt:lpstr>
      <vt:lpstr>Norsk Hydro - sensitivitet</vt:lpstr>
      <vt:lpstr>Risiko i investeringsanalyse</vt:lpstr>
      <vt:lpstr>Risikoanalyse i praksis</vt:lpstr>
      <vt:lpstr>Eksempel - Sensitivitetsanalyse</vt:lpstr>
      <vt:lpstr>Nåverdi og salgsmengde</vt:lpstr>
      <vt:lpstr>Sensitivitetsanalyse eller følsomhetsanalyse</vt:lpstr>
      <vt:lpstr>Bruk =AVDRAG i Excel for å finne nåverdiannuitet</vt:lpstr>
      <vt:lpstr>Kritisk verdi – hvor mye kan en størrelse endres for nåverdi blir 0?</vt:lpstr>
      <vt:lpstr>Stjernediagram</vt:lpstr>
      <vt:lpstr>Scenarioanalyse – endring av flere kalkylefaktorer samtidig</vt:lpstr>
      <vt:lpstr>Nåverdi – sannsynlig verdi</vt:lpstr>
      <vt:lpstr>Scenariosammendrag</vt:lpstr>
      <vt:lpstr>Hva når salget ikke er konstant?</vt:lpstr>
      <vt:lpstr>Hva når salget ikke er konstant?</vt:lpstr>
      <vt:lpstr>Hva når salget ikke er konstant?</vt:lpstr>
      <vt:lpstr>Simulering med Crystal Ball https://www.oracle.com/applications/crystalball/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Prosjektanalyse og evaluering</dc:title>
  <dc:creator>Ivar Bredesen</dc:creator>
  <cp:lastModifiedBy>Ivar</cp:lastModifiedBy>
  <cp:revision>7</cp:revision>
  <cp:lastPrinted>2020-09-18T07:47:55Z</cp:lastPrinted>
  <dcterms:created xsi:type="dcterms:W3CDTF">1999-11-02T16:53:36Z</dcterms:created>
  <dcterms:modified xsi:type="dcterms:W3CDTF">2020-10-06T13:29:48Z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0x010100B47D3AA0A7C03548B74172B2F47E51B7</vt:lpwstr>
  </property>
</Properties>
</file>