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317" r:id="rId4"/>
    <p:sldId id="289" r:id="rId5"/>
    <p:sldId id="269" r:id="rId6"/>
    <p:sldId id="274" r:id="rId7"/>
    <p:sldId id="271" r:id="rId8"/>
    <p:sldId id="272" r:id="rId9"/>
    <p:sldId id="273" r:id="rId10"/>
    <p:sldId id="261" r:id="rId11"/>
    <p:sldId id="277" r:id="rId12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857"/>
    <p:restoredTop sz="90757"/>
  </p:normalViewPr>
  <p:slideViewPr>
    <p:cSldViewPr>
      <p:cViewPr varScale="1">
        <p:scale>
          <a:sx n="107" d="100"/>
          <a:sy n="107" d="100"/>
        </p:scale>
        <p:origin x="134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6A8B4C38-FA1C-475B-A863-13A56162FACD}" type="datetimeFigureOut">
              <a:rPr lang="da-DK"/>
              <a:pPr>
                <a:defRPr/>
              </a:pPr>
              <a:t>05.02.2022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da-DK" noProof="0"/>
              <a:t>Klik for at redigere typografi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666F4F1A-6A9B-4B35-8BEA-A3C58294E28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09563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50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1850C4-52CB-4B05-AB38-931655B43958}" type="slidenum">
              <a:rPr lang="da-DK" smtClean="0"/>
              <a:pPr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5795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dirty="0"/>
          </a:p>
        </p:txBody>
      </p:sp>
      <p:sp>
        <p:nvSpPr>
          <p:cNvPr id="471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61BFCC-AC34-4D30-B84C-82A32D3350DB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72356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dirty="0"/>
          </a:p>
        </p:txBody>
      </p:sp>
      <p:sp>
        <p:nvSpPr>
          <p:cNvPr id="471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61BFCC-AC34-4D30-B84C-82A32D3350DB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4185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47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A31142-CFDB-4DD4-B294-8016392583C0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2507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da-DK"/>
              <a:t>ßΩ</a:t>
            </a:r>
          </a:p>
        </p:txBody>
      </p:sp>
      <p:sp>
        <p:nvSpPr>
          <p:cNvPr id="788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201BBD4-F00B-4CBF-9FD1-34EED75C41EC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38706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98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B243AC8-2C86-49F8-AABC-C04FF49001A5}" type="slidenum">
              <a:rPr lang="da-DK" smtClean="0"/>
              <a:pPr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27626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09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16F824-84ED-4EC5-AD41-85F4E2CA7E68}" type="slidenum">
              <a:rPr lang="da-DK" smtClean="0"/>
              <a:pPr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47407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19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9E9A2B-348B-4CA1-9D02-D855CB648753}" type="slidenum">
              <a:rPr lang="da-DK" smtClean="0"/>
              <a:pPr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86163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29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64FB90-B025-4954-AE36-8C2CED8509DA}" type="slidenum">
              <a:rPr lang="da-DK" smtClean="0"/>
              <a:pPr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43958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39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8F977C-FF53-4E63-BAD9-EFDDDAD074AF}" type="slidenum">
              <a:rPr lang="da-DK" smtClean="0"/>
              <a:pPr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51983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49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B942AA7-3E41-4617-9C19-95EB22B26A37}" type="slidenum">
              <a:rPr lang="da-DK" smtClean="0"/>
              <a:pPr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4910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lt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lt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lt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8" name="AutoShape 6"/>
            <p:cNvSpPr>
              <a:spLocks noChangeArrowheads="1"/>
            </p:cNvSpPr>
            <p:nvPr userDrawn="1"/>
          </p:nvSpPr>
          <p:spPr bwMode="lt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9" name="Rectangle 7" descr="Green marble"/>
            <p:cNvSpPr>
              <a:spLocks noChangeArrowheads="1"/>
            </p:cNvSpPr>
            <p:nvPr userDrawn="1"/>
          </p:nvSpPr>
          <p:spPr bwMode="lt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609600" y="3324225"/>
            <a:ext cx="8001000" cy="374650"/>
            <a:chOff x="384" y="2094"/>
            <a:chExt cx="5040" cy="236"/>
          </a:xfrm>
        </p:grpSpPr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84" y="2186"/>
              <a:ext cx="5040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388" y="2094"/>
              <a:ext cx="4941" cy="175"/>
            </a:xfrm>
            <a:prstGeom prst="rect">
              <a:avLst/>
            </a:prstGeom>
            <a:gradFill rotWithShape="0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3" name="Line 16"/>
            <p:cNvSpPr>
              <a:spLocks noChangeShapeType="1"/>
            </p:cNvSpPr>
            <p:nvPr/>
          </p:nvSpPr>
          <p:spPr bwMode="auto">
            <a:xfrm>
              <a:off x="392" y="2138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>
              <a:off x="392" y="2186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5" name="Line 18"/>
            <p:cNvSpPr>
              <a:spLocks noChangeShapeType="1"/>
            </p:cNvSpPr>
            <p:nvPr/>
          </p:nvSpPr>
          <p:spPr bwMode="auto">
            <a:xfrm>
              <a:off x="392" y="2234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6" name="Line 19"/>
            <p:cNvSpPr>
              <a:spLocks noChangeShapeType="1"/>
            </p:cNvSpPr>
            <p:nvPr/>
          </p:nvSpPr>
          <p:spPr bwMode="auto">
            <a:xfrm>
              <a:off x="392" y="2129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392" y="2177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392" y="2225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19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6985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0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6900" y="61547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1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659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C8F01-4DB9-4FCC-B5C6-962CD946014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B954A-DCC6-47C5-B13F-A1F76BE018B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DB83C-B5ED-4097-A0E4-739309C1B2D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08480-505C-4D03-B4BE-C37ABA95C31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23622-916F-40B3-9858-13E23FA1FE5A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4B2D-5DF9-4950-B589-8B976EA84F82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7B361-2338-4CA3-AEE4-128D92AE3B2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67559-0C4E-4C19-BEA2-4FE75A5C47E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72A8F-BA6A-44F2-93FB-4809D39A3F1D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CF7C2-4110-4FB0-8B33-02EB7A7E85E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24625" y="350838"/>
            <a:ext cx="1946275" cy="5429250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350838"/>
            <a:ext cx="5686425" cy="5429250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344D1-0D27-4A72-B0F6-5C5FA0041BE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inv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inv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4" name="AutoShape 10"/>
            <p:cNvSpPr>
              <a:spLocks noChangeArrowheads="1"/>
            </p:cNvSpPr>
            <p:nvPr userDrawn="1"/>
          </p:nvSpPr>
          <p:spPr bwMode="inv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5" name="AutoShape 11"/>
            <p:cNvSpPr>
              <a:spLocks noChangeArrowheads="1"/>
            </p:cNvSpPr>
            <p:nvPr userDrawn="1"/>
          </p:nvSpPr>
          <p:spPr bwMode="inv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6" name="Rectangle 12" descr="Green marble"/>
            <p:cNvSpPr>
              <a:spLocks noChangeArrowheads="1"/>
            </p:cNvSpPr>
            <p:nvPr userDrawn="1"/>
          </p:nvSpPr>
          <p:spPr bwMode="inv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08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6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658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E1E7C40-B3D6-46A3-B083-44FE10DF2EF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08720"/>
            <a:ext cx="7772400" cy="1524000"/>
          </a:xfrm>
        </p:spPr>
        <p:txBody>
          <a:bodyPr/>
          <a:lstStyle/>
          <a:p>
            <a:pPr eaLnBrk="1" hangingPunct="1"/>
            <a:r>
              <a:rPr lang="da-DK" dirty="0" err="1"/>
              <a:t>Emerald</a:t>
            </a:r>
            <a:r>
              <a:rPr lang="da-DK" dirty="0"/>
              <a:t> - et OO-</a:t>
            </a:r>
            <a:r>
              <a:rPr lang="da-DK" dirty="0" err="1"/>
              <a:t>språk</a:t>
            </a:r>
            <a:r>
              <a:rPr lang="da-DK" dirty="0"/>
              <a:t> for </a:t>
            </a:r>
            <a:r>
              <a:rPr lang="da-DK" dirty="0" err="1"/>
              <a:t>distribuerte</a:t>
            </a:r>
            <a:r>
              <a:rPr lang="da-DK" dirty="0"/>
              <a:t> </a:t>
            </a:r>
            <a:r>
              <a:rPr lang="da-DK" dirty="0" err="1"/>
              <a:t>applikasjoner</a:t>
            </a:r>
            <a:endParaRPr lang="da-DK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313" y="3857625"/>
            <a:ext cx="6357937" cy="2428875"/>
          </a:xfrm>
        </p:spPr>
        <p:txBody>
          <a:bodyPr/>
          <a:lstStyle/>
          <a:p>
            <a:pPr eaLnBrk="1" hangingPunct="1"/>
            <a:r>
              <a:rPr lang="da-DK" i="1" dirty="0"/>
              <a:t>Eric Jul</a:t>
            </a:r>
          </a:p>
          <a:p>
            <a:pPr eaLnBrk="1" hangingPunct="1"/>
            <a:r>
              <a:rPr lang="da-DK" i="1" dirty="0"/>
              <a:t>Programming Technology Group</a:t>
            </a:r>
          </a:p>
          <a:p>
            <a:pPr eaLnBrk="1" hangingPunct="1"/>
            <a:r>
              <a:rPr lang="da-DK" i="1" dirty="0"/>
              <a:t>Programming </a:t>
            </a:r>
            <a:r>
              <a:rPr lang="da-DK" i="1" dirty="0" err="1"/>
              <a:t>Section</a:t>
            </a:r>
            <a:r>
              <a:rPr lang="da-DK" i="1" dirty="0"/>
              <a:t>, IfI, UiO</a:t>
            </a:r>
          </a:p>
          <a:p>
            <a:pPr eaLnBrk="1" hangingPunct="1"/>
            <a:r>
              <a:rPr lang="da-DK" i="1" dirty="0" err="1"/>
              <a:t>Lecture</a:t>
            </a:r>
            <a:r>
              <a:rPr lang="da-DK" i="1" dirty="0"/>
              <a:t> F3, 2022-02-02</a:t>
            </a:r>
          </a:p>
          <a:p>
            <a:pPr eaLnBrk="1" hangingPunct="1"/>
            <a:endParaRPr lang="da-DK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/>
              <a:t>Summary of </a:t>
            </a:r>
            <a:r>
              <a:rPr lang="da-DK" dirty="0" err="1"/>
              <a:t>Lecture</a:t>
            </a:r>
            <a:r>
              <a:rPr lang="da-DK" dirty="0"/>
              <a:t> F2v22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665288"/>
            <a:ext cx="8358188" cy="4692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 err="1"/>
              <a:t>Emerald</a:t>
            </a:r>
            <a:r>
              <a:rPr lang="da-DK" dirty="0"/>
              <a:t> Type System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err="1"/>
              <a:t>Conformity</a:t>
            </a:r>
            <a:endParaRPr lang="da-DK" dirty="0"/>
          </a:p>
          <a:p>
            <a:pPr eaLnBrk="1" hangingPunct="1">
              <a:lnSpc>
                <a:spcPct val="90000"/>
              </a:lnSpc>
            </a:pPr>
            <a:r>
              <a:rPr lang="da-DK" dirty="0" err="1"/>
              <a:t>Lattice</a:t>
            </a:r>
            <a:r>
              <a:rPr lang="da-DK" dirty="0"/>
              <a:t> of Types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err="1"/>
              <a:t>Noone</a:t>
            </a:r>
            <a:r>
              <a:rPr lang="da-DK" dirty="0"/>
              <a:t>, Any, NIL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err="1"/>
              <a:t>Array.m</a:t>
            </a: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Today</a:t>
            </a:r>
            <a:r>
              <a:rPr lang="da-DK" dirty="0"/>
              <a:t>: F3v22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665288"/>
            <a:ext cx="8358188" cy="4692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/>
              <a:t>Distribution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PlanetLab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err="1"/>
              <a:t>Concurrency</a:t>
            </a:r>
            <a:r>
              <a:rPr lang="da-DK" dirty="0"/>
              <a:t> &amp; </a:t>
            </a:r>
            <a:r>
              <a:rPr lang="da-DK" dirty="0" err="1"/>
              <a:t>Synchronization</a:t>
            </a:r>
            <a:endParaRPr lang="da-DK" dirty="0"/>
          </a:p>
          <a:p>
            <a:pPr eaLnBrk="1" hangingPunct="1">
              <a:lnSpc>
                <a:spcPct val="90000"/>
              </a:lnSpc>
            </a:pPr>
            <a:r>
              <a:rPr lang="da-DK" dirty="0"/>
              <a:t>Oblig 1</a:t>
            </a:r>
          </a:p>
          <a:p>
            <a:pPr eaLnBrk="1" hangingPunct="1">
              <a:lnSpc>
                <a:spcPct val="90000"/>
              </a:lnSpc>
            </a:pPr>
            <a:r>
              <a:rPr lang="da-DK" dirty="0" err="1"/>
              <a:t>Eval</a:t>
            </a: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74445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Distribution</a:t>
            </a:r>
            <a:endParaRPr lang="en-GB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Sea of objects</a:t>
            </a:r>
          </a:p>
          <a:p>
            <a:pPr eaLnBrk="1" hangingPunct="1"/>
            <a:r>
              <a:rPr lang="da-DK"/>
              <a:t>Sea is divided into disjunct parts called Nodes</a:t>
            </a:r>
          </a:p>
          <a:p>
            <a:pPr eaLnBrk="1" hangingPunct="1"/>
            <a:r>
              <a:rPr lang="da-DK"/>
              <a:t>An object is on one and only one Node at a time</a:t>
            </a:r>
          </a:p>
          <a:p>
            <a:pPr eaLnBrk="1" hangingPunct="1"/>
            <a:r>
              <a:rPr lang="da-DK"/>
              <a:t>Each node is represented by a Node object</a:t>
            </a:r>
          </a:p>
          <a:p>
            <a:pPr eaLnBrk="1" hangingPunct="1"/>
            <a:r>
              <a:rPr lang="da-DK">
                <a:latin typeface="Courier New" pitchFamily="49" charset="0"/>
              </a:rPr>
              <a:t>Locate X </a:t>
            </a:r>
            <a:r>
              <a:rPr lang="da-DK"/>
              <a:t>returns the node where X is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Mobility Example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8500" y="1665288"/>
            <a:ext cx="3810000" cy="43354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object Boss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var w: Worker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var n: Node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n &lt;- …find usable node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w &lt;- Worker.create[ ]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 move w to n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  w.DoWork[ ]</a:t>
            </a:r>
          </a:p>
          <a:p>
            <a:pPr eaLnBrk="1" hangingPunct="1">
              <a:buFontTx/>
              <a:buNone/>
            </a:pPr>
            <a:r>
              <a:rPr lang="da-DK" sz="2400">
                <a:latin typeface="Courier New" pitchFamily="49" charset="0"/>
                <a:cs typeface="Courier New" pitchFamily="49" charset="0"/>
              </a:rPr>
              <a:t>end Boss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class Worker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operation DoWork[ ]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  … work … work …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  end DoWork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  <a:cs typeface="Courier New" pitchFamily="49" charset="0"/>
              </a:rPr>
              <a:t>end Worker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Why Mobility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Local calls are typically 1,000 – 10,000 times faster than remote calls</a:t>
            </a:r>
          </a:p>
          <a:p>
            <a:pPr eaLnBrk="1" hangingPunct="1"/>
            <a:r>
              <a:rPr lang="da-DK"/>
              <a:t>Mobility for:</a:t>
            </a:r>
          </a:p>
          <a:p>
            <a:pPr lvl="1" eaLnBrk="1" hangingPunct="1"/>
            <a:r>
              <a:rPr lang="da-DK"/>
              <a:t>performance</a:t>
            </a:r>
          </a:p>
          <a:p>
            <a:pPr lvl="1" eaLnBrk="1" hangingPunct="1"/>
            <a:r>
              <a:rPr lang="da-DK"/>
              <a:t>availability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Mobility and Location Concepts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/>
              <a:t>locate X          returns (one of) the object X’s </a:t>
            </a:r>
          </a:p>
          <a:p>
            <a:pPr eaLnBrk="1" hangingPunct="1">
              <a:buFontTx/>
              <a:buNone/>
            </a:pPr>
            <a:r>
              <a:rPr lang="da-DK" sz="2800"/>
              <a:t>                       locations</a:t>
            </a:r>
          </a:p>
          <a:p>
            <a:pPr eaLnBrk="1" hangingPunct="1">
              <a:buFontTx/>
              <a:buNone/>
            </a:pPr>
            <a:r>
              <a:rPr lang="da-DK" sz="2800"/>
              <a:t>move X to Y  move the object X to the node </a:t>
            </a:r>
          </a:p>
          <a:p>
            <a:pPr eaLnBrk="1" hangingPunct="1">
              <a:buFontTx/>
              <a:buNone/>
            </a:pPr>
            <a:r>
              <a:rPr lang="da-DK" sz="2800"/>
              <a:t>                       where Y is (or rather was)</a:t>
            </a:r>
          </a:p>
          <a:p>
            <a:pPr eaLnBrk="1" hangingPunct="1">
              <a:buFontTx/>
              <a:buNone/>
            </a:pPr>
            <a:r>
              <a:rPr lang="da-DK" sz="2800"/>
              <a:t>fix X at Y       as move but disregard</a:t>
            </a:r>
          </a:p>
          <a:p>
            <a:pPr eaLnBrk="1" hangingPunct="1">
              <a:buFontTx/>
              <a:buNone/>
            </a:pPr>
            <a:r>
              <a:rPr lang="da-DK" sz="2800"/>
              <a:t>                       subsequent moves</a:t>
            </a:r>
          </a:p>
          <a:p>
            <a:pPr eaLnBrk="1" hangingPunct="1">
              <a:buFontTx/>
              <a:buNone/>
            </a:pPr>
            <a:r>
              <a:rPr lang="da-DK" sz="2800"/>
              <a:t>refix X at Y    as fix but for fixed objects</a:t>
            </a:r>
          </a:p>
          <a:p>
            <a:pPr eaLnBrk="1" hangingPunct="1">
              <a:buFontTx/>
              <a:buNone/>
            </a:pPr>
            <a:r>
              <a:rPr lang="da-DK" sz="2800"/>
              <a:t>unfix X           allow normal moves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Call-by-move</a:t>
            </a:r>
          </a:p>
        </p:txBody>
      </p:sp>
      <p:sp>
        <p:nvSpPr>
          <p:cNvPr id="39939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/>
              <a:t>var B: </a:t>
            </a:r>
            <a:r>
              <a:rPr lang="da-DK" i="1"/>
              <a:t>some data object</a:t>
            </a:r>
            <a:endParaRPr lang="da-DK"/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  <a:p>
            <a:pPr eaLnBrk="1" hangingPunct="1">
              <a:buFontTx/>
              <a:buNone/>
            </a:pPr>
            <a:r>
              <a:rPr lang="da-DK"/>
              <a:t>  X.F[move B]</a:t>
            </a:r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  <a:p>
            <a:pPr eaLnBrk="1" hangingPunct="1">
              <a:buFontTx/>
              <a:buNone/>
            </a:pPr>
            <a:r>
              <a:rPr lang="da-DK"/>
              <a:t>  X.F[visit B]</a:t>
            </a:r>
          </a:p>
          <a:p>
            <a:pPr eaLnBrk="1" hangingPunct="1">
              <a:buFontTx/>
              <a:buNone/>
            </a:pPr>
            <a:r>
              <a:rPr lang="da-DK"/>
              <a:t>…</a:t>
            </a:r>
          </a:p>
        </p:txBody>
      </p:sp>
      <p:sp>
        <p:nvSpPr>
          <p:cNvPr id="39940" name="Rectangle 102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/>
              <a:t>object X</a:t>
            </a:r>
          </a:p>
          <a:p>
            <a:pPr eaLnBrk="1" hangingPunct="1">
              <a:buFontTx/>
              <a:buNone/>
            </a:pPr>
            <a:r>
              <a:rPr lang="da-DK"/>
              <a:t>  operation F[arg:T]</a:t>
            </a:r>
          </a:p>
          <a:p>
            <a:pPr eaLnBrk="1" hangingPunct="1">
              <a:buFontTx/>
              <a:buNone/>
            </a:pPr>
            <a:r>
              <a:rPr lang="da-DK"/>
              <a:t>    loop</a:t>
            </a:r>
          </a:p>
          <a:p>
            <a:pPr eaLnBrk="1" hangingPunct="1">
              <a:buFontTx/>
              <a:buNone/>
            </a:pPr>
            <a:r>
              <a:rPr lang="da-DK"/>
              <a:t>      arg.g[…]</a:t>
            </a:r>
          </a:p>
          <a:p>
            <a:pPr eaLnBrk="1" hangingPunct="1">
              <a:buFontTx/>
              <a:buNone/>
            </a:pPr>
            <a:r>
              <a:rPr lang="da-DK"/>
              <a:t>    exit </a:t>
            </a:r>
            <a:r>
              <a:rPr lang="da-DK" i="1"/>
              <a:t>after many loops</a:t>
            </a:r>
            <a:endParaRPr lang="da-DK"/>
          </a:p>
          <a:p>
            <a:pPr eaLnBrk="1" hangingPunct="1">
              <a:buFontTx/>
              <a:buNone/>
            </a:pPr>
            <a:r>
              <a:rPr lang="da-DK"/>
              <a:t>    end loop</a:t>
            </a:r>
          </a:p>
          <a:p>
            <a:pPr eaLnBrk="1" hangingPunct="1">
              <a:buFontTx/>
              <a:buNone/>
            </a:pPr>
            <a:r>
              <a:rPr lang="da-DK"/>
              <a:t>end X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How Many Calls of B?</a:t>
            </a:r>
          </a:p>
        </p:txBody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/>
              <a:t>Questions: given a normal PC enviroment, say 2 GHz CPU, 10 Mbit/s Ethernet, how many calls of a small (say 100 bytes) argument B before breakeven?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10,000</a:t>
            </a:r>
          </a:p>
          <a:p>
            <a:pPr eaLnBrk="1" hangingPunct="1">
              <a:lnSpc>
                <a:spcPct val="90000"/>
              </a:lnSpc>
            </a:pPr>
            <a:r>
              <a:rPr lang="da-DK" sz="2800"/>
              <a:t>100,000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/>
              <a:t>Kilroy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/>
              <a:t>object</a:t>
            </a:r>
            <a:r>
              <a:rPr lang="da-DK" sz="2400" dirty="0"/>
              <a:t> Kilroy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</a:t>
            </a:r>
            <a:r>
              <a:rPr lang="da-DK" sz="2400" dirty="0" err="1"/>
              <a:t>process</a:t>
            </a:r>
            <a:endParaRPr lang="da-DK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var </a:t>
            </a:r>
            <a:r>
              <a:rPr lang="da-DK" sz="2400" dirty="0" err="1"/>
              <a:t>myNode</a:t>
            </a:r>
            <a:r>
              <a:rPr lang="da-DK" sz="2400" dirty="0"/>
              <a:t> &lt;- </a:t>
            </a:r>
            <a:r>
              <a:rPr lang="da-DK" sz="2400" dirty="0" err="1"/>
              <a:t>locate</a:t>
            </a:r>
            <a:r>
              <a:rPr lang="da-DK" sz="2400" dirty="0"/>
              <a:t> </a:t>
            </a:r>
            <a:r>
              <a:rPr lang="da-DK" sz="2400" dirty="0" err="1"/>
              <a:t>self</a:t>
            </a:r>
            <a:endParaRPr lang="da-DK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var up: </a:t>
            </a:r>
            <a:r>
              <a:rPr lang="da-DK" sz="2400" dirty="0" err="1"/>
              <a:t>array.of</a:t>
            </a:r>
            <a:r>
              <a:rPr lang="da-DK" sz="2400" dirty="0"/>
              <a:t>[Nodes]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up &lt;- </a:t>
            </a:r>
            <a:r>
              <a:rPr lang="da-DK" sz="2400" dirty="0" err="1"/>
              <a:t>myNode.getNodes</a:t>
            </a:r>
            <a:r>
              <a:rPr lang="da-DK" sz="2400" dirty="0"/>
              <a:t>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</a:t>
            </a:r>
            <a:r>
              <a:rPr lang="da-DK" sz="2400" dirty="0" err="1"/>
              <a:t>foreach</a:t>
            </a:r>
            <a:r>
              <a:rPr lang="da-DK" sz="2400" dirty="0"/>
              <a:t> n in up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  </a:t>
            </a:r>
            <a:r>
              <a:rPr lang="da-DK" sz="2400" dirty="0" err="1"/>
              <a:t>move</a:t>
            </a:r>
            <a:r>
              <a:rPr lang="da-DK" sz="2400" dirty="0"/>
              <a:t> </a:t>
            </a:r>
            <a:r>
              <a:rPr lang="da-DK" sz="2400" dirty="0" err="1"/>
              <a:t>self</a:t>
            </a:r>
            <a:r>
              <a:rPr lang="da-DK" sz="2400" dirty="0"/>
              <a:t> to 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end </a:t>
            </a:r>
            <a:r>
              <a:rPr lang="da-DK" sz="2400" dirty="0" err="1"/>
              <a:t>foreach</a:t>
            </a:r>
            <a:endParaRPr lang="da-DK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end </a:t>
            </a:r>
            <a:r>
              <a:rPr lang="da-DK" sz="2400" dirty="0" err="1"/>
              <a:t>process</a:t>
            </a:r>
            <a:endParaRPr lang="da-DK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/>
              <a:t>end Kilroy</a:t>
            </a:r>
            <a:endParaRPr lang="da-DK" sz="2400" dirty="0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da-DK"/>
              <a:t>Object moves itself to all available nodes</a:t>
            </a:r>
          </a:p>
          <a:p>
            <a:pPr eaLnBrk="1" hangingPunct="1"/>
            <a:r>
              <a:rPr lang="da-DK"/>
              <a:t>On the original MicroVAX implementation: 20 moves/second</a:t>
            </a:r>
          </a:p>
          <a:p>
            <a:pPr eaLnBrk="1" hangingPunct="1"/>
            <a:r>
              <a:rPr lang="da-DK"/>
              <a:t>Note: the thread (called a process in Emerald) moves along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Conclusion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/>
              <a:t>Emerald is</a:t>
            </a:r>
          </a:p>
          <a:p>
            <a:pPr eaLnBrk="1" hangingPunct="1"/>
            <a:r>
              <a:rPr lang="da-DK"/>
              <a:t>clean OO language</a:t>
            </a:r>
          </a:p>
          <a:p>
            <a:pPr eaLnBrk="1" hangingPunct="1"/>
            <a:r>
              <a:rPr lang="da-DK"/>
              <a:t>fully integrated distribution facilities</a:t>
            </a:r>
          </a:p>
          <a:p>
            <a:pPr eaLnBrk="1" hangingPunct="1"/>
            <a:r>
              <a:rPr lang="da-DK"/>
              <a:t>has full on-the-fly mobility</a:t>
            </a:r>
          </a:p>
          <a:p>
            <a:pPr eaLnBrk="1" hangingPunct="1"/>
            <a:r>
              <a:rPr lang="da-DK"/>
              <a:t>a well-defined type system</a:t>
            </a:r>
          </a:p>
          <a:p>
            <a:pPr eaLnBrk="1" hangingPunct="1">
              <a:buFontTx/>
              <a:buNone/>
            </a:pPr>
            <a:r>
              <a:rPr lang="da-DK"/>
              <a:t>Many novel implementation techniques (more talks to come!)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ble">
  <a:themeElements>
    <a:clrScheme name="Marble 1">
      <a:dk1>
        <a:srgbClr val="0000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Marb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ble 1">
        <a:dk1>
          <a:srgbClr val="000000"/>
        </a:dk1>
        <a:lt1>
          <a:srgbClr val="EAEAEA"/>
        </a:lt1>
        <a:dk2>
          <a:srgbClr val="006600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AAB8AA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2">
        <a:dk1>
          <a:srgbClr val="000000"/>
        </a:dk1>
        <a:lt1>
          <a:srgbClr val="EAEAEA"/>
        </a:lt1>
        <a:dk2>
          <a:srgbClr val="FFCC99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FFE2C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BCBCB"/>
        </a:accent1>
        <a:accent2>
          <a:srgbClr val="333333"/>
        </a:accent2>
        <a:accent3>
          <a:srgbClr val="F3F3F3"/>
        </a:accent3>
        <a:accent4>
          <a:srgbClr val="DADADA"/>
        </a:accent4>
        <a:accent5>
          <a:srgbClr val="E2E2E2"/>
        </a:accent5>
        <a:accent6>
          <a:srgbClr val="2D2D2D"/>
        </a:accent6>
        <a:hlink>
          <a:srgbClr val="C0C0C0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C:\Programmer\Microsoft Office\Templates\Presentation Designs\Marble.pot</Template>
  <TotalTime>14953</TotalTime>
  <Words>450</Words>
  <Application>Microsoft Macintosh PowerPoint</Application>
  <PresentationFormat>Skjermfremvisning (4:3)</PresentationFormat>
  <Paragraphs>116</Paragraphs>
  <Slides>11</Slides>
  <Notes>11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Calibri</vt:lpstr>
      <vt:lpstr>Courier New</vt:lpstr>
      <vt:lpstr>Times New Roman</vt:lpstr>
      <vt:lpstr>Marble</vt:lpstr>
      <vt:lpstr>Emerald - et OO-språk for distribuerte applikasjoner</vt:lpstr>
      <vt:lpstr>Summary of Lecture F2v22</vt:lpstr>
      <vt:lpstr>Today: F3v22</vt:lpstr>
      <vt:lpstr>Distribution</vt:lpstr>
      <vt:lpstr>Mobility Example</vt:lpstr>
      <vt:lpstr>Why Mobility</vt:lpstr>
      <vt:lpstr>Mobility and Location Concepts</vt:lpstr>
      <vt:lpstr>Call-by-move</vt:lpstr>
      <vt:lpstr>How Many Calls of B?</vt:lpstr>
      <vt:lpstr>Kilroy</vt:lpstr>
      <vt:lpstr>Conclusion</vt:lpstr>
    </vt:vector>
  </TitlesOfParts>
  <Company>DIKU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– distributed OO language</dc:title>
  <dc:creator>Eric Jul</dc:creator>
  <cp:lastModifiedBy>Eric Bartley Jul</cp:lastModifiedBy>
  <cp:revision>57</cp:revision>
  <cp:lastPrinted>1601-01-01T00:00:00Z</cp:lastPrinted>
  <dcterms:created xsi:type="dcterms:W3CDTF">2016-02-29T13:14:49Z</dcterms:created>
  <dcterms:modified xsi:type="dcterms:W3CDTF">2022-02-05T19:34:10Z</dcterms:modified>
</cp:coreProperties>
</file>