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317" r:id="rId4"/>
    <p:sldId id="316" r:id="rId5"/>
    <p:sldId id="322" r:id="rId6"/>
    <p:sldId id="289" r:id="rId7"/>
    <p:sldId id="269" r:id="rId8"/>
    <p:sldId id="274" r:id="rId9"/>
    <p:sldId id="271" r:id="rId10"/>
    <p:sldId id="272" r:id="rId11"/>
    <p:sldId id="273" r:id="rId12"/>
    <p:sldId id="261" r:id="rId13"/>
    <p:sldId id="323" r:id="rId14"/>
    <p:sldId id="324" r:id="rId15"/>
    <p:sldId id="283" r:id="rId16"/>
    <p:sldId id="302" r:id="rId17"/>
    <p:sldId id="312" r:id="rId18"/>
    <p:sldId id="293" r:id="rId19"/>
    <p:sldId id="285" r:id="rId20"/>
    <p:sldId id="287" r:id="rId21"/>
    <p:sldId id="292" r:id="rId22"/>
    <p:sldId id="286" r:id="rId23"/>
    <p:sldId id="319" r:id="rId24"/>
    <p:sldId id="288" r:id="rId25"/>
    <p:sldId id="284" r:id="rId26"/>
    <p:sldId id="290" r:id="rId27"/>
    <p:sldId id="318" r:id="rId28"/>
    <p:sldId id="298" r:id="rId29"/>
    <p:sldId id="299" r:id="rId30"/>
    <p:sldId id="321" r:id="rId31"/>
    <p:sldId id="325" r:id="rId32"/>
    <p:sldId id="320" r:id="rId33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7"/>
    <p:restoredTop sz="90976"/>
  </p:normalViewPr>
  <p:slideViewPr>
    <p:cSldViewPr>
      <p:cViewPr varScale="1">
        <p:scale>
          <a:sx n="106" d="100"/>
          <a:sy n="106" d="100"/>
        </p:scale>
        <p:origin x="138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08.02.2023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18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3863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834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a-DK"/>
              <a:t>ßΩ</a:t>
            </a:r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884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8380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8355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19813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5687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94175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1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08720"/>
            <a:ext cx="7772400" cy="1524000"/>
          </a:xfrm>
        </p:spPr>
        <p:txBody>
          <a:bodyPr/>
          <a:lstStyle/>
          <a:p>
            <a:pPr eaLnBrk="1" hangingPunct="1"/>
            <a:r>
              <a:rPr lang="da-DK" dirty="0" err="1"/>
              <a:t>Emerald</a:t>
            </a:r>
            <a:r>
              <a:rPr lang="da-DK" dirty="0"/>
              <a:t> - et OO-</a:t>
            </a:r>
            <a:r>
              <a:rPr lang="da-DK" dirty="0" err="1"/>
              <a:t>språk</a:t>
            </a:r>
            <a:r>
              <a:rPr lang="da-DK" dirty="0"/>
              <a:t> for </a:t>
            </a:r>
            <a:r>
              <a:rPr lang="da-DK" dirty="0" err="1"/>
              <a:t>distribuerte</a:t>
            </a:r>
            <a:r>
              <a:rPr lang="da-DK" dirty="0"/>
              <a:t> </a:t>
            </a:r>
            <a:r>
              <a:rPr lang="da-DK" dirty="0" err="1"/>
              <a:t>applikasjoner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r>
              <a:rPr lang="da-DK" i="1" dirty="0"/>
              <a:t>, IfI, UiO</a:t>
            </a:r>
          </a:p>
          <a:p>
            <a:pPr eaLnBrk="1" hangingPunct="1"/>
            <a:r>
              <a:rPr lang="da-DK" i="1" dirty="0" err="1"/>
              <a:t>Lecture</a:t>
            </a:r>
            <a:r>
              <a:rPr lang="da-DK" i="1" dirty="0"/>
              <a:t> F03, 2023-02-09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Summary of </a:t>
            </a:r>
            <a:r>
              <a:rPr lang="da-DK" dirty="0" err="1"/>
              <a:t>Lecture</a:t>
            </a:r>
            <a:r>
              <a:rPr lang="da-DK"/>
              <a:t> F02v23</a:t>
            </a:r>
            <a:endParaRPr lang="da-DK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/>
              <a:t>Everything</a:t>
            </a:r>
            <a:r>
              <a:rPr lang="da-DK" dirty="0"/>
              <a:t> is an </a:t>
            </a:r>
            <a:r>
              <a:rPr lang="da-DK" dirty="0" err="1"/>
              <a:t>object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Classes: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object</a:t>
            </a:r>
            <a:r>
              <a:rPr lang="da-DK" dirty="0"/>
              <a:t>; </a:t>
            </a:r>
            <a:r>
              <a:rPr lang="da-DK" dirty="0" err="1"/>
              <a:t>implemented</a:t>
            </a:r>
            <a:r>
              <a:rPr lang="da-DK" dirty="0"/>
              <a:t> by </a:t>
            </a:r>
            <a:r>
              <a:rPr lang="da-DK" dirty="0" err="1"/>
              <a:t>sugaring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Class parameter; </a:t>
            </a:r>
            <a:r>
              <a:rPr lang="da-DK" dirty="0" err="1"/>
              <a:t>subclassing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Array.of</a:t>
            </a:r>
            <a:r>
              <a:rPr lang="da-DK" dirty="0"/>
              <a:t> [ </a:t>
            </a:r>
            <a:r>
              <a:rPr lang="da-DK" dirty="0" err="1"/>
              <a:t>elementType</a:t>
            </a:r>
            <a:r>
              <a:rPr lang="da-DK" dirty="0"/>
              <a:t> ]</a:t>
            </a:r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Today</a:t>
            </a:r>
            <a:r>
              <a:rPr lang="da-DK" dirty="0"/>
              <a:t>: F03v22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/>
              <a:t>Concurrency</a:t>
            </a:r>
            <a:r>
              <a:rPr lang="da-DK" dirty="0"/>
              <a:t> and </a:t>
            </a:r>
            <a:r>
              <a:rPr lang="da-DK" dirty="0" err="1"/>
              <a:t>Synchronization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Mobility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Immutable</a:t>
            </a:r>
            <a:r>
              <a:rPr lang="da-DK" dirty="0"/>
              <a:t> </a:t>
            </a:r>
            <a:r>
              <a:rPr lang="da-DK" dirty="0" err="1"/>
              <a:t>objects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Types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Oblig 1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Eval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444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b="1" dirty="0"/>
              <a:t>Distribution: Mobile </a:t>
            </a:r>
            <a:r>
              <a:rPr lang="da-DK" b="1" dirty="0" err="1"/>
              <a:t>objects</a:t>
            </a:r>
            <a:r>
              <a:rPr lang="da-DK" b="1" dirty="0"/>
              <a:t>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b="1" i="1" dirty="0"/>
              <a:t>Any </a:t>
            </a:r>
            <a:r>
              <a:rPr lang="da-DK" b="1" dirty="0" err="1"/>
              <a:t>object</a:t>
            </a:r>
            <a:r>
              <a:rPr lang="da-DK" b="1" dirty="0"/>
              <a:t> </a:t>
            </a:r>
            <a:r>
              <a:rPr lang="da-DK" b="1" dirty="0" err="1"/>
              <a:t>can</a:t>
            </a:r>
            <a:r>
              <a:rPr lang="da-DK" b="1" dirty="0"/>
              <a:t> </a:t>
            </a:r>
            <a:r>
              <a:rPr lang="da-DK" b="1" dirty="0" err="1"/>
              <a:t>move</a:t>
            </a:r>
            <a:r>
              <a:rPr lang="da-DK" b="1" dirty="0"/>
              <a:t> at </a:t>
            </a:r>
            <a:r>
              <a:rPr lang="da-DK" b="1" i="1" dirty="0" err="1"/>
              <a:t>any</a:t>
            </a:r>
            <a:r>
              <a:rPr lang="da-DK" b="1" i="1" dirty="0"/>
              <a:t>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b="1" i="1" dirty="0" err="1"/>
              <a:t>object</a:t>
            </a:r>
            <a:r>
              <a:rPr lang="da-DK" b="1" i="1" dirty="0"/>
              <a:t> </a:t>
            </a:r>
            <a:r>
              <a:rPr lang="da-DK" b="1" i="1" dirty="0" err="1"/>
              <a:t>mobility</a:t>
            </a:r>
            <a:endParaRPr lang="da-DK" b="1" i="1" dirty="0"/>
          </a:p>
          <a:p>
            <a:pPr lvl="2" eaLnBrk="1" hangingPunct="1">
              <a:lnSpc>
                <a:spcPct val="90000"/>
              </a:lnSpc>
            </a:pPr>
            <a:r>
              <a:rPr lang="da-DK" b="1" i="1" dirty="0" err="1"/>
              <a:t>thread</a:t>
            </a:r>
            <a:r>
              <a:rPr lang="da-DK" b="1" i="1" dirty="0"/>
              <a:t> </a:t>
            </a:r>
            <a:r>
              <a:rPr lang="da-DK" b="1" i="1" dirty="0" err="1"/>
              <a:t>mobility</a:t>
            </a:r>
            <a:endParaRPr lang="da-DK" b="1" i="1" dirty="0"/>
          </a:p>
          <a:p>
            <a:pPr lvl="2" eaLnBrk="1" hangingPunct="1">
              <a:lnSpc>
                <a:spcPct val="90000"/>
              </a:lnSpc>
            </a:pPr>
            <a:r>
              <a:rPr lang="da-DK" b="1" i="1" dirty="0" err="1"/>
              <a:t>heterogeneous</a:t>
            </a:r>
            <a:r>
              <a:rPr lang="da-DK" b="1" i="1" dirty="0"/>
              <a:t> </a:t>
            </a:r>
            <a:r>
              <a:rPr lang="da-DK" b="1" i="1" dirty="0" err="1"/>
              <a:t>mobility</a:t>
            </a:r>
            <a:endParaRPr lang="da-DK" b="1" i="1" dirty="0"/>
          </a:p>
          <a:p>
            <a:pPr eaLnBrk="1" hangingPunct="1">
              <a:lnSpc>
                <a:spcPct val="90000"/>
              </a:lnSpc>
            </a:pPr>
            <a:r>
              <a:rPr lang="da-DK" b="1" dirty="0" err="1"/>
              <a:t>Conformity</a:t>
            </a:r>
            <a:r>
              <a:rPr lang="da-DK" b="1" dirty="0"/>
              <a:t> </a:t>
            </a:r>
            <a:r>
              <a:rPr lang="da-DK" b="1" dirty="0" err="1"/>
              <a:t>based</a:t>
            </a:r>
            <a:r>
              <a:rPr lang="da-DK" b="1" dirty="0"/>
              <a:t>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b="1" dirty="0"/>
              <a:t>Type system </a:t>
            </a:r>
            <a:r>
              <a:rPr lang="da-DK" b="1" dirty="0" err="1"/>
              <a:t>based</a:t>
            </a:r>
            <a:r>
              <a:rPr lang="da-DK" b="1" dirty="0"/>
              <a:t> on </a:t>
            </a:r>
            <a:r>
              <a:rPr lang="da-DK" b="1" dirty="0" err="1"/>
              <a:t>conformity</a:t>
            </a:r>
            <a:r>
              <a:rPr lang="da-DK" b="1" dirty="0"/>
              <a:t>  </a:t>
            </a:r>
            <a:r>
              <a:rPr lang="da-DK" b="1" dirty="0" err="1"/>
              <a:t>principle</a:t>
            </a:r>
            <a:endParaRPr lang="da-DK" b="1" dirty="0"/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b="1" dirty="0" err="1"/>
              <a:t>Well-defined</a:t>
            </a:r>
            <a:r>
              <a:rPr lang="da-DK" b="1" dirty="0"/>
              <a:t> </a:t>
            </a:r>
            <a:r>
              <a:rPr lang="da-DK" b="1" dirty="0" err="1"/>
              <a:t>semantics</a:t>
            </a:r>
            <a:r>
              <a:rPr lang="da-DK" b="1" dirty="0"/>
              <a:t> (</a:t>
            </a:r>
            <a:r>
              <a:rPr lang="da-DK" b="1" dirty="0" err="1"/>
              <a:t>e.g</a:t>
            </a:r>
            <a:r>
              <a:rPr lang="da-DK" b="1" dirty="0"/>
              <a:t>., NIL </a:t>
            </a:r>
            <a:r>
              <a:rPr lang="da-DK" b="1" dirty="0" err="1"/>
              <a:t>makes</a:t>
            </a:r>
            <a:r>
              <a:rPr lang="da-DK" b="1" dirty="0"/>
              <a:t> sense!)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Clean OO </a:t>
            </a:r>
            <a:r>
              <a:rPr lang="da-DK" dirty="0" err="1"/>
              <a:t>language</a:t>
            </a:r>
            <a:r>
              <a:rPr lang="da-DK" dirty="0"/>
              <a:t> (</a:t>
            </a:r>
            <a:r>
              <a:rPr lang="da-DK" dirty="0" err="1"/>
              <a:t>better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</a:t>
            </a:r>
            <a:r>
              <a:rPr lang="da-DK" dirty="0" err="1"/>
              <a:t>succesors</a:t>
            </a:r>
            <a:r>
              <a:rPr lang="da-DK" dirty="0"/>
              <a:t>?) </a:t>
            </a:r>
            <a:r>
              <a:rPr lang="da-DK" dirty="0" err="1"/>
              <a:t>including</a:t>
            </a:r>
            <a:r>
              <a:rPr lang="da-DK" dirty="0"/>
              <a:t> uniform </a:t>
            </a:r>
            <a:r>
              <a:rPr lang="da-DK" dirty="0" err="1"/>
              <a:t>object</a:t>
            </a:r>
            <a:r>
              <a:rPr lang="da-DK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143764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Concurrency</a:t>
            </a:r>
            <a:endParaRPr lang="en-GB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644032"/>
          </a:xfrm>
        </p:spPr>
        <p:txBody>
          <a:bodyPr/>
          <a:lstStyle/>
          <a:p>
            <a:pPr eaLnBrk="1" hangingPunct="1"/>
            <a:r>
              <a:rPr lang="en-US" dirty="0"/>
              <a:t>EVERY object has a - possibly empty – thread – in Emerald called 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process</a:t>
            </a:r>
          </a:p>
          <a:p>
            <a:pPr eaLnBrk="1" hangingPunct="1"/>
            <a:r>
              <a:rPr lang="en-US" dirty="0">
                <a:cs typeface="Courier New" panose="02070309020205020404" pitchFamily="49" charset="0"/>
              </a:rPr>
              <a:t>The process is started when the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initially</a:t>
            </a:r>
            <a:r>
              <a:rPr lang="en-US" dirty="0">
                <a:cs typeface="Courier New" panose="02070309020205020404" pitchFamily="49" charset="0"/>
              </a:rPr>
              <a:t> is done</a:t>
            </a:r>
          </a:p>
          <a:p>
            <a:pPr eaLnBrk="1" hangingPunct="1"/>
            <a:r>
              <a:rPr lang="en-US" dirty="0">
                <a:cs typeface="Courier New" panose="02070309020205020404" pitchFamily="49" charset="0"/>
              </a:rPr>
              <a:t>Processes run in parallel with all other processes</a:t>
            </a:r>
          </a:p>
          <a:p>
            <a:pPr eaLnBrk="1" hangingPunct="1"/>
            <a:r>
              <a:rPr lang="en-US" dirty="0">
                <a:cs typeface="Courier New" panose="02070309020205020404" pitchFamily="49" charset="0"/>
              </a:rPr>
              <a:t>An object can be a monitor – Emerald uses classic Hoare </a:t>
            </a:r>
            <a:r>
              <a:rPr lang="en-US" dirty="0" err="1">
                <a:cs typeface="Courier New" panose="02070309020205020404" pitchFamily="49" charset="0"/>
              </a:rPr>
              <a:t>Monitorl</a:t>
            </a:r>
            <a:endParaRPr lang="en-US" dirty="0">
              <a:cs typeface="Courier New" panose="02070309020205020404" pitchFamily="49" charset="0"/>
            </a:endParaRPr>
          </a:p>
          <a:p>
            <a:pPr eaLnBrk="1" hangingPunct="1"/>
            <a:endParaRPr lang="en-US" dirty="0"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16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Kilroy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/>
              <a:t>object</a:t>
            </a:r>
            <a:r>
              <a:rPr lang="da-DK" sz="2400" dirty="0"/>
              <a:t> Kilroy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</a:t>
            </a:r>
            <a:r>
              <a:rPr lang="da-DK" sz="2400" dirty="0" err="1"/>
              <a:t>myNode</a:t>
            </a:r>
            <a:r>
              <a:rPr lang="da-DK" sz="2400" dirty="0"/>
              <a:t> &lt;- </a:t>
            </a:r>
            <a:r>
              <a:rPr lang="da-DK" sz="2400" dirty="0" err="1"/>
              <a:t>locate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up: </a:t>
            </a:r>
            <a:r>
              <a:rPr lang="da-DK" sz="2400" dirty="0" err="1"/>
              <a:t>array.of</a:t>
            </a:r>
            <a:r>
              <a:rPr lang="da-DK" sz="2400" dirty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up &lt;- </a:t>
            </a:r>
            <a:r>
              <a:rPr lang="da-DK" sz="2400" dirty="0" err="1"/>
              <a:t>myNode.getNodes</a:t>
            </a:r>
            <a:r>
              <a:rPr lang="da-DK" sz="2400" dirty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</a:t>
            </a:r>
            <a:r>
              <a:rPr lang="da-DK" sz="2400" dirty="0" err="1"/>
              <a:t>foreach</a:t>
            </a:r>
            <a:r>
              <a:rPr lang="da-DK" sz="2400" dirty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  </a:t>
            </a:r>
            <a:r>
              <a:rPr lang="da-DK" sz="2400" dirty="0" err="1"/>
              <a:t>move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r>
              <a:rPr lang="da-DK" sz="2400" dirty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end </a:t>
            </a:r>
            <a:r>
              <a:rPr lang="da-DK" sz="2400" dirty="0" err="1"/>
              <a:t>foreach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end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Kilroy</a:t>
            </a:r>
            <a:endParaRPr lang="da-DK" sz="2400" dirty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Immutable</a:t>
            </a:r>
            <a:r>
              <a:rPr lang="da-DK" dirty="0"/>
              <a:t> Objects</a:t>
            </a:r>
            <a:endParaRPr lang="en-GB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”Mutable” -- means it can be changed</a:t>
            </a:r>
          </a:p>
          <a:p>
            <a:pPr eaLnBrk="1" hangingPunct="1">
              <a:buFontTx/>
              <a:buNone/>
            </a:pPr>
            <a:r>
              <a:rPr lang="en-US" dirty="0"/>
              <a:t>“Immutable” – means it CANNOT change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Example: Integers</a:t>
            </a:r>
          </a:p>
          <a:p>
            <a:pPr eaLnBrk="1" hangingPunct="1">
              <a:buFontTx/>
              <a:buNone/>
            </a:pPr>
            <a:r>
              <a:rPr lang="en-US" dirty="0"/>
              <a:t>Taken from CLU – Barbara </a:t>
            </a:r>
            <a:r>
              <a:rPr lang="en-US" dirty="0" err="1"/>
              <a:t>Liskov</a:t>
            </a:r>
            <a:r>
              <a:rPr lang="en-US" dirty="0"/>
              <a:t> 1977</a:t>
            </a:r>
          </a:p>
          <a:p>
            <a:pPr eaLnBrk="1" hangingPunct="1">
              <a:buFontTx/>
              <a:buNone/>
            </a:pPr>
            <a:r>
              <a:rPr lang="en-US" dirty="0"/>
              <a:t>Why good in distributed systems?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50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 dirty="0"/>
              <a:t>Collection of operation signatures.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81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0838"/>
            <a:ext cx="7772400" cy="1421978"/>
          </a:xfrm>
        </p:spPr>
        <p:txBody>
          <a:bodyPr/>
          <a:lstStyle/>
          <a:p>
            <a:pPr eaLnBrk="1" hangingPunct="1"/>
            <a:r>
              <a:rPr lang="da-DK" dirty="0"/>
              <a:t>Using a </a:t>
            </a:r>
            <a:r>
              <a:rPr lang="da-DK" dirty="0" err="1"/>
              <a:t>class</a:t>
            </a:r>
            <a:r>
              <a:rPr lang="da-DK" dirty="0"/>
              <a:t> to </a:t>
            </a:r>
            <a:r>
              <a:rPr lang="da-DK" dirty="0" err="1"/>
              <a:t>create</a:t>
            </a:r>
            <a:r>
              <a:rPr lang="da-DK" dirty="0"/>
              <a:t> an </a:t>
            </a:r>
            <a:r>
              <a:rPr lang="da-DK" dirty="0" err="1"/>
              <a:t>object</a:t>
            </a:r>
            <a:br>
              <a:rPr lang="da-DK" dirty="0"/>
            </a:br>
            <a:r>
              <a:rPr lang="da-DK" dirty="0"/>
              <a:t>Now with types</a:t>
            </a:r>
            <a:endParaRPr lang="en-GB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2060848"/>
            <a:ext cx="7772400" cy="371924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at </a:t>
            </a:r>
            <a:r>
              <a:rPr lang="nb-NO" dirty="0" err="1"/>
              <a:t>least</a:t>
            </a:r>
            <a:r>
              <a:rPr lang="nb-NO" dirty="0"/>
              <a:t>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declaration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Example</a:t>
            </a:r>
            <a:endParaRPr lang="da-DK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665288"/>
            <a:ext cx="4819972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40005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dirty="0" err="1"/>
              <a:t>Conformity</a:t>
            </a:r>
            <a:r>
              <a:rPr lang="da-DK" sz="2400" dirty="0"/>
              <a:t> </a:t>
            </a:r>
            <a:r>
              <a:rPr lang="da-DK" sz="2400" dirty="0" err="1"/>
              <a:t>object</a:t>
            </a:r>
            <a:r>
              <a:rPr lang="da-DK" sz="2400" dirty="0"/>
              <a:t>-to-type</a:t>
            </a:r>
          </a:p>
          <a:p>
            <a:pPr eaLnBrk="1" hangingPunct="1">
              <a:buFontTx/>
              <a:buNone/>
            </a:pPr>
            <a:r>
              <a:rPr lang="da-DK" sz="2400" dirty="0"/>
              <a:t>and type-to-type</a:t>
            </a:r>
          </a:p>
          <a:p>
            <a:pPr eaLnBrk="1" hangingPunct="1">
              <a:buFontTx/>
              <a:buNone/>
            </a:pPr>
            <a:endParaRPr lang="da-DK" sz="2400" dirty="0"/>
          </a:p>
          <a:p>
            <a:pPr eaLnBrk="1" hangingPunct="1">
              <a:buFontTx/>
              <a:buNone/>
            </a:pPr>
            <a:r>
              <a:rPr lang="da-DK" sz="2400" dirty="0" err="1"/>
              <a:t>BankAccount</a:t>
            </a:r>
            <a:r>
              <a:rPr lang="da-DK" sz="2400" dirty="0"/>
              <a:t>  </a:t>
            </a:r>
            <a:r>
              <a:rPr lang="da-DK" sz="2400" i="1" dirty="0" err="1"/>
              <a:t>conforms</a:t>
            </a:r>
            <a:r>
              <a:rPr lang="da-DK" sz="2400" dirty="0"/>
              <a:t> to </a:t>
            </a:r>
            <a:r>
              <a:rPr lang="da-DK" sz="2400" dirty="0" err="1"/>
              <a:t>DepositOnlyBankAccount</a:t>
            </a:r>
            <a:r>
              <a:rPr lang="da-DK" sz="2400" dirty="0"/>
              <a:t>  </a:t>
            </a:r>
            <a:r>
              <a:rPr lang="da-DK" sz="2400" dirty="0" err="1"/>
              <a:t>because</a:t>
            </a:r>
            <a:r>
              <a:rPr lang="da-DK" sz="2400" dirty="0"/>
              <a:t> it support all the </a:t>
            </a:r>
            <a:r>
              <a:rPr lang="da-DK" sz="2400" dirty="0" err="1"/>
              <a:t>require</a:t>
            </a:r>
            <a:r>
              <a:rPr lang="da-DK" sz="2400" dirty="0"/>
              <a:t> operations – and the parameters </a:t>
            </a:r>
            <a:r>
              <a:rPr lang="da-DK" sz="2400" dirty="0" err="1"/>
              <a:t>also</a:t>
            </a:r>
            <a:r>
              <a:rPr lang="da-DK" sz="2400" dirty="0"/>
              <a:t> </a:t>
            </a:r>
            <a:r>
              <a:rPr lang="da-DK" sz="2400" dirty="0" err="1"/>
              <a:t>conform</a:t>
            </a:r>
            <a:endParaRPr lang="da-DK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Second Cut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more </a:t>
            </a:r>
            <a:r>
              <a:rPr lang="da-DK" dirty="0" err="1"/>
              <a:t>formally</a:t>
            </a:r>
            <a:endParaRPr lang="en-GB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28008"/>
          </a:xfrm>
        </p:spPr>
        <p:txBody>
          <a:bodyPr/>
          <a:lstStyle/>
          <a:p>
            <a:pPr eaLnBrk="1" hangingPunct="1"/>
            <a:r>
              <a:rPr lang="da-DK" dirty="0" err="1"/>
              <a:t>Don’t</a:t>
            </a:r>
            <a:r>
              <a:rPr lang="da-DK" dirty="0"/>
              <a:t> listen to </a:t>
            </a:r>
            <a:r>
              <a:rPr lang="da-DK" dirty="0" err="1"/>
              <a:t>me</a:t>
            </a:r>
            <a:r>
              <a:rPr lang="da-DK" dirty="0"/>
              <a:t>: Talk to Andrew Black!</a:t>
            </a:r>
          </a:p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defined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types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Details</a:t>
            </a:r>
            <a:endParaRPr lang="da-DK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is </a:t>
            </a:r>
            <a:r>
              <a:rPr lang="da-DK" i="1" dirty="0"/>
              <a:t>implicit</a:t>
            </a:r>
            <a:endParaRPr lang="da-DK" dirty="0"/>
          </a:p>
          <a:p>
            <a:pPr eaLnBrk="1" hangingPunct="1"/>
            <a:r>
              <a:rPr lang="da-DK" dirty="0"/>
              <a:t>No ”</a:t>
            </a:r>
            <a:r>
              <a:rPr lang="da-DK" dirty="0" err="1"/>
              <a:t>implements</a:t>
            </a:r>
            <a:r>
              <a:rPr lang="da-DK" dirty="0"/>
              <a:t>” as in Java</a:t>
            </a:r>
          </a:p>
          <a:p>
            <a:pPr eaLnBrk="1" hangingPunct="1"/>
            <a:r>
              <a:rPr lang="da-DK" dirty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pPr eaLnBrk="1" hangingPunct="1"/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pPr eaLnBrk="1" hangingPunct="1"/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more </a:t>
            </a:r>
            <a:r>
              <a:rPr lang="da-DK" dirty="0" err="1"/>
              <a:t>Details</a:t>
            </a:r>
            <a:endParaRPr lang="da-DK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is </a:t>
            </a:r>
            <a:r>
              <a:rPr lang="da-DK" i="1" dirty="0"/>
              <a:t>implicit</a:t>
            </a:r>
            <a:endParaRPr lang="da-DK" dirty="0"/>
          </a:p>
          <a:p>
            <a:pPr eaLnBrk="1" hangingPunct="1"/>
            <a:r>
              <a:rPr lang="da-DK" dirty="0"/>
              <a:t>No ”</a:t>
            </a:r>
            <a:r>
              <a:rPr lang="da-DK" dirty="0" err="1"/>
              <a:t>implements</a:t>
            </a:r>
            <a:r>
              <a:rPr lang="da-DK" dirty="0"/>
              <a:t>” as in Java</a:t>
            </a:r>
          </a:p>
          <a:p>
            <a:pPr eaLnBrk="1" hangingPunct="1"/>
            <a:r>
              <a:rPr lang="da-DK" dirty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pPr eaLnBrk="1" hangingPunct="1"/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pPr eaLnBrk="1" hangingPunct="1"/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985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pPr eaLnBrk="1" hangingPunct="1"/>
            <a:r>
              <a:rPr lang="en-US" dirty="0"/>
              <a:t>Immutable objects cannot change state</a:t>
            </a:r>
          </a:p>
          <a:p>
            <a:pPr eaLnBrk="1" hangingPunct="1"/>
            <a:r>
              <a:rPr lang="en-US" dirty="0"/>
              <a:t>Examples: The integer 17</a:t>
            </a:r>
          </a:p>
          <a:p>
            <a:pPr eaLnBrk="1" hangingPunct="1"/>
            <a:r>
              <a:rPr lang="en-US" dirty="0"/>
              <a:t>User-defined immutable objects: for example, complex numbers</a:t>
            </a:r>
          </a:p>
          <a:p>
            <a:pPr eaLnBrk="1" hangingPunct="1"/>
            <a:r>
              <a:rPr lang="en-US" dirty="0"/>
              <a:t>Immutable objects are </a:t>
            </a:r>
            <a:r>
              <a:rPr lang="en-US" i="1" dirty="0"/>
              <a:t>omnipresent</a:t>
            </a:r>
          </a:p>
          <a:p>
            <a:pPr eaLnBrk="1" hangingPunct="1"/>
            <a:r>
              <a:rPr lang="en-US" dirty="0"/>
              <a:t>Types must be immutable to allow static type checking</a:t>
            </a:r>
          </a:p>
          <a:p>
            <a:pPr eaLnBrk="1" hangingPunct="1"/>
            <a:r>
              <a:rPr lang="en-US" dirty="0"/>
              <a:t>Immutability allows compile-time evaluation thus enabling strong typing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Immutable</a:t>
            </a:r>
            <a:r>
              <a:rPr lang="da-DK" dirty="0"/>
              <a:t> Objects: </a:t>
            </a:r>
            <a:r>
              <a:rPr lang="da-DK" dirty="0" err="1"/>
              <a:t>Examples</a:t>
            </a:r>
            <a:endParaRPr lang="en-GB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pPr eaLnBrk="1" hangingPunct="1"/>
            <a:r>
              <a:rPr lang="en-US" dirty="0"/>
              <a:t>Examples:</a:t>
            </a:r>
          </a:p>
          <a:p>
            <a:pPr eaLnBrk="1" hangingPunct="1"/>
            <a:r>
              <a:rPr lang="en-US" dirty="0"/>
              <a:t>Integers</a:t>
            </a:r>
          </a:p>
          <a:p>
            <a:pPr eaLnBrk="1" hangingPunct="1"/>
            <a:r>
              <a:rPr lang="en-US" dirty="0"/>
              <a:t>Booleans</a:t>
            </a:r>
          </a:p>
          <a:p>
            <a:pPr eaLnBrk="1" hangingPunct="1"/>
            <a:r>
              <a:rPr lang="en-US" dirty="0"/>
              <a:t>User defined Immutable Types, </a:t>
            </a:r>
            <a:r>
              <a:rPr lang="en-US" i="1" dirty="0"/>
              <a:t>e.g.</a:t>
            </a:r>
            <a:r>
              <a:rPr lang="en-US" dirty="0"/>
              <a:t>, </a:t>
            </a:r>
            <a:r>
              <a:rPr lang="en-US" dirty="0" err="1"/>
              <a:t>ComplexNumber</a:t>
            </a:r>
            <a:endParaRPr lang="en-US" dirty="0"/>
          </a:p>
          <a:p>
            <a:pPr eaLnBrk="1" hangingPunct="1"/>
            <a:r>
              <a:rPr lang="en-US" dirty="0"/>
              <a:t>Types (!)</a:t>
            </a:r>
          </a:p>
          <a:p>
            <a:pPr marL="0" indent="0" eaLnBrk="1" hangingPunct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55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Oblig 1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Intro </a:t>
            </a:r>
            <a:r>
              <a:rPr lang="en-US"/>
              <a:t>to Oblig 1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55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EVAL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63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End of F3v23 lecture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935200"/>
      </p:ext>
    </p:extLst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15832</TotalTime>
  <Words>1265</Words>
  <Application>Microsoft Macintosh PowerPoint</Application>
  <PresentationFormat>Skjermfremvisning (4:3)</PresentationFormat>
  <Paragraphs>259</Paragraphs>
  <Slides>32</Slides>
  <Notes>31</Notes>
  <HiddenSlides>2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6" baseType="lpstr">
      <vt:lpstr>Calibri</vt:lpstr>
      <vt:lpstr>Courier New</vt:lpstr>
      <vt:lpstr>Times New Roman</vt:lpstr>
      <vt:lpstr>Marble</vt:lpstr>
      <vt:lpstr>Emerald - et OO-språk for distribuerte applikasjoner</vt:lpstr>
      <vt:lpstr>Summary of Lecture F02v23</vt:lpstr>
      <vt:lpstr>Today: F03v22</vt:lpstr>
      <vt:lpstr>Main Contributions</vt:lpstr>
      <vt:lpstr>Concurrency</vt:lpstr>
      <vt:lpstr>Distribution</vt:lpstr>
      <vt:lpstr>Mobility Example</vt:lpstr>
      <vt:lpstr>Why Mobility</vt:lpstr>
      <vt:lpstr>Mobility and Location Concepts</vt:lpstr>
      <vt:lpstr>Call-by-move</vt:lpstr>
      <vt:lpstr>How Many Calls of B?</vt:lpstr>
      <vt:lpstr>Kilroy</vt:lpstr>
      <vt:lpstr>Immutable Objects</vt:lpstr>
      <vt:lpstr>Types</vt:lpstr>
      <vt:lpstr>Simple Type Example</vt:lpstr>
      <vt:lpstr>Using a class to create an object Now with types</vt:lpstr>
      <vt:lpstr>Type Conformity: First Cut</vt:lpstr>
      <vt:lpstr>Conformity Example</vt:lpstr>
      <vt:lpstr>Conformity Second Cut</vt:lpstr>
      <vt:lpstr>Conformity more formally</vt:lpstr>
      <vt:lpstr>Conformity between types</vt:lpstr>
      <vt:lpstr>Conformity Details</vt:lpstr>
      <vt:lpstr>Conformity more Details</vt:lpstr>
      <vt:lpstr>Lattice of types</vt:lpstr>
      <vt:lpstr>Class (with Type Added)</vt:lpstr>
      <vt:lpstr>Immutable Objects</vt:lpstr>
      <vt:lpstr>Immutable Objects: Examples</vt:lpstr>
      <vt:lpstr>Types are Immutable Objects</vt:lpstr>
      <vt:lpstr>Let’s look at the implementation of Array</vt:lpstr>
      <vt:lpstr>Oblig 1</vt:lpstr>
      <vt:lpstr>EVAL</vt:lpstr>
      <vt:lpstr>End of F3v23 lecture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Bartley Jul</cp:lastModifiedBy>
  <cp:revision>61</cp:revision>
  <cp:lastPrinted>1601-01-01T00:00:00Z</cp:lastPrinted>
  <dcterms:created xsi:type="dcterms:W3CDTF">2016-02-29T13:14:49Z</dcterms:created>
  <dcterms:modified xsi:type="dcterms:W3CDTF">2023-02-09T12:41:47Z</dcterms:modified>
</cp:coreProperties>
</file>