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05" r:id="rId3"/>
    <p:sldId id="257" r:id="rId4"/>
    <p:sldId id="308" r:id="rId5"/>
    <p:sldId id="258" r:id="rId6"/>
    <p:sldId id="259" r:id="rId7"/>
    <p:sldId id="309" r:id="rId8"/>
    <p:sldId id="310" r:id="rId9"/>
    <p:sldId id="279" r:id="rId10"/>
    <p:sldId id="311" r:id="rId11"/>
    <p:sldId id="306" r:id="rId12"/>
    <p:sldId id="313" r:id="rId13"/>
    <p:sldId id="280" r:id="rId14"/>
    <p:sldId id="281" r:id="rId15"/>
    <p:sldId id="315" r:id="rId16"/>
    <p:sldId id="316" r:id="rId17"/>
    <p:sldId id="295" r:id="rId18"/>
    <p:sldId id="296" r:id="rId19"/>
    <p:sldId id="294" r:id="rId20"/>
    <p:sldId id="297" r:id="rId21"/>
    <p:sldId id="301" r:id="rId22"/>
    <p:sldId id="307" r:id="rId23"/>
    <p:sldId id="304" r:id="rId24"/>
    <p:sldId id="300" r:id="rId25"/>
    <p:sldId id="282" r:id="rId26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06"/>
    <p:restoredTop sz="90663"/>
  </p:normalViewPr>
  <p:slideViewPr>
    <p:cSldViewPr>
      <p:cViewPr varScale="1">
        <p:scale>
          <a:sx n="104" d="100"/>
          <a:sy n="104" d="100"/>
        </p:scale>
        <p:origin x="144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02.02.2023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/>
              <a:t>Klik for at redigere typografi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57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60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2E510-62D0-4295-9F46-313702928C5C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7758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235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481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9D345-F39E-4D87-B9D2-C471EA019B89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8273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91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73A5-B88C-4A5C-BA18-8F38F22E91AD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0911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01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1CF6F2-1223-4C4B-AD71-C6F20B4ECB65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9058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6127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5052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4966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7618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8221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44338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42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53FBD-3CB6-48BE-8758-A0709F8AFB5F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81855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77828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57285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00886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63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4EA5C8-4B20-4CC1-A78F-720C22BC37A6}" type="slidenum">
              <a:rPr lang="da-DK" smtClean="0"/>
              <a:pPr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62252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73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9D1DEE-FB1A-49B5-82BC-04EB58047305}" type="slidenum">
              <a:rPr lang="da-DK" smtClean="0"/>
              <a:pPr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28928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83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B9AAEC-B0B9-45ED-BBAE-BE0DAD01173B}" type="slidenum">
              <a:rPr lang="da-DK" smtClean="0"/>
              <a:pPr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0030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93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EFBC17-C83C-4D83-84A6-0CDE70CB7539}" type="slidenum">
              <a:rPr lang="da-DK" smtClean="0"/>
              <a:pPr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4843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04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65F006-DB8F-431A-9928-6001105D7D4E}" type="slidenum">
              <a:rPr lang="da-DK" smtClean="0"/>
              <a:pPr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42319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14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F92EC5-0FA4-4F80-8F4E-1B504F724CBC}" type="slidenum">
              <a:rPr lang="da-DK" smtClean="0"/>
              <a:pPr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85981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246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B65956-357A-436C-9140-12E281F539E5}" type="slidenum">
              <a:rPr lang="da-DK" smtClean="0"/>
              <a:pPr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0562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349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557DE0-1B27-419D-8456-829B4580F0D4}" type="slidenum">
              <a:rPr lang="da-DK" smtClean="0"/>
              <a:pPr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65618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25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477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pPr eaLnBrk="1" hangingPunct="1"/>
            <a:r>
              <a:rPr lang="da-DK"/>
              <a:t>Emerald - et OO-språk for distribuerte applikasjoner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dirty="0"/>
              <a:t>Eric Jul</a:t>
            </a:r>
          </a:p>
          <a:p>
            <a:pPr eaLnBrk="1" hangingPunct="1"/>
            <a:r>
              <a:rPr lang="da-DK" i="1" dirty="0"/>
              <a:t>Programming Technology Group</a:t>
            </a:r>
          </a:p>
          <a:p>
            <a:pPr eaLnBrk="1" hangingPunct="1"/>
            <a:r>
              <a:rPr lang="da-DK" i="1" dirty="0"/>
              <a:t>Programming </a:t>
            </a:r>
            <a:r>
              <a:rPr lang="da-DK" i="1" dirty="0" err="1"/>
              <a:t>Section</a:t>
            </a:r>
            <a:endParaRPr lang="da-DK" i="1" dirty="0"/>
          </a:p>
          <a:p>
            <a:pPr eaLnBrk="1" hangingPunct="1"/>
            <a:r>
              <a:rPr lang="da-DK" i="1"/>
              <a:t>IfI, UiO</a:t>
            </a:r>
            <a:endParaRPr lang="da-DK" i="1" dirty="0"/>
          </a:p>
          <a:p>
            <a:pPr eaLnBrk="1" hangingPunct="1"/>
            <a:endParaRPr lang="da-DK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People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3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8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OS/OO-runtime-mobility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OO-language</a:t>
                      </a:r>
                      <a:r>
                        <a:rPr lang="en-US" sz="2400" baseline="0" dirty="0"/>
                        <a:t> design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Ph.D.</a:t>
                      </a:r>
                      <a:r>
                        <a:rPr lang="en-US" sz="2800" baseline="0" dirty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Eric Jul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Norm Hutchinson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Faculty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Hank</a:t>
                      </a:r>
                      <a:r>
                        <a:rPr lang="en-US" sz="2800" baseline="0" dirty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Andrew Black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/>
              <a:t>Distribution: Mobile objects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i="1"/>
              <a:t>Any </a:t>
            </a:r>
            <a:r>
              <a:rPr lang="da-DK"/>
              <a:t>object can move at </a:t>
            </a:r>
            <a:r>
              <a:rPr lang="da-DK" i="1"/>
              <a:t>any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object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thread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heterogeneous mobility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Conformity based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Type system based on conformity  principle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Well-defined semantics (e.g., NIL makes sense!)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Clean OO language (better than succesors?) including uniform object model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YOUR Background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 Java?</a:t>
            </a:r>
          </a:p>
          <a:p>
            <a:r>
              <a:rPr lang="en-US" dirty="0"/>
              <a:t>Experienced Java programmer?</a:t>
            </a:r>
          </a:p>
          <a:p>
            <a:r>
              <a:rPr lang="da-DK" dirty="0"/>
              <a:t>SIMULA?</a:t>
            </a:r>
          </a:p>
          <a:p>
            <a:r>
              <a:rPr lang="da-DK" dirty="0"/>
              <a:t>Smalltalk</a:t>
            </a:r>
            <a:endParaRPr lang="en-US" dirty="0"/>
          </a:p>
          <a:p>
            <a:r>
              <a:rPr lang="en-US" dirty="0"/>
              <a:t>Other OO languages?</a:t>
            </a:r>
          </a:p>
          <a:p>
            <a:r>
              <a:rPr lang="da-DK" dirty="0" err="1"/>
              <a:t>Strong</a:t>
            </a:r>
            <a:r>
              <a:rPr lang="da-DK" dirty="0"/>
              <a:t> typing?</a:t>
            </a:r>
          </a:p>
          <a:p>
            <a:r>
              <a:rPr lang="da-DK" dirty="0" err="1"/>
              <a:t>Creating</a:t>
            </a:r>
            <a:r>
              <a:rPr lang="da-DK" dirty="0"/>
              <a:t> </a:t>
            </a:r>
            <a:r>
              <a:rPr lang="da-DK" dirty="0" err="1"/>
              <a:t>objects</a:t>
            </a:r>
            <a:r>
              <a:rPr lang="da-DK" dirty="0"/>
              <a:t> using a CLASS?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History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Developed in Seattle at the University of Washington 1984-1987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Know by dozen and dozen of </a:t>
            </a:r>
            <a:r>
              <a:rPr lang="da-DK" dirty="0" err="1"/>
              <a:t>people</a:t>
            </a:r>
            <a:r>
              <a:rPr lang="da-DK" dirty="0"/>
              <a:t>! (Not </a:t>
            </a:r>
            <a:r>
              <a:rPr lang="da-DK" dirty="0" err="1"/>
              <a:t>really</a:t>
            </a:r>
            <a:r>
              <a:rPr lang="da-DK" dirty="0"/>
              <a:t> true: more </a:t>
            </a:r>
            <a:r>
              <a:rPr lang="da-DK" dirty="0" err="1"/>
              <a:t>than</a:t>
            </a:r>
            <a:r>
              <a:rPr lang="da-DK" dirty="0"/>
              <a:t> 1.100 citations!)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Emerald is green; Emerald City is Seattle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Original UW version: native code and virtual machine for VAX for </a:t>
            </a:r>
            <a:r>
              <a:rPr lang="en-US" i="1" dirty="0"/>
              <a:t>speed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UBC (University of </a:t>
            </a:r>
            <a:r>
              <a:rPr lang="en-US" u="sng" dirty="0"/>
              <a:t>B</a:t>
            </a:r>
            <a:r>
              <a:rPr lang="en-US" dirty="0"/>
              <a:t>ritish </a:t>
            </a:r>
            <a:r>
              <a:rPr lang="en-US" u="sng" dirty="0"/>
              <a:t>C</a:t>
            </a:r>
            <a:r>
              <a:rPr lang="en-US" dirty="0"/>
              <a:t>olumbia) version:  </a:t>
            </a:r>
            <a:r>
              <a:rPr lang="en-US" u="sng" dirty="0"/>
              <a:t>B</a:t>
            </a:r>
            <a:r>
              <a:rPr lang="en-US" dirty="0"/>
              <a:t>yte </a:t>
            </a:r>
            <a:r>
              <a:rPr lang="en-US" u="sng" dirty="0"/>
              <a:t>C</a:t>
            </a:r>
            <a:r>
              <a:rPr lang="en-US" dirty="0"/>
              <a:t>odes for </a:t>
            </a:r>
            <a:r>
              <a:rPr lang="en-US" i="1" dirty="0"/>
              <a:t>portability</a:t>
            </a:r>
            <a:r>
              <a:rPr lang="en-US" dirty="0"/>
              <a:t>; compiler written in BC Emerald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What does it look like?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93838"/>
            <a:ext cx="8208912" cy="4830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/>
              <a:t>In a nutshell: Java with an </a:t>
            </a:r>
            <a:r>
              <a:rPr lang="da-DK" dirty="0" err="1"/>
              <a:t>Algol-like</a:t>
            </a:r>
            <a:r>
              <a:rPr lang="da-DK" dirty="0"/>
              <a:t> </a:t>
            </a:r>
            <a:r>
              <a:rPr lang="da-DK" dirty="0" err="1"/>
              <a:t>syntax</a:t>
            </a:r>
            <a:r>
              <a:rPr lang="da-DK" dirty="0"/>
              <a:t>, </a:t>
            </a:r>
            <a:r>
              <a:rPr lang="da-DK" dirty="0" err="1"/>
              <a:t>e.g</a:t>
            </a:r>
            <a:r>
              <a:rPr lang="da-DK" dirty="0"/>
              <a:t>., ”{” </a:t>
            </a:r>
            <a:r>
              <a:rPr lang="da-DK" dirty="0" err="1"/>
              <a:t>replaced</a:t>
            </a:r>
            <a:r>
              <a:rPr lang="da-DK" dirty="0"/>
              <a:t> by ”</a:t>
            </a:r>
            <a:r>
              <a:rPr lang="da-DK" dirty="0" err="1"/>
              <a:t>begin</a:t>
            </a:r>
            <a:r>
              <a:rPr lang="da-DK" dirty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Heavily inspired by Algol/Simula and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”Clean” OO language – ”everything” is an object: data, integers, strings, arrays, classes, types as in Smalltalk (unlike Java)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Language constructs are NOT </a:t>
            </a:r>
            <a:r>
              <a:rPr lang="da-DK" dirty="0" err="1"/>
              <a:t>objects</a:t>
            </a:r>
            <a:r>
              <a:rPr lang="da-DK" dirty="0"/>
              <a:t> (</a:t>
            </a:r>
            <a:r>
              <a:rPr lang="da-DK" dirty="0" err="1"/>
              <a:t>unlike</a:t>
            </a:r>
            <a:r>
              <a:rPr lang="da-DK" dirty="0"/>
              <a:t> Smalltalk) – for </a:t>
            </a:r>
            <a:r>
              <a:rPr lang="da-DK" dirty="0" err="1"/>
              <a:t>compilability</a:t>
            </a:r>
            <a:r>
              <a:rPr lang="da-DK" dirty="0"/>
              <a:t> &amp; speed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No pointers: just object &amp; object references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 (Anno 1984)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7772400" cy="4841874"/>
          </a:xfrm>
        </p:spPr>
        <p:txBody>
          <a:bodyPr/>
          <a:lstStyle/>
          <a:p>
            <a:r>
              <a:rPr lang="en-US" dirty="0"/>
              <a:t>Objects in a distributed context</a:t>
            </a:r>
          </a:p>
          <a:p>
            <a:r>
              <a:rPr lang="en-US" dirty="0"/>
              <a:t>Smalltalk SLOW – want ~ C performance</a:t>
            </a:r>
          </a:p>
          <a:p>
            <a:r>
              <a:rPr lang="en-US" dirty="0"/>
              <a:t>Want strong typing</a:t>
            </a:r>
          </a:p>
          <a:p>
            <a:r>
              <a:rPr lang="en-US" dirty="0"/>
              <a:t>Want lightweight objects</a:t>
            </a:r>
          </a:p>
          <a:p>
            <a:r>
              <a:rPr lang="en-US" dirty="0"/>
              <a:t>Want full distribution including location concept, failure handling</a:t>
            </a:r>
          </a:p>
          <a:p>
            <a:r>
              <a:rPr lang="en-US" dirty="0"/>
              <a:t>Want full, on-the-fly mobility</a:t>
            </a:r>
          </a:p>
          <a:p>
            <a:r>
              <a:rPr lang="en-US" dirty="0"/>
              <a:t>Want SIMPLICITY, KISS, Keep it simple, stupid!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here?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8265988" cy="4114800"/>
          </a:xfrm>
        </p:spPr>
        <p:txBody>
          <a:bodyPr/>
          <a:lstStyle/>
          <a:p>
            <a:r>
              <a:rPr lang="da-DK" dirty="0"/>
              <a:t>Language uniquely designed for distritbution</a:t>
            </a:r>
          </a:p>
          <a:p>
            <a:r>
              <a:rPr lang="da-DK" dirty="0"/>
              <a:t>Distribution easy to </a:t>
            </a:r>
            <a:r>
              <a:rPr lang="da-DK" dirty="0" err="1"/>
              <a:t>use</a:t>
            </a:r>
            <a:endParaRPr lang="da-DK" dirty="0"/>
          </a:p>
          <a:p>
            <a:r>
              <a:rPr lang="da-DK" dirty="0"/>
              <a:t>Runnable on </a:t>
            </a:r>
            <a:r>
              <a:rPr lang="da-DK" dirty="0" err="1"/>
              <a:t>world-wide</a:t>
            </a:r>
            <a:r>
              <a:rPr lang="da-DK" dirty="0"/>
              <a:t> PlanetLab</a:t>
            </a:r>
          </a:p>
          <a:p>
            <a:r>
              <a:rPr lang="da-DK" dirty="0"/>
              <a:t>Illustrates PRINCIPLES</a:t>
            </a:r>
          </a:p>
          <a:p>
            <a:endParaRPr lang="da-D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928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Let’s start with objects</a:t>
            </a:r>
            <a:endParaRPr lang="en-GB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Principle: </a:t>
            </a:r>
            <a:r>
              <a:rPr lang="da-DK" sz="2800" i="1" dirty="0">
                <a:cs typeface="Courier New" pitchFamily="49" charset="0"/>
              </a:rPr>
              <a:t>Everything is an object!</a:t>
            </a:r>
            <a:endParaRPr lang="da-DK" sz="2800" i="1" dirty="0"/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endParaRPr lang="da-DK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Let’s create objects</a:t>
            </a:r>
            <a:endParaRPr lang="en-GB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How to create an object?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Classic </a:t>
            </a:r>
            <a:r>
              <a:rPr lang="da-DK" sz="2800" dirty="0" err="1"/>
              <a:t>method</a:t>
            </a:r>
            <a:r>
              <a:rPr lang="da-DK" sz="2800" dirty="0"/>
              <a:t> (</a:t>
            </a:r>
            <a:r>
              <a:rPr lang="da-DK" sz="2800" dirty="0" err="1"/>
              <a:t>e.g</a:t>
            </a:r>
            <a:r>
              <a:rPr lang="da-DK" sz="2800" dirty="0"/>
              <a:t>., Java):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	X = 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new </a:t>
            </a:r>
            <a:r>
              <a:rPr lang="da-DK" sz="2800" i="1" dirty="0" err="1">
                <a:latin typeface="Courier New" pitchFamily="49" charset="0"/>
                <a:cs typeface="Courier New" pitchFamily="49" charset="0"/>
              </a:rPr>
              <a:t>someclass</a:t>
            </a:r>
            <a:r>
              <a:rPr lang="da-DK" sz="2800" i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eaLnBrk="1" hangingPunct="1">
              <a:buFontTx/>
              <a:buNone/>
            </a:pPr>
            <a:endParaRPr lang="da-DK" sz="2800" i="1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i="1" dirty="0">
                <a:cs typeface="Courier New" pitchFamily="49" charset="0"/>
              </a:rPr>
              <a:t>But</a:t>
            </a:r>
            <a:r>
              <a:rPr lang="da-DK" sz="2800" dirty="0">
                <a:cs typeface="Courier New" pitchFamily="49" charset="0"/>
              </a:rPr>
              <a:t> this requires classes – let’s try Occam’s razor: </a:t>
            </a:r>
          </a:p>
        </p:txBody>
      </p:sp>
    </p:spTree>
    <p:extLst>
      <p:ext uri="{BB962C8B-B14F-4D97-AF65-F5344CB8AC3E}">
        <p14:creationId xmlns:p14="http://schemas.microsoft.com/office/powerpoint/2010/main" val="4139654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Classless Object Construction</a:t>
            </a:r>
            <a:endParaRPr lang="en-GB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000" dirty="0" err="1">
                <a:latin typeface="Courier New" pitchFamily="49" charset="0"/>
              </a:rPr>
              <a:t>object</a:t>
            </a:r>
            <a:r>
              <a:rPr lang="da-DK" sz="2000" dirty="0">
                <a:latin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</a:rPr>
              <a:t>seqno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000" dirty="0">
                <a:latin typeface="Courier New" pitchFamily="49" charset="0"/>
              </a:rPr>
              <a:t>		var </a:t>
            </a:r>
            <a:r>
              <a:rPr lang="da-DK" sz="2000" dirty="0" err="1">
                <a:latin typeface="Courier New" pitchFamily="49" charset="0"/>
              </a:rPr>
              <a:t>prev</a:t>
            </a:r>
            <a:r>
              <a:rPr lang="da-DK" sz="2000" dirty="0">
                <a:latin typeface="Courier New" pitchFamily="49" charset="0"/>
              </a:rPr>
              <a:t>: </a:t>
            </a:r>
            <a:r>
              <a:rPr lang="da-DK" sz="2000" dirty="0" err="1">
                <a:latin typeface="Courier New" pitchFamily="49" charset="0"/>
              </a:rPr>
              <a:t>Integer</a:t>
            </a:r>
            <a:r>
              <a:rPr lang="da-DK" sz="2000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</a:pPr>
            <a:r>
              <a:rPr lang="da-DK" sz="2000" dirty="0">
                <a:latin typeface="Courier New" pitchFamily="49" charset="0"/>
              </a:rPr>
              <a:t>		operation </a:t>
            </a:r>
            <a:r>
              <a:rPr lang="da-DK" sz="2000" dirty="0" err="1">
                <a:latin typeface="Courier New" pitchFamily="49" charset="0"/>
              </a:rPr>
              <a:t>getSeqNo</a:t>
            </a:r>
            <a:r>
              <a:rPr lang="da-DK" sz="2000" dirty="0">
                <a:latin typeface="Courier New" pitchFamily="49" charset="0"/>
              </a:rPr>
              <a:t>[] -&gt; [</a:t>
            </a:r>
            <a:r>
              <a:rPr lang="da-DK" sz="2000" dirty="0" err="1">
                <a:latin typeface="Courier New" pitchFamily="49" charset="0"/>
              </a:rPr>
              <a:t>rs</a:t>
            </a:r>
            <a:r>
              <a:rPr lang="da-DK" sz="2000" dirty="0">
                <a:latin typeface="Courier New" pitchFamily="49" charset="0"/>
              </a:rPr>
              <a:t>: </a:t>
            </a:r>
            <a:r>
              <a:rPr lang="da-DK" sz="2000" dirty="0" err="1">
                <a:latin typeface="Courier New" pitchFamily="49" charset="0"/>
              </a:rPr>
              <a:t>Integer</a:t>
            </a:r>
            <a:r>
              <a:rPr lang="da-DK" sz="2000" dirty="0">
                <a:latin typeface="Courier New" pitchFamily="49" charset="0"/>
              </a:rPr>
              <a:t>]</a:t>
            </a:r>
          </a:p>
          <a:p>
            <a:pPr eaLnBrk="1" hangingPunct="1">
              <a:buFontTx/>
              <a:buNone/>
            </a:pPr>
            <a:r>
              <a:rPr lang="da-DK" sz="2000" dirty="0">
                <a:latin typeface="Courier New" pitchFamily="49" charset="0"/>
              </a:rPr>
              <a:t>			prev &lt;- prev +1</a:t>
            </a:r>
          </a:p>
          <a:p>
            <a:pPr eaLnBrk="1" hangingPunct="1">
              <a:buFontTx/>
              <a:buNone/>
            </a:pPr>
            <a:r>
              <a:rPr lang="da-DK" sz="2000" dirty="0">
                <a:latin typeface="Courier New" pitchFamily="49" charset="0"/>
              </a:rPr>
              <a:t>            </a:t>
            </a:r>
            <a:r>
              <a:rPr lang="da-DK" sz="2000" dirty="0" err="1">
                <a:latin typeface="Courier New" pitchFamily="49" charset="0"/>
              </a:rPr>
              <a:t>rs</a:t>
            </a:r>
            <a:r>
              <a:rPr lang="da-DK" sz="2000" dirty="0">
                <a:latin typeface="Courier New" pitchFamily="49" charset="0"/>
              </a:rPr>
              <a:t> &lt;- prev</a:t>
            </a:r>
          </a:p>
          <a:p>
            <a:pPr eaLnBrk="1" hangingPunct="1">
              <a:buFontTx/>
              <a:buNone/>
            </a:pPr>
            <a:r>
              <a:rPr lang="da-DK" sz="2000" dirty="0">
                <a:latin typeface="Courier New" pitchFamily="49" charset="0"/>
              </a:rPr>
              <a:t>		end </a:t>
            </a:r>
            <a:r>
              <a:rPr lang="da-DK" sz="2000" dirty="0" err="1">
                <a:latin typeface="Courier New" pitchFamily="49" charset="0"/>
              </a:rPr>
              <a:t>getSeqno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000" dirty="0">
                <a:latin typeface="Courier New" pitchFamily="49" charset="0"/>
              </a:rPr>
              <a:t>	end </a:t>
            </a:r>
            <a:r>
              <a:rPr lang="da-DK" sz="2000" dirty="0" err="1">
                <a:latin typeface="Courier New" pitchFamily="49" charset="0"/>
              </a:rPr>
              <a:t>seqno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above</a:t>
            </a:r>
            <a:r>
              <a:rPr lang="da-DK" sz="2800" dirty="0"/>
              <a:t> is an </a:t>
            </a:r>
            <a:r>
              <a:rPr lang="da-DK" sz="2800" i="1" dirty="0" err="1"/>
              <a:t>executable</a:t>
            </a:r>
            <a:r>
              <a:rPr lang="da-DK" sz="2800" i="1" dirty="0"/>
              <a:t> </a:t>
            </a:r>
            <a:r>
              <a:rPr lang="da-DK" sz="2800" i="1" dirty="0" err="1"/>
              <a:t>expression</a:t>
            </a:r>
            <a:r>
              <a:rPr lang="da-DK" sz="2800" i="1" dirty="0"/>
              <a:t>!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Hello</a:t>
            </a:r>
            <a:endParaRPr lang="en-GB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en" sz="2800" dirty="0" err="1">
                <a:latin typeface="Courier New" pitchFamily="49" charset="0"/>
              </a:rPr>
              <a:t>const</a:t>
            </a:r>
            <a:r>
              <a:rPr lang="en" sz="2800" dirty="0">
                <a:latin typeface="Courier New" pitchFamily="49" charset="0"/>
              </a:rPr>
              <a:t> hello &lt;- object hello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initially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  </a:t>
            </a:r>
            <a:r>
              <a:rPr lang="en" sz="2800" dirty="0" err="1">
                <a:latin typeface="Courier New" pitchFamily="49" charset="0"/>
              </a:rPr>
              <a:t>stdout.putstring</a:t>
            </a:r>
            <a:r>
              <a:rPr lang="en" sz="2800" dirty="0">
                <a:latin typeface="Courier New" pitchFamily="49" charset="0"/>
              </a:rPr>
              <a:t>["hello\n"]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end initially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end hello</a:t>
            </a:r>
          </a:p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above</a:t>
            </a:r>
            <a:r>
              <a:rPr lang="da-DK" sz="2800" dirty="0"/>
              <a:t> is a </a:t>
            </a:r>
            <a:r>
              <a:rPr lang="da-DK" sz="2800" dirty="0" err="1"/>
              <a:t>complete</a:t>
            </a:r>
            <a:r>
              <a:rPr lang="da-DK" sz="2800" dirty="0"/>
              <a:t> </a:t>
            </a:r>
            <a:r>
              <a:rPr lang="da-DK" sz="2800" dirty="0" err="1"/>
              <a:t>Emerald</a:t>
            </a:r>
            <a:r>
              <a:rPr lang="da-DK" sz="2800" dirty="0"/>
              <a:t> Program</a:t>
            </a:r>
            <a:endParaRPr lang="en-GB" sz="28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788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Object Constructors</a:t>
            </a:r>
            <a:endParaRPr lang="en-GB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Execution results in a new object</a:t>
            </a:r>
          </a:p>
          <a:p>
            <a:pPr eaLnBrk="1" hangingPunct="1"/>
            <a:r>
              <a:rPr lang="da-DK"/>
              <a:t>Execute again – and get yet another object</a:t>
            </a:r>
          </a:p>
          <a:p>
            <a:pPr eaLnBrk="1" hangingPunct="1"/>
            <a:r>
              <a:rPr lang="da-DK" i="1"/>
              <a:t>No class!</a:t>
            </a:r>
          </a:p>
          <a:p>
            <a:pPr eaLnBrk="1" hangingPunct="1">
              <a:buFontTx/>
              <a:buNone/>
            </a:pPr>
            <a:endParaRPr lang="da-DK" i="1"/>
          </a:p>
          <a:p>
            <a:pPr eaLnBrk="1" hangingPunct="1">
              <a:buFontTx/>
              <a:buNone/>
            </a:pPr>
            <a:r>
              <a:rPr lang="da-DK" i="1"/>
              <a:t>Want classes?</a:t>
            </a:r>
            <a:endParaRPr lang="en-GB" i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An Object that is a Class</a:t>
            </a: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268760"/>
            <a:ext cx="8748463" cy="523840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 var prev: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[]-&gt;[</a:t>
            </a:r>
            <a:r>
              <a:rPr lang="da-DK" sz="2400" dirty="0" err="1">
                <a:latin typeface="Courier New" pitchFamily="49" charset="0"/>
              </a:rPr>
              <a:t>rs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         </a:t>
            </a:r>
            <a:r>
              <a:rPr lang="da-DK" sz="2400" dirty="0" err="1">
                <a:latin typeface="Courier New" pitchFamily="49" charset="0"/>
              </a:rPr>
              <a:t>rs</a:t>
            </a:r>
            <a:r>
              <a:rPr lang="da-DK" sz="2400" dirty="0">
                <a:latin typeface="Courier New" pitchFamily="49" charset="0"/>
              </a:rPr>
              <a:t> &lt;-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   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Creating</a:t>
            </a:r>
            <a:r>
              <a:rPr lang="da-DK" dirty="0"/>
              <a:t> an </a:t>
            </a:r>
            <a:r>
              <a:rPr lang="da-DK" dirty="0" err="1"/>
              <a:t>object</a:t>
            </a:r>
            <a:r>
              <a:rPr lang="da-DK" dirty="0"/>
              <a:t> </a:t>
            </a:r>
            <a:r>
              <a:rPr lang="da-DK" dirty="0" err="1"/>
              <a:t>using</a:t>
            </a:r>
            <a:r>
              <a:rPr lang="da-DK" dirty="0"/>
              <a:t> a (class) </a:t>
            </a:r>
            <a:r>
              <a:rPr lang="da-DK" dirty="0" err="1"/>
              <a:t>object</a:t>
            </a:r>
            <a:endParaRPr lang="en-GB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844824"/>
            <a:ext cx="8748463" cy="46623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var myseqno1: …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Myseqno1 &lt;- </a:t>
            </a:r>
            <a:r>
              <a:rPr lang="da-DK" sz="2400" dirty="0" err="1">
                <a:latin typeface="Courier New" pitchFamily="49" charset="0"/>
              </a:rPr>
              <a:t>seqnoclass.create</a:t>
            </a:r>
            <a:r>
              <a:rPr lang="da-DK" sz="2400" dirty="0">
                <a:latin typeface="Courier New" pitchFamily="49" charset="0"/>
              </a:rPr>
              <a:t>[]</a:t>
            </a:r>
          </a:p>
        </p:txBody>
      </p:sp>
    </p:spTree>
    <p:extLst>
      <p:ext uri="{BB962C8B-B14F-4D97-AF65-F5344CB8AC3E}">
        <p14:creationId xmlns:p14="http://schemas.microsoft.com/office/powerpoint/2010/main" val="4142183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END OF LECTURE F1v23</a:t>
            </a:r>
            <a:endParaRPr lang="en-GB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844824"/>
            <a:ext cx="8748463" cy="46623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Lecture</a:t>
            </a:r>
            <a:r>
              <a:rPr lang="da-DK" sz="2400" dirty="0">
                <a:latin typeface="Courier New" pitchFamily="49" charset="0"/>
              </a:rPr>
              <a:t> F1v23 </a:t>
            </a:r>
            <a:r>
              <a:rPr lang="da-DK" sz="2400" dirty="0" err="1">
                <a:latin typeface="Courier New" pitchFamily="49" charset="0"/>
              </a:rPr>
              <a:t>ended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here</a:t>
            </a:r>
            <a:r>
              <a:rPr lang="da-DK" sz="2400" dirty="0">
                <a:latin typeface="Courier New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5625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Classes with Free Variables</a:t>
            </a:r>
            <a:endParaRPr lang="en-GB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428750"/>
            <a:ext cx="8568952" cy="46370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    var prev: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InitSN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   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 -&gt; [</a:t>
            </a:r>
            <a:r>
              <a:rPr lang="da-DK" sz="2400" dirty="0" err="1">
                <a:latin typeface="Courier New" pitchFamily="49" charset="0"/>
              </a:rPr>
              <a:t>rs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      </a:t>
            </a:r>
            <a:r>
              <a:rPr lang="da-DK" sz="2400" dirty="0" err="1">
                <a:latin typeface="Courier New" pitchFamily="49" charset="0"/>
              </a:rPr>
              <a:t>rs</a:t>
            </a:r>
            <a:r>
              <a:rPr lang="da-DK" sz="2400" dirty="0">
                <a:latin typeface="Courier New" pitchFamily="49" charset="0"/>
              </a:rPr>
              <a:t> &lt;-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 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Classes with Parameters</a:t>
            </a:r>
            <a:endParaRPr lang="en-GB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64306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 err="1">
                <a:latin typeface="Courier New" pitchFamily="49" charset="0"/>
              </a:rPr>
              <a:t>object</a:t>
            </a:r>
            <a:r>
              <a:rPr lang="da-DK" sz="2000" dirty="0">
                <a:latin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</a:rPr>
              <a:t>seqnoclass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	operation </a:t>
            </a:r>
            <a:r>
              <a:rPr lang="da-DK" sz="2000" dirty="0" err="1">
                <a:latin typeface="Courier New" pitchFamily="49" charset="0"/>
              </a:rPr>
              <a:t>createInit</a:t>
            </a:r>
            <a:r>
              <a:rPr lang="da-DK" sz="2000" dirty="0">
                <a:latin typeface="Courier New" pitchFamily="49" charset="0"/>
              </a:rPr>
              <a:t>[</a:t>
            </a:r>
            <a:r>
              <a:rPr lang="da-DK" sz="2000" dirty="0" err="1">
                <a:latin typeface="Courier New" pitchFamily="49" charset="0"/>
              </a:rPr>
              <a:t>InitSN</a:t>
            </a:r>
            <a:r>
              <a:rPr lang="da-DK" sz="2000" dirty="0">
                <a:latin typeface="Courier New" pitchFamily="49" charset="0"/>
              </a:rPr>
              <a:t>: </a:t>
            </a:r>
            <a:r>
              <a:rPr lang="da-DK" sz="2000" dirty="0" err="1">
                <a:latin typeface="Courier New" pitchFamily="49" charset="0"/>
              </a:rPr>
              <a:t>Integer</a:t>
            </a:r>
            <a:r>
              <a:rPr lang="da-DK" sz="2000" dirty="0">
                <a:latin typeface="Courier New" pitchFamily="49" charset="0"/>
              </a:rPr>
              <a:t>] -&gt; [r: …]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		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			</a:t>
            </a:r>
            <a:r>
              <a:rPr lang="da-DK" sz="2000" dirty="0" err="1">
                <a:latin typeface="Courier New" pitchFamily="49" charset="0"/>
              </a:rPr>
              <a:t>object</a:t>
            </a:r>
            <a:r>
              <a:rPr lang="da-DK" sz="2000" dirty="0">
                <a:latin typeface="Courier New" pitchFamily="49" charset="0"/>
              </a:rPr>
              <a:t> </a:t>
            </a:r>
            <a:r>
              <a:rPr lang="da-DK" sz="2000" dirty="0" err="1">
                <a:latin typeface="Courier New" pitchFamily="49" charset="0"/>
              </a:rPr>
              <a:t>seqno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			   var prev: </a:t>
            </a:r>
            <a:r>
              <a:rPr lang="da-DK" sz="2000" dirty="0" err="1">
                <a:latin typeface="Courier New" pitchFamily="49" charset="0"/>
              </a:rPr>
              <a:t>Integer</a:t>
            </a:r>
            <a:r>
              <a:rPr lang="da-DK" sz="2000" dirty="0">
                <a:latin typeface="Courier New" pitchFamily="49" charset="0"/>
              </a:rPr>
              <a:t> &lt;- </a:t>
            </a:r>
            <a:r>
              <a:rPr lang="da-DK" sz="2000" dirty="0" err="1">
                <a:latin typeface="Courier New" pitchFamily="49" charset="0"/>
              </a:rPr>
              <a:t>InitSN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			   </a:t>
            </a:r>
            <a:r>
              <a:rPr lang="da-DK" sz="2000" dirty="0" err="1">
                <a:latin typeface="Courier New" pitchFamily="49" charset="0"/>
              </a:rPr>
              <a:t>Integer</a:t>
            </a:r>
            <a:r>
              <a:rPr lang="da-DK" sz="2000" dirty="0">
                <a:latin typeface="Courier New" pitchFamily="49" charset="0"/>
              </a:rPr>
              <a:t> operation </a:t>
            </a:r>
            <a:r>
              <a:rPr lang="da-DK" sz="2000" dirty="0" err="1">
                <a:latin typeface="Courier New" pitchFamily="49" charset="0"/>
              </a:rPr>
              <a:t>getSeqNo</a:t>
            </a:r>
            <a:r>
              <a:rPr lang="da-DK" sz="2000" dirty="0">
                <a:latin typeface="Courier New" pitchFamily="49" charset="0"/>
              </a:rPr>
              <a:t>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			   end </a:t>
            </a:r>
            <a:r>
              <a:rPr lang="da-DK" sz="2000" dirty="0" err="1">
                <a:latin typeface="Courier New" pitchFamily="49" charset="0"/>
              </a:rPr>
              <a:t>getSeqno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    		end </a:t>
            </a:r>
            <a:r>
              <a:rPr lang="da-DK" sz="2000" dirty="0" err="1">
                <a:latin typeface="Courier New" pitchFamily="49" charset="0"/>
              </a:rPr>
              <a:t>seqno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	end </a:t>
            </a:r>
            <a:r>
              <a:rPr lang="da-DK" sz="2000" dirty="0" err="1">
                <a:latin typeface="Courier New" pitchFamily="49" charset="0"/>
              </a:rPr>
              <a:t>createInit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  operation </a:t>
            </a:r>
            <a:r>
              <a:rPr lang="da-DK" sz="2000" dirty="0" err="1">
                <a:latin typeface="Courier New" pitchFamily="49" charset="0"/>
              </a:rPr>
              <a:t>create</a:t>
            </a:r>
            <a:r>
              <a:rPr lang="da-DK" sz="2000" dirty="0">
                <a:latin typeface="Courier New" pitchFamily="49" charset="0"/>
              </a:rPr>
              <a:t>[] -&gt; [r: …]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      r &lt;- </a:t>
            </a:r>
            <a:r>
              <a:rPr lang="da-DK" sz="2000" dirty="0" err="1">
                <a:latin typeface="Courier New" pitchFamily="49" charset="0"/>
              </a:rPr>
              <a:t>createInit</a:t>
            </a:r>
            <a:r>
              <a:rPr lang="da-DK" sz="2000" dirty="0">
                <a:latin typeface="Courier New" pitchFamily="49" charset="0"/>
              </a:rPr>
              <a:t>[0]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  end </a:t>
            </a:r>
            <a:r>
              <a:rPr lang="da-DK" sz="2000" dirty="0" err="1">
                <a:latin typeface="Courier New" pitchFamily="49" charset="0"/>
              </a:rPr>
              <a:t>create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000" dirty="0">
                <a:latin typeface="Courier New" pitchFamily="49" charset="0"/>
              </a:rPr>
              <a:t>end </a:t>
            </a:r>
            <a:r>
              <a:rPr lang="da-DK" sz="2000" dirty="0" err="1">
                <a:latin typeface="Courier New" pitchFamily="49" charset="0"/>
              </a:rPr>
              <a:t>seqnoclass</a:t>
            </a:r>
            <a:endParaRPr lang="da-DK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da-DK" sz="24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 done by Syntatic Sugaring</a:t>
            </a:r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665288"/>
            <a:ext cx="8496944" cy="45831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following</a:t>
            </a:r>
            <a:r>
              <a:rPr lang="da-DK" sz="2800" dirty="0"/>
              <a:t> </a:t>
            </a:r>
            <a:r>
              <a:rPr lang="da-DK" sz="2800" dirty="0" err="1"/>
              <a:t>turns</a:t>
            </a:r>
            <a:r>
              <a:rPr lang="da-DK" sz="2800" dirty="0"/>
              <a:t> </a:t>
            </a:r>
            <a:r>
              <a:rPr lang="da-DK" sz="2800" dirty="0" err="1"/>
              <a:t>into</a:t>
            </a:r>
            <a:r>
              <a:rPr lang="da-DK" sz="2800" dirty="0"/>
              <a:t> the </a:t>
            </a:r>
            <a:r>
              <a:rPr lang="da-DK" sz="2800" dirty="0" err="1"/>
              <a:t>previous</a:t>
            </a:r>
            <a:r>
              <a:rPr lang="da-DK" sz="2800" dirty="0"/>
              <a:t> double </a:t>
            </a: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 err="1">
                <a:latin typeface="Courier New" pitchFamily="49" charset="0"/>
              </a:rPr>
              <a:t>class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>
                <a:latin typeface="Courier New" pitchFamily="49" charset="0"/>
              </a:rPr>
              <a:t>	var prev: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>
                <a:latin typeface="Courier New" pitchFamily="49" charset="0"/>
              </a:rPr>
              <a:t>	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 -&gt; [</a:t>
            </a:r>
            <a:r>
              <a:rPr lang="da-DK" sz="2800" dirty="0" err="1">
                <a:latin typeface="Courier New" pitchFamily="49" charset="0"/>
              </a:rPr>
              <a:t>rs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>
                <a:latin typeface="Courier New" pitchFamily="49" charset="0"/>
              </a:rPr>
              <a:t>	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>
                <a:latin typeface="Courier New" pitchFamily="49" charset="0"/>
              </a:rPr>
              <a:t>    </a:t>
            </a:r>
            <a:r>
              <a:rPr lang="da-DK" sz="2800" dirty="0" err="1">
                <a:latin typeface="Courier New" pitchFamily="49" charset="0"/>
              </a:rPr>
              <a:t>rs</a:t>
            </a:r>
            <a:r>
              <a:rPr lang="da-DK" sz="2800" dirty="0">
                <a:latin typeface="Courier New" pitchFamily="49" charset="0"/>
              </a:rPr>
              <a:t> &lt;-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>
                <a:latin typeface="Courier New" pitchFamily="49" charset="0"/>
              </a:rPr>
              <a:t>  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>
                <a:latin typeface="Courier New" pitchFamily="49" charset="0"/>
              </a:rPr>
              <a:t>End </a:t>
            </a:r>
            <a:r>
              <a:rPr lang="da-DK" sz="2800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Inheritance by Sugaring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Tx/>
              <a:buNone/>
              <a:defRPr/>
            </a:pPr>
            <a:r>
              <a:rPr lang="da-DK" dirty="0" err="1">
                <a:latin typeface="Courier New" pitchFamily="49" charset="0"/>
              </a:rPr>
              <a:t>const</a:t>
            </a:r>
            <a:r>
              <a:rPr lang="da-DK" dirty="0">
                <a:latin typeface="Courier New" pitchFamily="49" charset="0"/>
              </a:rPr>
              <a:t> SC &lt;- </a:t>
            </a:r>
            <a:r>
              <a:rPr lang="da-DK" dirty="0" err="1">
                <a:latin typeface="Courier New" pitchFamily="49" charset="0"/>
              </a:rPr>
              <a:t>class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seqno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 var prev: 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operation </a:t>
            </a:r>
            <a:r>
              <a:rPr lang="da-DK" dirty="0" err="1">
                <a:latin typeface="Courier New" pitchFamily="49" charset="0"/>
              </a:rPr>
              <a:t>getSeqNo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	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 &lt;- 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	</a:t>
            </a:r>
            <a:r>
              <a:rPr lang="da-DK" dirty="0" err="1">
                <a:latin typeface="Courier New" pitchFamily="49" charset="0"/>
              </a:rPr>
              <a:t>return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prev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end </a:t>
            </a:r>
            <a:r>
              <a:rPr lang="da-DK" dirty="0" err="1">
                <a:latin typeface="Courier New" pitchFamily="49" charset="0"/>
              </a:rPr>
              <a:t>getSeqno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end </a:t>
            </a:r>
            <a:r>
              <a:rPr lang="da-DK" dirty="0" err="1">
                <a:latin typeface="Courier New" pitchFamily="49" charset="0"/>
              </a:rPr>
              <a:t>seqno</a:t>
            </a:r>
            <a:endParaRPr lang="en-GB" dirty="0">
              <a:latin typeface="Courier New" pitchFamily="49" charset="0"/>
            </a:endParaRPr>
          </a:p>
          <a:p>
            <a:pPr marL="0" indent="0" eaLnBrk="1" hangingPunct="1"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Inheritance by Sugaring/Adding</a:t>
            </a:r>
          </a:p>
        </p:txBody>
      </p:sp>
      <p:sp>
        <p:nvSpPr>
          <p:cNvPr id="18435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dirty="0" err="1">
                <a:latin typeface="Courier New" pitchFamily="49" charset="0"/>
              </a:rPr>
              <a:t>const</a:t>
            </a:r>
            <a:r>
              <a:rPr lang="da-DK" dirty="0">
                <a:latin typeface="Courier New" pitchFamily="49" charset="0"/>
              </a:rPr>
              <a:t> SC2 &lt;- </a:t>
            </a:r>
            <a:r>
              <a:rPr lang="da-DK" dirty="0" err="1">
                <a:latin typeface="Courier New" pitchFamily="49" charset="0"/>
              </a:rPr>
              <a:t>class</a:t>
            </a:r>
            <a:r>
              <a:rPr lang="da-DK" dirty="0">
                <a:latin typeface="Courier New" pitchFamily="49" charset="0"/>
              </a:rPr>
              <a:t> seqno2 (SC) 	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operation getSeqNo2[]</a:t>
            </a: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			</a:t>
            </a:r>
            <a:r>
              <a:rPr lang="da-DK" dirty="0" err="1">
                <a:latin typeface="Courier New" pitchFamily="49" charset="0"/>
              </a:rPr>
              <a:t>return</a:t>
            </a:r>
            <a:r>
              <a:rPr lang="da-DK" dirty="0">
                <a:latin typeface="Courier New" pitchFamily="49" charset="0"/>
              </a:rPr>
              <a:t> prev</a:t>
            </a: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		end getSeqno2</a:t>
            </a: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	end seqno2</a:t>
            </a:r>
            <a:endParaRPr lang="en-GB" dirty="0">
              <a:latin typeface="Courier New" pitchFamily="49" charset="0"/>
            </a:endParaRPr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8029575" cy="1143000"/>
          </a:xfrm>
        </p:spPr>
        <p:txBody>
          <a:bodyPr/>
          <a:lstStyle/>
          <a:p>
            <a:pPr eaLnBrk="1" hangingPunct="1"/>
            <a:r>
              <a:rPr lang="en-US"/>
              <a:t>Inheritance by Sugaring/Overwrite</a:t>
            </a:r>
          </a:p>
        </p:txBody>
      </p:sp>
      <p:sp>
        <p:nvSpPr>
          <p:cNvPr id="19459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const SC2 &lt;- class seqno2 (SC) 	Integer operation getSeqNo[]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end seqno2</a:t>
            </a:r>
            <a:endParaRPr lang="en-GB">
              <a:latin typeface="Courier New" pitchFamily="49" charset="0"/>
            </a:endParaRP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const SC2 &lt;- class seqno2 (SC)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class function getSuper[] -&gt;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                           [r: Any]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r &lt;- SC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end getSuper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end seqno2</a:t>
            </a:r>
            <a:endParaRPr lang="en-US"/>
          </a:p>
          <a:p>
            <a:pPr eaLnBrk="1" hangingPunct="1">
              <a:buFontTx/>
              <a:buNone/>
            </a:pPr>
            <a:endParaRPr lang="en-GB" sz="2800">
              <a:latin typeface="Courier New" pitchFamily="49" charset="0"/>
            </a:endParaRPr>
          </a:p>
        </p:txBody>
      </p:sp>
      <p:sp>
        <p:nvSpPr>
          <p:cNvPr id="20483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Class Operations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Using a class to create an object</a:t>
            </a:r>
            <a:endParaRPr lang="en-GB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Var mySeqNo: </a:t>
            </a:r>
            <a:r>
              <a:rPr lang="da-DK" i="1">
                <a:latin typeface="Courier New" pitchFamily="49" charset="0"/>
              </a:rPr>
              <a:t>type-defined-later</a:t>
            </a:r>
            <a:endParaRPr lang="da-DK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da-DK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/>
              <a:t>Classes ARE merely objects!</a:t>
            </a:r>
          </a:p>
          <a:p>
            <a:pPr eaLnBrk="1" hangingPunct="1">
              <a:buFontTx/>
              <a:buNone/>
            </a:pPr>
            <a:endParaRPr lang="en-GB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Types</a:t>
            </a: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Types are abstract descriptions of the operations required of an object (think: Java Interfaces – they are close to identical to types in Emerald).</a:t>
            </a:r>
          </a:p>
          <a:p>
            <a:pPr eaLnBrk="1" hangingPunct="1">
              <a:buFontTx/>
              <a:buNone/>
            </a:pPr>
            <a:endParaRPr lang="en-US"/>
          </a:p>
          <a:p>
            <a:pPr eaLnBrk="1" hangingPunct="1">
              <a:buFontTx/>
              <a:buNone/>
            </a:pPr>
            <a:r>
              <a:rPr lang="en-US"/>
              <a:t>Collection of operation signatures.</a:t>
            </a:r>
          </a:p>
          <a:p>
            <a:pPr eaLnBrk="1" hangingPunct="1">
              <a:buFontTx/>
              <a:buNone/>
            </a:pP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15374</TotalTime>
  <Words>1053</Words>
  <Application>Microsoft Macintosh PowerPoint</Application>
  <PresentationFormat>Skjermfremvisning (4:3)</PresentationFormat>
  <Paragraphs>210</Paragraphs>
  <Slides>25</Slides>
  <Notes>25</Notes>
  <HiddenSlides>13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25</vt:i4>
      </vt:variant>
    </vt:vector>
  </HeadingPairs>
  <TitlesOfParts>
    <vt:vector size="29" baseType="lpstr">
      <vt:lpstr>Calibri</vt:lpstr>
      <vt:lpstr>Courier New</vt:lpstr>
      <vt:lpstr>Times New Roman</vt:lpstr>
      <vt:lpstr>Marble</vt:lpstr>
      <vt:lpstr>Emerald - et OO-språk for distribuerte applikasjoner</vt:lpstr>
      <vt:lpstr>People</vt:lpstr>
      <vt:lpstr>Main Contributions</vt:lpstr>
      <vt:lpstr>YOUR Background</vt:lpstr>
      <vt:lpstr>History</vt:lpstr>
      <vt:lpstr>What does it look like?</vt:lpstr>
      <vt:lpstr>Why? (Anno 1984)</vt:lpstr>
      <vt:lpstr>Why here?</vt:lpstr>
      <vt:lpstr>Let’s start with objects</vt:lpstr>
      <vt:lpstr>Let’s create objects</vt:lpstr>
      <vt:lpstr>Classless Object Construction</vt:lpstr>
      <vt:lpstr>Hello</vt:lpstr>
      <vt:lpstr>Object Constructors</vt:lpstr>
      <vt:lpstr>An Object that is a Class</vt:lpstr>
      <vt:lpstr>Creating an object using a (class) object</vt:lpstr>
      <vt:lpstr>END OF LECTURE F1v23</vt:lpstr>
      <vt:lpstr>Classes with Free Variables</vt:lpstr>
      <vt:lpstr>Classes with Parameters</vt:lpstr>
      <vt:lpstr>Class done by Syntatic Sugaring</vt:lpstr>
      <vt:lpstr>Inheritance by Sugaring</vt:lpstr>
      <vt:lpstr>Inheritance by Sugaring/Adding</vt:lpstr>
      <vt:lpstr>Inheritance by Sugaring/Overwrite</vt:lpstr>
      <vt:lpstr>Class Operations</vt:lpstr>
      <vt:lpstr>Using a class to create an object</vt:lpstr>
      <vt:lpstr>Types</vt:lpstr>
    </vt:vector>
  </TitlesOfParts>
  <Company>DIKU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Bartley Jul</cp:lastModifiedBy>
  <cp:revision>57</cp:revision>
  <cp:lastPrinted>1601-01-01T00:00:00Z</cp:lastPrinted>
  <dcterms:created xsi:type="dcterms:W3CDTF">2016-02-29T13:14:49Z</dcterms:created>
  <dcterms:modified xsi:type="dcterms:W3CDTF">2023-02-01T23:35:16Z</dcterms:modified>
</cp:coreProperties>
</file>