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6858000" cx="12192000"/>
  <p:notesSz cx="6858000" cy="9144000"/>
  <p:embeddedFontLst>
    <p:embeddedFont>
      <p:font typeface="EB Garamond"/>
      <p:bold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2" roundtripDataSignature="AMtx7mjkZypVbUWialYl4LdQ4nA75+VZw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EBGaramond-bold.fntdata"/><Relationship Id="rId11" Type="http://schemas.openxmlformats.org/officeDocument/2006/relationships/slide" Target="slides/slide7.xml"/><Relationship Id="rId22" Type="http://customschemas.google.com/relationships/presentationmetadata" Target="metadata"/><Relationship Id="rId10" Type="http://schemas.openxmlformats.org/officeDocument/2006/relationships/slide" Target="slides/slide6.xml"/><Relationship Id="rId21" Type="http://schemas.openxmlformats.org/officeDocument/2006/relationships/font" Target="fonts/EBGaramond-bold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57441d0c8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g157441d0c8a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57441d0e91_1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57441d0e91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8.png"/><Relationship Id="rId6" Type="http://schemas.openxmlformats.org/officeDocument/2006/relationships/image" Target="../media/image4.png"/><Relationship Id="rId7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EB Garamond"/>
              <a:buNone/>
            </a:pPr>
            <a:r>
              <a:rPr b="1" lang="en-US" sz="9600">
                <a:latin typeface="EB Garamond"/>
                <a:ea typeface="EB Garamond"/>
                <a:cs typeface="EB Garamond"/>
                <a:sym typeface="EB Garamond"/>
              </a:rPr>
              <a:t>Collaging</a:t>
            </a:r>
            <a:endParaRPr b="1" sz="96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US">
                <a:latin typeface="EB Garamond"/>
                <a:ea typeface="EB Garamond"/>
                <a:cs typeface="EB Garamond"/>
                <a:sym typeface="EB Garamond"/>
              </a:rPr>
              <a:t>Practice in working creatively with users</a:t>
            </a:r>
            <a:endParaRPr b="1"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/>
          <p:nvPr>
            <p:ph type="ctrTitle"/>
          </p:nvPr>
        </p:nvSpPr>
        <p:spPr>
          <a:xfrm>
            <a:off x="-577516" y="-802689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EB Garamond"/>
              <a:buNone/>
            </a:pPr>
            <a:r>
              <a:rPr b="1" lang="en-US" sz="9600">
                <a:latin typeface="EB Garamond"/>
                <a:ea typeface="EB Garamond"/>
                <a:cs typeface="EB Garamond"/>
                <a:sym typeface="EB Garamond"/>
              </a:rPr>
              <a:t>Why collage?</a:t>
            </a:r>
            <a:endParaRPr b="1" sz="96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91" name="Google Shape;91;p2"/>
          <p:cNvSpPr txBox="1"/>
          <p:nvPr>
            <p:ph idx="1" type="subTitle"/>
          </p:nvPr>
        </p:nvSpPr>
        <p:spPr>
          <a:xfrm>
            <a:off x="625643" y="1757196"/>
            <a:ext cx="9144000" cy="4306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937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b="1" lang="en-US" sz="2600">
                <a:latin typeface="EB Garamond"/>
                <a:ea typeface="EB Garamond"/>
                <a:cs typeface="EB Garamond"/>
                <a:sym typeface="EB Garamond"/>
              </a:rPr>
              <a:t>Not all things are easy to put into words</a:t>
            </a:r>
            <a:endParaRPr b="1" sz="2600">
              <a:latin typeface="EB Garamond"/>
              <a:ea typeface="EB Garamond"/>
              <a:cs typeface="EB Garamond"/>
              <a:sym typeface="EB Garamond"/>
            </a:endParaRPr>
          </a:p>
          <a:p>
            <a:pPr indent="-3937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b="1" lang="en-US" sz="2600">
                <a:latin typeface="EB Garamond"/>
                <a:ea typeface="EB Garamond"/>
                <a:cs typeface="EB Garamond"/>
                <a:sym typeface="EB Garamond"/>
              </a:rPr>
              <a:t>Enabling users to explore the future through visual imagery</a:t>
            </a:r>
            <a:endParaRPr sz="3200"/>
          </a:p>
          <a:p>
            <a:pPr indent="-3937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b="1" lang="en-US" sz="2600">
                <a:latin typeface="EB Garamond"/>
                <a:ea typeface="EB Garamond"/>
                <a:cs typeface="EB Garamond"/>
                <a:sym typeface="EB Garamond"/>
              </a:rPr>
              <a:t>Adaptable to any context</a:t>
            </a:r>
            <a:endParaRPr sz="3200"/>
          </a:p>
          <a:p>
            <a:pPr indent="-393700" lvl="1" marL="8001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1" lang="en-US" sz="2200">
                <a:latin typeface="EB Garamond"/>
                <a:ea typeface="EB Garamond"/>
                <a:cs typeface="EB Garamond"/>
                <a:sym typeface="EB Garamond"/>
              </a:rPr>
              <a:t>Individuals, groups and pairing</a:t>
            </a:r>
            <a:endParaRPr sz="2800"/>
          </a:p>
          <a:p>
            <a:pPr indent="-393700" lvl="1" marL="8001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1" lang="en-US" sz="2200">
                <a:latin typeface="EB Garamond"/>
                <a:ea typeface="EB Garamond"/>
                <a:cs typeface="EB Garamond"/>
                <a:sym typeface="EB Garamond"/>
              </a:rPr>
              <a:t>Change imagery with physical artefacts: lego? Wood? Clay? Paint? Limitless possibilities!</a:t>
            </a:r>
            <a:endParaRPr sz="2800"/>
          </a:p>
          <a:p>
            <a:pPr indent="-393700" lvl="1" marL="8001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1" lang="en-US" sz="2200">
                <a:latin typeface="EB Garamond"/>
                <a:ea typeface="EB Garamond"/>
                <a:cs typeface="EB Garamond"/>
                <a:sym typeface="EB Garamond"/>
              </a:rPr>
              <a:t>Incredibly specific or very broad</a:t>
            </a:r>
            <a:endParaRPr sz="2800"/>
          </a:p>
          <a:p>
            <a:pPr indent="-3937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b="1" lang="en-US" sz="2600">
                <a:latin typeface="EB Garamond"/>
                <a:ea typeface="EB Garamond"/>
                <a:cs typeface="EB Garamond"/>
                <a:sym typeface="EB Garamond"/>
              </a:rPr>
              <a:t>Easily combined with other methods, tools and techniques</a:t>
            </a:r>
            <a:endParaRPr b="1" sz="2600">
              <a:latin typeface="EB Garamond"/>
              <a:ea typeface="EB Garamond"/>
              <a:cs typeface="EB Garamond"/>
              <a:sym typeface="EB Garamond"/>
            </a:endParaRPr>
          </a:p>
          <a:p>
            <a:pPr indent="-3937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b="1" lang="en-US" sz="2600">
                <a:latin typeface="EB Garamond"/>
                <a:ea typeface="EB Garamond"/>
                <a:cs typeface="EB Garamond"/>
                <a:sym typeface="EB Garamond"/>
              </a:rPr>
              <a:t>Opens up telling, making and enacting</a:t>
            </a:r>
            <a:endParaRPr sz="3200"/>
          </a:p>
          <a:p>
            <a:pPr indent="-3937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b="1" lang="en-US" sz="2600">
                <a:latin typeface="EB Garamond"/>
                <a:ea typeface="EB Garamond"/>
                <a:cs typeface="EB Garamond"/>
                <a:sym typeface="EB Garamond"/>
              </a:rPr>
              <a:t>Used as a guide for design, or user-design</a:t>
            </a:r>
            <a:endParaRPr b="1" sz="1800"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57441d0c8a_0_0"/>
          <p:cNvSpPr txBox="1"/>
          <p:nvPr>
            <p:ph type="ctrTitle"/>
          </p:nvPr>
        </p:nvSpPr>
        <p:spPr>
          <a:xfrm>
            <a:off x="-577516" y="-802689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EB Garamond"/>
              <a:buNone/>
            </a:pPr>
            <a:r>
              <a:rPr b="1" lang="en-US" sz="9600">
                <a:latin typeface="EB Garamond"/>
                <a:ea typeface="EB Garamond"/>
                <a:cs typeface="EB Garamond"/>
                <a:sym typeface="EB Garamond"/>
              </a:rPr>
              <a:t>Plan</a:t>
            </a:r>
            <a:endParaRPr b="1" sz="96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97" name="Google Shape;97;g157441d0c8a_0_0"/>
          <p:cNvSpPr txBox="1"/>
          <p:nvPr>
            <p:ph idx="1" type="subTitle"/>
          </p:nvPr>
        </p:nvSpPr>
        <p:spPr>
          <a:xfrm>
            <a:off x="625643" y="1757196"/>
            <a:ext cx="9144000" cy="430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937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b="1" lang="en-US" sz="2600">
                <a:latin typeface="EB Garamond"/>
                <a:ea typeface="EB Garamond"/>
                <a:cs typeface="EB Garamond"/>
                <a:sym typeface="EB Garamond"/>
              </a:rPr>
              <a:t>Make Collage - 10 min</a:t>
            </a:r>
            <a:endParaRPr b="1" sz="2600">
              <a:latin typeface="EB Garamond"/>
              <a:ea typeface="EB Garamond"/>
              <a:cs typeface="EB Garamond"/>
              <a:sym typeface="EB Garamond"/>
            </a:endParaRPr>
          </a:p>
          <a:p>
            <a:pPr indent="-3937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Font typeface="EB Garamond"/>
              <a:buChar char="•"/>
            </a:pPr>
            <a:r>
              <a:rPr b="1" lang="en-US" sz="2600">
                <a:latin typeface="EB Garamond"/>
                <a:ea typeface="EB Garamond"/>
                <a:cs typeface="EB Garamond"/>
                <a:sym typeface="EB Garamond"/>
              </a:rPr>
              <a:t>Talk -10 min</a:t>
            </a:r>
            <a:br>
              <a:rPr b="1" lang="en-US" sz="2600">
                <a:latin typeface="EB Garamond"/>
                <a:ea typeface="EB Garamond"/>
                <a:cs typeface="EB Garamond"/>
                <a:sym typeface="EB Garamond"/>
              </a:rPr>
            </a:br>
            <a:endParaRPr b="1" sz="2600">
              <a:latin typeface="EB Garamond"/>
              <a:ea typeface="EB Garamond"/>
              <a:cs typeface="EB Garamond"/>
              <a:sym typeface="EB Garamond"/>
            </a:endParaRPr>
          </a:p>
          <a:p>
            <a:pPr indent="-3937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Font typeface="EB Garamond"/>
              <a:buChar char="•"/>
            </a:pPr>
            <a:r>
              <a:rPr b="1" lang="en-US" sz="2600">
                <a:latin typeface="EB Garamond"/>
                <a:ea typeface="EB Garamond"/>
                <a:cs typeface="EB Garamond"/>
                <a:sym typeface="EB Garamond"/>
              </a:rPr>
              <a:t>Make Collage - 10 min</a:t>
            </a:r>
            <a:endParaRPr b="1" sz="2600">
              <a:latin typeface="EB Garamond"/>
              <a:ea typeface="EB Garamond"/>
              <a:cs typeface="EB Garamond"/>
              <a:sym typeface="EB Garamond"/>
            </a:endParaRPr>
          </a:p>
          <a:p>
            <a:pPr indent="-3937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Font typeface="EB Garamond"/>
              <a:buChar char="•"/>
            </a:pPr>
            <a:r>
              <a:rPr b="1" lang="en-US" sz="2600">
                <a:latin typeface="EB Garamond"/>
                <a:ea typeface="EB Garamond"/>
                <a:cs typeface="EB Garamond"/>
                <a:sym typeface="EB Garamond"/>
              </a:rPr>
              <a:t>Talk - 10 min</a:t>
            </a:r>
            <a:br>
              <a:rPr b="1" lang="en-US" sz="2600">
                <a:latin typeface="EB Garamond"/>
                <a:ea typeface="EB Garamond"/>
                <a:cs typeface="EB Garamond"/>
                <a:sym typeface="EB Garamond"/>
              </a:rPr>
            </a:br>
            <a:endParaRPr b="1" sz="2600">
              <a:latin typeface="EB Garamond"/>
              <a:ea typeface="EB Garamond"/>
              <a:cs typeface="EB Garamond"/>
              <a:sym typeface="EB Garamond"/>
            </a:endParaRPr>
          </a:p>
          <a:p>
            <a:pPr indent="-3937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Font typeface="EB Garamond"/>
              <a:buChar char="•"/>
            </a:pPr>
            <a:r>
              <a:rPr b="1" lang="en-US" sz="2600">
                <a:latin typeface="EB Garamond"/>
                <a:ea typeface="EB Garamond"/>
                <a:cs typeface="EB Garamond"/>
                <a:sym typeface="EB Garamond"/>
              </a:rPr>
              <a:t>Adaptation of the workshop</a:t>
            </a:r>
            <a:endParaRPr b="1" sz="2600">
              <a:latin typeface="EB Garamond"/>
              <a:ea typeface="EB Garamond"/>
              <a:cs typeface="EB Garamond"/>
              <a:sym typeface="EB Garamond"/>
            </a:endParaRPr>
          </a:p>
          <a:p>
            <a:pPr indent="-3937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Font typeface="EB Garamond"/>
              <a:buChar char="•"/>
            </a:pPr>
            <a:r>
              <a:rPr b="1" lang="en-US" sz="2600">
                <a:latin typeface="EB Garamond"/>
                <a:ea typeface="EB Garamond"/>
                <a:cs typeface="EB Garamond"/>
                <a:sym typeface="EB Garamond"/>
              </a:rPr>
              <a:t>Discussion</a:t>
            </a:r>
            <a:endParaRPr b="1" sz="2600"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"/>
          <p:cNvSpPr txBox="1"/>
          <p:nvPr>
            <p:ph type="ctrTitle"/>
          </p:nvPr>
        </p:nvSpPr>
        <p:spPr>
          <a:xfrm>
            <a:off x="786063" y="1962108"/>
            <a:ext cx="10908632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EB Garamond"/>
              <a:buNone/>
            </a:pPr>
            <a:r>
              <a:rPr b="1" lang="en-US" sz="9600">
                <a:latin typeface="EB Garamond"/>
                <a:ea typeface="EB Garamond"/>
                <a:cs typeface="EB Garamond"/>
                <a:sym typeface="EB Garamond"/>
              </a:rPr>
              <a:t>Introduce imagery!</a:t>
            </a:r>
            <a:endParaRPr b="1" sz="9600"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"/>
          <p:cNvSpPr txBox="1"/>
          <p:nvPr>
            <p:ph type="ctrTitle"/>
          </p:nvPr>
        </p:nvSpPr>
        <p:spPr>
          <a:xfrm>
            <a:off x="-577516" y="-802689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EB Garamond"/>
              <a:buNone/>
            </a:pPr>
            <a:r>
              <a:rPr b="1" lang="en-US" sz="9600">
                <a:latin typeface="EB Garamond"/>
                <a:ea typeface="EB Garamond"/>
                <a:cs typeface="EB Garamond"/>
                <a:sym typeface="EB Garamond"/>
              </a:rPr>
              <a:t>MAKE </a:t>
            </a:r>
            <a:endParaRPr b="1" sz="96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08" name="Google Shape;108;p5"/>
          <p:cNvSpPr txBox="1"/>
          <p:nvPr>
            <p:ph idx="1" type="subTitle"/>
          </p:nvPr>
        </p:nvSpPr>
        <p:spPr>
          <a:xfrm>
            <a:off x="625643" y="1757195"/>
            <a:ext cx="9144000" cy="38414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1800">
                <a:latin typeface="EB Garamond"/>
                <a:ea typeface="EB Garamond"/>
                <a:cs typeface="EB Garamond"/>
                <a:sym typeface="EB Garamond"/>
              </a:rPr>
              <a:t>Use your group work as starting point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1800">
                <a:latin typeface="EB Garamond"/>
                <a:ea typeface="EB Garamond"/>
                <a:cs typeface="EB Garamond"/>
                <a:sym typeface="EB Garamond"/>
              </a:rPr>
              <a:t>Outline the context of your target group using the imagery and post-its.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1800">
                <a:latin typeface="EB Garamond"/>
                <a:ea typeface="EB Garamond"/>
                <a:cs typeface="EB Garamond"/>
                <a:sym typeface="EB Garamond"/>
              </a:rPr>
              <a:t>Things like: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1800">
                <a:latin typeface="EB Garamond"/>
                <a:ea typeface="EB Garamond"/>
                <a:cs typeface="EB Garamond"/>
                <a:sym typeface="EB Garamond"/>
              </a:rPr>
              <a:t>	What do users go through?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1800">
                <a:latin typeface="EB Garamond"/>
                <a:ea typeface="EB Garamond"/>
                <a:cs typeface="EB Garamond"/>
                <a:sym typeface="EB Garamond"/>
              </a:rPr>
              <a:t>	What is the current situation like?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1800">
                <a:latin typeface="EB Garamond"/>
                <a:ea typeface="EB Garamond"/>
                <a:cs typeface="EB Garamond"/>
                <a:sym typeface="EB Garamond"/>
              </a:rPr>
              <a:t>	Who are your users?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1800">
                <a:latin typeface="EB Garamond"/>
                <a:ea typeface="EB Garamond"/>
                <a:cs typeface="EB Garamond"/>
                <a:sym typeface="EB Garamond"/>
              </a:rPr>
              <a:t>	What are the possibilities you see?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1" sz="1800">
              <a:latin typeface="EB Garamond"/>
              <a:ea typeface="EB Garamond"/>
              <a:cs typeface="EB Garamond"/>
              <a:sym typeface="EB Garamond"/>
            </a:endParaRPr>
          </a:p>
          <a:p>
            <a:pPr indent="-2286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sz="18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09" name="Google Shape;109;p5"/>
          <p:cNvSpPr txBox="1"/>
          <p:nvPr/>
        </p:nvSpPr>
        <p:spPr>
          <a:xfrm>
            <a:off x="1042738" y="3619628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EB Garamond"/>
              <a:buNone/>
            </a:pPr>
            <a:r>
              <a:rPr b="1" i="0" lang="en-US" sz="96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10~ MIN</a:t>
            </a:r>
            <a:endParaRPr b="1" i="0" sz="96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"/>
          <p:cNvSpPr txBox="1"/>
          <p:nvPr>
            <p:ph type="ctrTitle"/>
          </p:nvPr>
        </p:nvSpPr>
        <p:spPr>
          <a:xfrm>
            <a:off x="-577516" y="-802689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EB Garamond"/>
              <a:buNone/>
            </a:pPr>
            <a:r>
              <a:rPr b="1" lang="en-US" sz="9600">
                <a:latin typeface="EB Garamond"/>
                <a:ea typeface="EB Garamond"/>
                <a:cs typeface="EB Garamond"/>
                <a:sym typeface="EB Garamond"/>
              </a:rPr>
              <a:t>TALK </a:t>
            </a:r>
            <a:endParaRPr b="1" sz="96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15" name="Google Shape;115;p6"/>
          <p:cNvSpPr txBox="1"/>
          <p:nvPr>
            <p:ph idx="1" type="subTitle"/>
          </p:nvPr>
        </p:nvSpPr>
        <p:spPr>
          <a:xfrm>
            <a:off x="625643" y="1757196"/>
            <a:ext cx="9144000" cy="39217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1800">
                <a:latin typeface="EB Garamond"/>
                <a:ea typeface="EB Garamond"/>
                <a:cs typeface="EB Garamond"/>
                <a:sym typeface="EB Garamond"/>
              </a:rPr>
              <a:t>1 minute to tell the others </a:t>
            </a:r>
            <a:r>
              <a:rPr b="1" lang="en-US" sz="1800">
                <a:latin typeface="EB Garamond"/>
                <a:ea typeface="EB Garamond"/>
                <a:cs typeface="EB Garamond"/>
                <a:sym typeface="EB Garamond"/>
              </a:rPr>
              <a:t>on your class</a:t>
            </a:r>
            <a:r>
              <a:rPr b="1" lang="en-US" sz="1800">
                <a:latin typeface="EB Garamond"/>
                <a:ea typeface="EB Garamond"/>
                <a:cs typeface="EB Garamond"/>
                <a:sym typeface="EB Garamond"/>
              </a:rPr>
              <a:t> about your </a:t>
            </a:r>
            <a:r>
              <a:rPr b="1" lang="en-US" sz="1800">
                <a:latin typeface="EB Garamond"/>
                <a:ea typeface="EB Garamond"/>
                <a:cs typeface="EB Garamond"/>
                <a:sym typeface="EB Garamond"/>
              </a:rPr>
              <a:t>collage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1800">
                <a:latin typeface="EB Garamond"/>
                <a:ea typeface="EB Garamond"/>
                <a:cs typeface="EB Garamond"/>
                <a:sym typeface="EB Garamond"/>
              </a:rPr>
              <a:t>	After each: discuss! Say what you liked, ideas you might have, information that is nice 	to know, etc..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1" sz="1800">
              <a:latin typeface="EB Garamond"/>
              <a:ea typeface="EB Garamond"/>
              <a:cs typeface="EB Garamond"/>
              <a:sym typeface="EB Garamond"/>
            </a:endParaRPr>
          </a:p>
          <a:p>
            <a:pPr indent="-2286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sz="18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16" name="Google Shape;116;p6"/>
          <p:cNvSpPr txBox="1"/>
          <p:nvPr/>
        </p:nvSpPr>
        <p:spPr>
          <a:xfrm>
            <a:off x="1042738" y="3619628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EB Garamond"/>
              <a:buNone/>
            </a:pPr>
            <a:r>
              <a:rPr b="1" i="0" lang="en-US" sz="96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10~ MIN</a:t>
            </a:r>
            <a:endParaRPr b="1" i="0" sz="96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7"/>
          <p:cNvSpPr txBox="1"/>
          <p:nvPr>
            <p:ph type="ctrTitle"/>
          </p:nvPr>
        </p:nvSpPr>
        <p:spPr>
          <a:xfrm>
            <a:off x="-577516" y="-802689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EB Garamond"/>
              <a:buNone/>
            </a:pPr>
            <a:r>
              <a:rPr b="1" lang="en-US" sz="9600">
                <a:latin typeface="EB Garamond"/>
                <a:ea typeface="EB Garamond"/>
                <a:cs typeface="EB Garamond"/>
                <a:sym typeface="EB Garamond"/>
              </a:rPr>
              <a:t>MAKE </a:t>
            </a:r>
            <a:endParaRPr b="1" sz="96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22" name="Google Shape;122;p7"/>
          <p:cNvSpPr txBox="1"/>
          <p:nvPr>
            <p:ph idx="1" type="subTitle"/>
          </p:nvPr>
        </p:nvSpPr>
        <p:spPr>
          <a:xfrm>
            <a:off x="625643" y="1757196"/>
            <a:ext cx="9144000" cy="27987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1800">
                <a:latin typeface="EB Garamond"/>
                <a:ea typeface="EB Garamond"/>
                <a:cs typeface="EB Garamond"/>
                <a:sym typeface="EB Garamond"/>
              </a:rPr>
              <a:t>Make a collage / drawing using the material to express an ideal situation / experience for your users.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1" sz="1800">
              <a:latin typeface="EB Garamond"/>
              <a:ea typeface="EB Garamond"/>
              <a:cs typeface="EB Garamond"/>
              <a:sym typeface="EB Garamond"/>
            </a:endParaRPr>
          </a:p>
          <a:p>
            <a:pPr indent="-2286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sz="18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23" name="Google Shape;123;p7"/>
          <p:cNvSpPr txBox="1"/>
          <p:nvPr/>
        </p:nvSpPr>
        <p:spPr>
          <a:xfrm>
            <a:off x="1042738" y="3619628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EB Garamond"/>
              <a:buNone/>
            </a:pPr>
            <a:r>
              <a:rPr b="1" i="0" lang="en-US" sz="96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10-20 MIN</a:t>
            </a:r>
            <a:endParaRPr b="1" i="0" sz="96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"/>
          <p:cNvSpPr txBox="1"/>
          <p:nvPr>
            <p:ph type="ctrTitle"/>
          </p:nvPr>
        </p:nvSpPr>
        <p:spPr>
          <a:xfrm>
            <a:off x="-577516" y="-802689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EB Garamond"/>
              <a:buNone/>
            </a:pPr>
            <a:r>
              <a:rPr b="1" lang="en-US" sz="9600">
                <a:latin typeface="EB Garamond"/>
                <a:ea typeface="EB Garamond"/>
                <a:cs typeface="EB Garamond"/>
                <a:sym typeface="EB Garamond"/>
              </a:rPr>
              <a:t>Talk</a:t>
            </a:r>
            <a:r>
              <a:rPr b="1" lang="en-US" sz="9600">
                <a:latin typeface="EB Garamond"/>
                <a:ea typeface="EB Garamond"/>
                <a:cs typeface="EB Garamond"/>
                <a:sym typeface="EB Garamond"/>
              </a:rPr>
              <a:t> </a:t>
            </a:r>
            <a:endParaRPr b="1" sz="96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29" name="Google Shape;129;p8"/>
          <p:cNvSpPr txBox="1"/>
          <p:nvPr>
            <p:ph idx="1" type="subTitle"/>
          </p:nvPr>
        </p:nvSpPr>
        <p:spPr>
          <a:xfrm>
            <a:off x="625643" y="1757196"/>
            <a:ext cx="9144000" cy="27987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1800">
                <a:latin typeface="EB Garamond"/>
                <a:ea typeface="EB Garamond"/>
                <a:cs typeface="EB Garamond"/>
                <a:sym typeface="EB Garamond"/>
              </a:rPr>
              <a:t>2-3 minute to tell the others on your group about your collage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1800">
                <a:latin typeface="EB Garamond"/>
                <a:ea typeface="EB Garamond"/>
                <a:cs typeface="EB Garamond"/>
                <a:sym typeface="EB Garamond"/>
              </a:rPr>
              <a:t>	After each: discuss! Say what you liked, ideas you might have, information that is nice 	to know, etc..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1" sz="1800">
              <a:latin typeface="EB Garamond"/>
              <a:ea typeface="EB Garamond"/>
              <a:cs typeface="EB Garamond"/>
              <a:sym typeface="EB Garamond"/>
            </a:endParaRPr>
          </a:p>
          <a:p>
            <a:pPr indent="-2286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sz="18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0" name="Google Shape;130;p8"/>
          <p:cNvSpPr txBox="1"/>
          <p:nvPr/>
        </p:nvSpPr>
        <p:spPr>
          <a:xfrm>
            <a:off x="1042738" y="3619628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EB Garamond"/>
              <a:buNone/>
            </a:pPr>
            <a:r>
              <a:rPr b="1" i="0" lang="en-US" sz="96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10-20 MIN</a:t>
            </a:r>
            <a:endParaRPr b="1" i="0" sz="96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"/>
          <p:cNvSpPr txBox="1"/>
          <p:nvPr>
            <p:ph type="ctrTitle"/>
          </p:nvPr>
        </p:nvSpPr>
        <p:spPr>
          <a:xfrm>
            <a:off x="1475873" y="2874210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EB Garamond"/>
              <a:buNone/>
            </a:pPr>
            <a:r>
              <a:rPr b="1" lang="en-US" sz="9600">
                <a:latin typeface="EB Garamond"/>
                <a:ea typeface="EB Garamond"/>
                <a:cs typeface="EB Garamond"/>
                <a:sym typeface="EB Garamond"/>
              </a:rPr>
              <a:t>HOW WOULD YOU ADAPT THE WORKSHOP? </a:t>
            </a:r>
            <a:endParaRPr b="1" sz="96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6" name="Google Shape;136;p9"/>
          <p:cNvSpPr txBox="1"/>
          <p:nvPr>
            <p:ph idx="1" type="subTitle"/>
          </p:nvPr>
        </p:nvSpPr>
        <p:spPr>
          <a:xfrm>
            <a:off x="625643" y="1757196"/>
            <a:ext cx="9144000" cy="27987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1" sz="1800">
              <a:latin typeface="EB Garamond"/>
              <a:ea typeface="EB Garamond"/>
              <a:cs typeface="EB Garamond"/>
              <a:sym typeface="EB Garamond"/>
            </a:endParaRPr>
          </a:p>
          <a:p>
            <a:pPr indent="-2286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sz="1800"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0"/>
          <p:cNvSpPr txBox="1"/>
          <p:nvPr>
            <p:ph type="ctrTitle"/>
          </p:nvPr>
        </p:nvSpPr>
        <p:spPr>
          <a:xfrm>
            <a:off x="-577516" y="-802689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EB Garamond"/>
              <a:buNone/>
            </a:pPr>
            <a:r>
              <a:rPr b="1" lang="en-US" sz="9600">
                <a:latin typeface="EB Garamond"/>
                <a:ea typeface="EB Garamond"/>
                <a:cs typeface="EB Garamond"/>
                <a:sym typeface="EB Garamond"/>
              </a:rPr>
              <a:t> </a:t>
            </a:r>
            <a:endParaRPr b="1" sz="96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42" name="Google Shape;142;p10"/>
          <p:cNvSpPr txBox="1"/>
          <p:nvPr>
            <p:ph idx="1" type="subTitle"/>
          </p:nvPr>
        </p:nvSpPr>
        <p:spPr>
          <a:xfrm>
            <a:off x="625643" y="1757196"/>
            <a:ext cx="10523620" cy="36810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1800">
                <a:latin typeface="EB Garamond"/>
                <a:ea typeface="EB Garamond"/>
                <a:cs typeface="EB Garamond"/>
                <a:sym typeface="EB Garamond"/>
              </a:rPr>
              <a:t>What does your images or material need to reflect?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1800">
                <a:latin typeface="EB Garamond"/>
                <a:ea typeface="EB Garamond"/>
                <a:cs typeface="EB Garamond"/>
                <a:sym typeface="EB Garamond"/>
              </a:rPr>
              <a:t>	People, age, race, gender, emotions, interaction, technology, fantasy, imagination, nature, holidays, thoughts, feelings, materials, positive vs negative, aesthetic vs simplicity, subject specific, stylization, diversity, words?</a:t>
            </a:r>
            <a:endParaRPr b="1" sz="18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1" sz="18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1800">
                <a:latin typeface="EB Garamond"/>
                <a:ea typeface="EB Garamond"/>
                <a:cs typeface="EB Garamond"/>
                <a:sym typeface="EB Garamond"/>
              </a:rPr>
              <a:t>	Are your participants used to telling stories?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1800">
                <a:latin typeface="EB Garamond"/>
                <a:ea typeface="EB Garamond"/>
                <a:cs typeface="EB Garamond"/>
                <a:sym typeface="EB Garamond"/>
              </a:rPr>
              <a:t>	Are your participants used to working by mapping process?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1800">
                <a:latin typeface="EB Garamond"/>
                <a:ea typeface="EB Garamond"/>
                <a:cs typeface="EB Garamond"/>
                <a:sym typeface="EB Garamond"/>
              </a:rPr>
              <a:t>	What engages your participants effectively?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1800">
                <a:latin typeface="EB Garamond"/>
                <a:ea typeface="EB Garamond"/>
                <a:cs typeface="EB Garamond"/>
                <a:sym typeface="EB Garamond"/>
              </a:rPr>
              <a:t>	What is the essence of what you want to explore?</a:t>
            </a:r>
            <a:endParaRPr b="1" sz="18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1" sz="18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1800">
                <a:latin typeface="EB Garamond"/>
                <a:ea typeface="EB Garamond"/>
                <a:cs typeface="EB Garamond"/>
                <a:sym typeface="EB Garamond"/>
              </a:rPr>
              <a:t>		user experiences is rarely about doing the thing itself, but the feeling a routine or activity 		foster: brushing teeth, checking Facebook, shaving, taking the buss…</a:t>
            </a:r>
            <a:endParaRPr b="1" sz="18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43" name="Google Shape;143;p10"/>
          <p:cNvSpPr txBox="1"/>
          <p:nvPr/>
        </p:nvSpPr>
        <p:spPr>
          <a:xfrm>
            <a:off x="-425116" y="-650289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EB Garamond"/>
              <a:buNone/>
            </a:pPr>
            <a:r>
              <a:rPr b="1" i="0" lang="en-US" sz="96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DISCUSS </a:t>
            </a:r>
            <a:endParaRPr b="1" i="0" sz="96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1"/>
          <p:cNvSpPr txBox="1"/>
          <p:nvPr>
            <p:ph type="ctrTitle"/>
          </p:nvPr>
        </p:nvSpPr>
        <p:spPr>
          <a:xfrm>
            <a:off x="-577516" y="-802689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EB Garamond"/>
              <a:buNone/>
            </a:pPr>
            <a:r>
              <a:rPr b="1" lang="en-US" sz="9600">
                <a:latin typeface="EB Garamond"/>
                <a:ea typeface="EB Garamond"/>
                <a:cs typeface="EB Garamond"/>
                <a:sym typeface="EB Garamond"/>
              </a:rPr>
              <a:t> </a:t>
            </a:r>
            <a:endParaRPr b="1" sz="96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49" name="Google Shape;149;p11"/>
          <p:cNvSpPr txBox="1"/>
          <p:nvPr>
            <p:ph idx="1" type="subTitle"/>
          </p:nvPr>
        </p:nvSpPr>
        <p:spPr>
          <a:xfrm>
            <a:off x="625643" y="1757196"/>
            <a:ext cx="10523620" cy="36810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1800">
                <a:latin typeface="EB Garamond"/>
                <a:ea typeface="EB Garamond"/>
                <a:cs typeface="EB Garamond"/>
                <a:sym typeface="EB Garamond"/>
              </a:rPr>
              <a:t>Make the designs of the user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1800">
                <a:latin typeface="EB Garamond"/>
                <a:ea typeface="EB Garamond"/>
                <a:cs typeface="EB Garamond"/>
                <a:sym typeface="EB Garamond"/>
              </a:rPr>
              <a:t>Have the user make their designs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1800">
                <a:latin typeface="EB Garamond"/>
                <a:ea typeface="EB Garamond"/>
                <a:cs typeface="EB Garamond"/>
                <a:sym typeface="EB Garamond"/>
              </a:rPr>
              <a:t>If they have developed an understanding of their routine of brushing teeth: use a workshop to continue exploring new designs.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1" sz="18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1800">
                <a:latin typeface="EB Garamond"/>
                <a:ea typeface="EB Garamond"/>
                <a:cs typeface="EB Garamond"/>
                <a:sym typeface="EB Garamond"/>
              </a:rPr>
              <a:t>	</a:t>
            </a:r>
            <a:endParaRPr b="1" sz="1800">
              <a:latin typeface="EB Garamond"/>
              <a:ea typeface="EB Garamond"/>
              <a:cs typeface="EB Garamond"/>
              <a:sym typeface="EB Garamond"/>
            </a:endParaRPr>
          </a:p>
          <a:p>
            <a:pPr indent="-2286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sz="18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50" name="Google Shape;150;p11"/>
          <p:cNvSpPr txBox="1"/>
          <p:nvPr/>
        </p:nvSpPr>
        <p:spPr>
          <a:xfrm>
            <a:off x="-425116" y="-650289"/>
            <a:ext cx="11430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EB Garamond"/>
              <a:buNone/>
            </a:pPr>
            <a:r>
              <a:rPr b="1" i="0" lang="en-US" sz="96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WHAT’S NEXT`? </a:t>
            </a:r>
            <a:endParaRPr b="1" i="0" sz="96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"/>
          <p:cNvSpPr txBox="1"/>
          <p:nvPr>
            <p:ph type="ctrTitle"/>
          </p:nvPr>
        </p:nvSpPr>
        <p:spPr>
          <a:xfrm>
            <a:off x="786063" y="574308"/>
            <a:ext cx="109086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EB Garamond"/>
              <a:buNone/>
            </a:pPr>
            <a:r>
              <a:rPr b="1" lang="en-US" sz="5600">
                <a:latin typeface="EB Garamond"/>
                <a:ea typeface="EB Garamond"/>
                <a:cs typeface="EB Garamond"/>
                <a:sym typeface="EB Garamond"/>
              </a:rPr>
              <a:t>Collaging </a:t>
            </a:r>
            <a:r>
              <a:rPr b="1" lang="en-US" sz="5600">
                <a:latin typeface="EB Garamond"/>
                <a:ea typeface="EB Garamond"/>
                <a:cs typeface="EB Garamond"/>
                <a:sym typeface="EB Garamond"/>
              </a:rPr>
              <a:t>Exercise</a:t>
            </a:r>
            <a:r>
              <a:rPr b="1" lang="en-US" sz="5600">
                <a:latin typeface="EB Garamond"/>
                <a:ea typeface="EB Garamond"/>
                <a:cs typeface="EB Garamond"/>
                <a:sym typeface="EB Garamond"/>
              </a:rPr>
              <a:t>:</a:t>
            </a:r>
            <a:br>
              <a:rPr b="1" lang="en-US" sz="5600">
                <a:latin typeface="EB Garamond"/>
                <a:ea typeface="EB Garamond"/>
                <a:cs typeface="EB Garamond"/>
                <a:sym typeface="EB Garamond"/>
              </a:rPr>
            </a:br>
            <a:endParaRPr b="1" sz="56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EB Garamond"/>
              <a:buNone/>
            </a:pPr>
            <a:r>
              <a:rPr b="1" lang="en-US" sz="4400">
                <a:latin typeface="EB Garamond"/>
                <a:ea typeface="EB Garamond"/>
                <a:cs typeface="EB Garamond"/>
                <a:sym typeface="EB Garamond"/>
              </a:rPr>
              <a:t>Visser et al. (2005) (How-to-guide)</a:t>
            </a:r>
            <a:endParaRPr b="1" sz="4400"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56" name="Google Shape;156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1700" y="3266808"/>
            <a:ext cx="4309430" cy="3591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92355" y="3266808"/>
            <a:ext cx="3994212" cy="3591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58850" y="3665823"/>
            <a:ext cx="3798675" cy="279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EB Garamond"/>
                <a:ea typeface="EB Garamond"/>
                <a:cs typeface="EB Garamond"/>
                <a:sym typeface="EB Garamond"/>
              </a:rPr>
              <a:t>Why do you think we had this class?</a:t>
            </a:r>
            <a:br>
              <a:rPr lang="en-US">
                <a:latin typeface="EB Garamond"/>
                <a:ea typeface="EB Garamond"/>
                <a:cs typeface="EB Garamond"/>
                <a:sym typeface="EB Garamond"/>
              </a:rPr>
            </a:br>
            <a:endParaRPr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EB Garamond"/>
                <a:ea typeface="EB Garamond"/>
                <a:cs typeface="EB Garamond"/>
                <a:sym typeface="EB Garamond"/>
              </a:rPr>
              <a:t>Pro tips with Johannes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EB Garamond"/>
                <a:ea typeface="EB Garamond"/>
                <a:cs typeface="EB Garamond"/>
                <a:sym typeface="EB Garamond"/>
              </a:rPr>
              <a:t>Questions after class?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EB Garamond"/>
                <a:ea typeface="EB Garamond"/>
                <a:cs typeface="EB Garamond"/>
                <a:sym typeface="EB Garamond"/>
              </a:rPr>
              <a:t>Next wednesday: Feedback on project proposal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3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57441d0e91_1_6"/>
          <p:cNvSpPr txBox="1"/>
          <p:nvPr>
            <p:ph type="ctrTitle"/>
          </p:nvPr>
        </p:nvSpPr>
        <p:spPr>
          <a:xfrm>
            <a:off x="1524000" y="1122375"/>
            <a:ext cx="9144000" cy="51588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/>
              <a:t>Student</a:t>
            </a:r>
            <a:r>
              <a:rPr lang="en-US" sz="3100"/>
              <a:t> pain </a:t>
            </a:r>
            <a:r>
              <a:rPr lang="en-US" sz="3100"/>
              <a:t>points</a:t>
            </a:r>
            <a:r>
              <a:rPr lang="en-US" sz="3100"/>
              <a:t> with assignment: </a:t>
            </a:r>
            <a:br>
              <a:rPr lang="en-US" sz="3100"/>
            </a:br>
            <a:endParaRPr sz="3100"/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SzPts val="3100"/>
              <a:buChar char="●"/>
            </a:pPr>
            <a:r>
              <a:rPr lang="en-US" sz="3100"/>
              <a:t>“I </a:t>
            </a:r>
            <a:r>
              <a:rPr lang="en-US" sz="3100"/>
              <a:t>don't</a:t>
            </a:r>
            <a:r>
              <a:rPr lang="en-US" sz="3100"/>
              <a:t> remember everything my subject covered”</a:t>
            </a:r>
            <a:br>
              <a:rPr lang="en-US" sz="3100"/>
            </a:br>
            <a:endParaRPr sz="3100"/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SzPts val="3100"/>
              <a:buChar char="●"/>
            </a:pPr>
            <a:r>
              <a:rPr lang="en-US" sz="3100"/>
              <a:t>“Citations are a hazzel”</a:t>
            </a:r>
            <a:br>
              <a:rPr lang="en-US" sz="3100"/>
            </a:br>
            <a:endParaRPr sz="3100"/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SzPts val="3100"/>
              <a:buChar char="●"/>
            </a:pPr>
            <a:r>
              <a:rPr lang="en-US" sz="3100"/>
              <a:t>“Every time i write an assignment i have to start from </a:t>
            </a:r>
            <a:r>
              <a:rPr lang="en-US" sz="3100"/>
              <a:t>scratch</a:t>
            </a:r>
            <a:r>
              <a:rPr lang="en-US" sz="3100"/>
              <a:t>”</a:t>
            </a:r>
            <a:br>
              <a:rPr lang="en-US" sz="3100"/>
            </a:br>
            <a:endParaRPr sz="3100"/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SzPts val="3100"/>
              <a:buChar char="●"/>
            </a:pPr>
            <a:r>
              <a:rPr lang="en-US" sz="3100"/>
              <a:t>“I think I remember a fact, but I can’t remember what the source was”</a:t>
            </a:r>
            <a:br>
              <a:rPr lang="en-US" sz="3100"/>
            </a:br>
            <a:endParaRPr sz="3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4750" y="4496925"/>
            <a:ext cx="3450600" cy="161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7125" y="575425"/>
            <a:ext cx="2765850" cy="207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26871" y="2132350"/>
            <a:ext cx="4575324" cy="26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20535" y="3224275"/>
            <a:ext cx="799025" cy="79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19550" y="2792350"/>
            <a:ext cx="1304850" cy="137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2020-10-11T09:11:55Z</dcterms:created>
  <dc:creator>Åsmund Dæhlen</dc:creator>
</cp:coreProperties>
</file>