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Alfa Slab One" pitchFamily="2" charset="77"/>
      <p:regular r:id="rId16"/>
    </p:embeddedFont>
    <p:embeddedFont>
      <p:font typeface="Proxima Nova" panose="02000506030000020004" pitchFamily="2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61" d="100"/>
          <a:sy n="161" d="100"/>
        </p:scale>
        <p:origin x="784" y="2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418f0fe3eb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418f0fe3eb_0_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418f0fe3eb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418f0fe3eb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61e6dff674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61e6dff674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418f0fe3eb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418f0fe3eb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418f0fe3eb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418f0fe3eb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61e6dff674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61e6dff674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61e6dff674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61e6dff674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61e6dff674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61e6dff674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61e6dff674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61e6dff674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61e6dff67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61e6dff67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61e6dff674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61e6dff674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61e6dff674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61e6dff674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ame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Future workshop</a:t>
            </a:r>
            <a:br>
              <a:rPr lang="no" dirty="0"/>
            </a:br>
            <a:r>
              <a:rPr lang="no" dirty="0"/>
              <a:t>exercise</a:t>
            </a:r>
            <a:endParaRPr dirty="0"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IN5510</a:t>
            </a:r>
            <a:endParaRPr dirty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21. September 2020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Background</a:t>
            </a:r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A type of workshop developed by Jungk &amp; Müllert (1987)</a:t>
            </a:r>
            <a:endParaRPr sz="2400"/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no" sz="1800"/>
              <a:t>Read more p. 152-153 in the book</a:t>
            </a:r>
            <a:endParaRPr sz="18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Can be adapted to suit most topics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Could involve several different exercises to fit your topic and participants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Typically used in the fuzzy front end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Involves both diverging and converging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Structure of future workshops</a:t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 rotWithShape="1">
          <a:blip r:embed="rId3">
            <a:alphaModFix/>
          </a:blip>
          <a:srcRect t="8105"/>
          <a:stretch/>
        </p:blipFill>
        <p:spPr>
          <a:xfrm>
            <a:off x="1063938" y="1017725"/>
            <a:ext cx="7016125" cy="40046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1782607" y="1095427"/>
            <a:ext cx="2487300" cy="23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Practical information</a:t>
            </a:r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 dirty="0"/>
              <a:t>Form groups - not your project groups!</a:t>
            </a:r>
            <a:endParaRPr sz="2400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no" sz="1800" dirty="0"/>
              <a:t>Discuss and be inspired by other students</a:t>
            </a: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no" sz="1800"/>
              <a:t>Remember 1 meter between </a:t>
            </a:r>
            <a:r>
              <a:rPr lang="no" sz="1800">
                <a:sym typeface="Wingdings" pitchFamily="2" charset="2"/>
              </a:rPr>
              <a:t></a:t>
            </a:r>
            <a:endParaRPr sz="18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 dirty="0"/>
              <a:t>Use post-its, pens and paper</a:t>
            </a:r>
            <a:endParaRPr sz="2400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no" sz="1800" dirty="0"/>
              <a:t>Visualisation can be useful</a:t>
            </a:r>
            <a:endParaRPr sz="1800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no" sz="1800" dirty="0"/>
              <a:t>Colour looks nice &lt;3</a:t>
            </a:r>
            <a:endParaRPr sz="18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 dirty="0"/>
              <a:t>Short break today</a:t>
            </a:r>
            <a:endParaRPr sz="2400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no" sz="1800" dirty="0"/>
              <a:t>5+20+30+20+5 ⇨ ca 10 min break</a:t>
            </a:r>
            <a:endParaRPr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“Yes and…”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265500" y="1375600"/>
            <a:ext cx="4045200" cy="293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400"/>
              <a:t>Preparation phase</a:t>
            </a:r>
            <a:endParaRPr sz="4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/>
              <a:t>5 min</a:t>
            </a:r>
            <a:endParaRPr sz="1800"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Setting up the room, introducing methods etc.</a:t>
            </a:r>
            <a:endParaRPr sz="24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The theme: Engaging young voters</a:t>
            </a:r>
            <a:endParaRPr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18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Low election turnout among young adults</a:t>
            </a:r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body" idx="1"/>
          </p:nvPr>
        </p:nvSpPr>
        <p:spPr>
          <a:xfrm>
            <a:off x="311700" y="2761025"/>
            <a:ext cx="2617200" cy="18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no"/>
              <a:t>Lower turnout among young men compared to women in the same age group</a:t>
            </a:r>
            <a:endParaRPr/>
          </a:p>
        </p:txBody>
      </p:sp>
      <p:pic>
        <p:nvPicPr>
          <p:cNvPr id="94" name="Google Shape;9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4825" y="566325"/>
            <a:ext cx="6269175" cy="417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18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Low election turnout among young adults</a:t>
            </a:r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body" idx="1"/>
          </p:nvPr>
        </p:nvSpPr>
        <p:spPr>
          <a:xfrm>
            <a:off x="311700" y="2761025"/>
            <a:ext cx="2563200" cy="18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no"/>
              <a:t>Higher election turnout among young voters for Storting elections compared to municipal elections</a:t>
            </a:r>
            <a:endParaRPr/>
          </a:p>
        </p:txBody>
      </p:sp>
      <p:pic>
        <p:nvPicPr>
          <p:cNvPr id="101" name="Google Shape;10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4825" y="566325"/>
            <a:ext cx="6269175" cy="417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74825" y="631800"/>
            <a:ext cx="6269175" cy="417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18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Election turnout is a complex issue</a:t>
            </a:r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body" idx="1"/>
          </p:nvPr>
        </p:nvSpPr>
        <p:spPr>
          <a:xfrm>
            <a:off x="311700" y="2761025"/>
            <a:ext cx="2808000" cy="18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no"/>
              <a:t>Age, education, profession, work status, income, background etc.</a:t>
            </a:r>
            <a:endParaRPr/>
          </a:p>
        </p:txBody>
      </p:sp>
      <p:pic>
        <p:nvPicPr>
          <p:cNvPr id="109" name="Google Shape;10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4635" y="0"/>
            <a:ext cx="2442390" cy="5605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>
            <a:spLocks noGrp="1"/>
          </p:cNvSpPr>
          <p:nvPr>
            <p:ph type="title"/>
          </p:nvPr>
        </p:nvSpPr>
        <p:spPr>
          <a:xfrm>
            <a:off x="265500" y="1375600"/>
            <a:ext cx="4045200" cy="293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400"/>
              <a:t>Critique phase</a:t>
            </a:r>
            <a:endParaRPr sz="4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/>
              <a:t>20 min</a:t>
            </a:r>
            <a:endParaRPr sz="1800"/>
          </a:p>
        </p:txBody>
      </p:sp>
      <p:sp>
        <p:nvSpPr>
          <p:cNvPr id="115" name="Google Shape;115;p22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Brainstorm-ish​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Make a </a:t>
            </a:r>
            <a:r>
              <a:rPr lang="no" sz="2400" i="1"/>
              <a:t>subjective </a:t>
            </a:r>
            <a:r>
              <a:rPr lang="no" sz="2400"/>
              <a:t>list over current issues worthy of critique in today’s society​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These critiques should not be antagonised or discussed</a:t>
            </a:r>
            <a:r>
              <a:rPr lang="no" sz="1950">
                <a:solidFill>
                  <a:srgbClr val="000000"/>
                </a:solidFill>
                <a:highlight>
                  <a:srgbClr val="EDEBE9"/>
                </a:highlight>
                <a:latin typeface="Arial"/>
                <a:ea typeface="Arial"/>
                <a:cs typeface="Arial"/>
                <a:sym typeface="Arial"/>
              </a:rPr>
              <a:t>​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>
            <a:spLocks noGrp="1"/>
          </p:cNvSpPr>
          <p:nvPr>
            <p:ph type="title"/>
          </p:nvPr>
        </p:nvSpPr>
        <p:spPr>
          <a:xfrm>
            <a:off x="265500" y="1375600"/>
            <a:ext cx="4045200" cy="293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400"/>
              <a:t>Fantasy phase</a:t>
            </a:r>
            <a:endParaRPr sz="4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/>
              <a:t>30 min</a:t>
            </a:r>
            <a:endParaRPr sz="1800"/>
          </a:p>
        </p:txBody>
      </p:sp>
      <p:sp>
        <p:nvSpPr>
          <p:cNvPr id="121" name="Google Shape;121;p23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Brainstorm-ish (still)​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The critiques should be turned into their positive counterparts​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The feasibility of these suggestions is irrelevant​</a:t>
            </a:r>
            <a:endParaRPr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>
            <a:spLocks noGrp="1"/>
          </p:cNvSpPr>
          <p:nvPr>
            <p:ph type="title"/>
          </p:nvPr>
        </p:nvSpPr>
        <p:spPr>
          <a:xfrm>
            <a:off x="265500" y="1375600"/>
            <a:ext cx="4045200" cy="293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400"/>
              <a:t>Realisation phase</a:t>
            </a:r>
            <a:endParaRPr sz="4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/>
              <a:t>20 min</a:t>
            </a:r>
            <a:endParaRPr sz="1800"/>
          </a:p>
        </p:txBody>
      </p:sp>
      <p:sp>
        <p:nvSpPr>
          <p:cNvPr id="127" name="Google Shape;127;p24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Fantasy visions form the base of a “development” plan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Discuss what needs to be done in order to realise the vision</a:t>
            </a:r>
            <a:endParaRPr sz="240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Remember current technological and bureaucratic circumstances​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>
            <a:spLocks noGrp="1"/>
          </p:cNvSpPr>
          <p:nvPr>
            <p:ph type="title"/>
          </p:nvPr>
        </p:nvSpPr>
        <p:spPr>
          <a:xfrm>
            <a:off x="265500" y="1375600"/>
            <a:ext cx="4045200" cy="293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400"/>
              <a:t>Follow-up phase</a:t>
            </a:r>
            <a:endParaRPr sz="4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/>
              <a:t>5 min</a:t>
            </a:r>
            <a:endParaRPr sz="1800"/>
          </a:p>
        </p:txBody>
      </p:sp>
      <p:sp>
        <p:nvSpPr>
          <p:cNvPr id="133" name="Google Shape;133;p25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1000" algn="l" rtl="0">
              <a:lnSpc>
                <a:spcPct val="107608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Was anything difficult or unclear?​</a:t>
            </a:r>
            <a:endParaRPr sz="2400"/>
          </a:p>
          <a:p>
            <a:pPr marL="457200" lvl="0" indent="0" algn="l" rtl="0">
              <a:lnSpc>
                <a:spcPct val="1076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457200" lvl="0" indent="-381000" algn="l" rtl="0">
              <a:lnSpc>
                <a:spcPct val="107608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How is future workshop a good tool for participation?​</a:t>
            </a:r>
            <a:endParaRPr sz="2400"/>
          </a:p>
          <a:p>
            <a:pPr marL="457200" lvl="0" indent="0" algn="l" rtl="0">
              <a:lnSpc>
                <a:spcPct val="1076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Any other questions?​</a:t>
            </a:r>
            <a:endParaRPr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299</Words>
  <Application>Microsoft Macintosh PowerPoint</Application>
  <PresentationFormat>On-screen Show (16:9)</PresentationFormat>
  <Paragraphs>65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Proxima Nova</vt:lpstr>
      <vt:lpstr>Arial</vt:lpstr>
      <vt:lpstr>Alfa Slab One</vt:lpstr>
      <vt:lpstr>Gameday</vt:lpstr>
      <vt:lpstr>Future workshop exercise</vt:lpstr>
      <vt:lpstr>Background</vt:lpstr>
      <vt:lpstr>Structure of future workshops</vt:lpstr>
      <vt:lpstr>Practical information</vt:lpstr>
      <vt:lpstr>“Yes and…”</vt:lpstr>
      <vt:lpstr>Preparation phase   5 min</vt:lpstr>
      <vt:lpstr>Low election turnout among young adults</vt:lpstr>
      <vt:lpstr>Low election turnout among young adults</vt:lpstr>
      <vt:lpstr>Election turnout is a complex issue</vt:lpstr>
      <vt:lpstr>Critique phase   20 min</vt:lpstr>
      <vt:lpstr>Fantasy phase   30 min</vt:lpstr>
      <vt:lpstr>Realisation phase   20 min</vt:lpstr>
      <vt:lpstr>Follow-up phase   5 min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Future workshop exercise</dc:title>
  <cp:lastModifiedBy>Guri Verne</cp:lastModifiedBy>
  <cp:revision>2</cp:revision>
  <dcterms:modified xsi:type="dcterms:W3CDTF">2020-09-17T13:35:13Z</dcterms:modified>
</cp:coreProperties>
</file>