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74" r:id="rId2"/>
    <p:sldId id="278" r:id="rId3"/>
    <p:sldId id="280" r:id="rId4"/>
    <p:sldId id="279" r:id="rId5"/>
    <p:sldId id="282" r:id="rId6"/>
    <p:sldId id="301" r:id="rId7"/>
    <p:sldId id="284" r:id="rId8"/>
    <p:sldId id="285" r:id="rId9"/>
    <p:sldId id="286" r:id="rId10"/>
    <p:sldId id="289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300" r:id="rId19"/>
    <p:sldId id="299" r:id="rId20"/>
    <p:sldId id="276" r:id="rId21"/>
    <p:sldId id="277" r:id="rId22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34" autoAdjust="0"/>
    <p:restoredTop sz="75916" autoAdjust="0"/>
  </p:normalViewPr>
  <p:slideViewPr>
    <p:cSldViewPr snapToGrid="0">
      <p:cViewPr varScale="1">
        <p:scale>
          <a:sx n="90" d="100"/>
          <a:sy n="90" d="100"/>
        </p:scale>
        <p:origin x="5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F6D587-4942-4DDB-B3C8-3705E1705EBB}" type="datetimeFigureOut">
              <a:rPr lang="nb-NO" smtClean="0"/>
              <a:t>13.09.2024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17D89-EDC9-4E32-BCB3-71E0F95D59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2342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9417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7975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01306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92290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dirty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6125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935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313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1688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8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0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32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04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E0EE926-0CD3-4138-A01A-122447A5F2B1}" type="slidenum">
              <a:rPr lang="en-GB" altLang="en-US" sz="1300" smtClean="0"/>
              <a:pPr>
                <a:spcBef>
                  <a:spcPct val="0"/>
                </a:spcBef>
              </a:pPr>
              <a:t>5</a:t>
            </a:fld>
            <a:endParaRPr lang="en-GB" altLang="en-US" sz="1300"/>
          </a:p>
        </p:txBody>
      </p:sp>
    </p:spTree>
    <p:extLst>
      <p:ext uri="{BB962C8B-B14F-4D97-AF65-F5344CB8AC3E}">
        <p14:creationId xmlns:p14="http://schemas.microsoft.com/office/powerpoint/2010/main" val="3142879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dirty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6125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935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313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1688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8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0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32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04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E0EE926-0CD3-4138-A01A-122447A5F2B1}" type="slidenum">
              <a:rPr lang="en-GB" altLang="en-US" sz="1300" smtClean="0"/>
              <a:pPr>
                <a:spcBef>
                  <a:spcPct val="0"/>
                </a:spcBef>
              </a:pPr>
              <a:t>6</a:t>
            </a:fld>
            <a:endParaRPr lang="en-GB" altLang="en-US" sz="1300"/>
          </a:p>
        </p:txBody>
      </p:sp>
    </p:spTree>
    <p:extLst>
      <p:ext uri="{BB962C8B-B14F-4D97-AF65-F5344CB8AC3E}">
        <p14:creationId xmlns:p14="http://schemas.microsoft.com/office/powerpoint/2010/main" val="32491995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dirty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6125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935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313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1688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8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0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32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04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7816803-B0F4-4B1B-9782-CEFBD50203F7}" type="slidenum">
              <a:rPr lang="en-GB" altLang="en-US" sz="1300" smtClean="0"/>
              <a:pPr>
                <a:spcBef>
                  <a:spcPct val="0"/>
                </a:spcBef>
              </a:pPr>
              <a:t>7</a:t>
            </a:fld>
            <a:endParaRPr lang="en-GB" altLang="en-US" sz="1300"/>
          </a:p>
        </p:txBody>
      </p:sp>
    </p:spTree>
    <p:extLst>
      <p:ext uri="{BB962C8B-B14F-4D97-AF65-F5344CB8AC3E}">
        <p14:creationId xmlns:p14="http://schemas.microsoft.com/office/powerpoint/2010/main" val="9934228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dirty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6125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935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313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1688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8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0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32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04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6A84DE6-3F25-4CA1-B087-CB75063E7386}" type="slidenum">
              <a:rPr lang="en-GB" altLang="en-US" sz="1300" smtClean="0"/>
              <a:pPr>
                <a:spcBef>
                  <a:spcPct val="0"/>
                </a:spcBef>
              </a:pPr>
              <a:t>8</a:t>
            </a:fld>
            <a:endParaRPr lang="en-GB" altLang="en-US" sz="1300"/>
          </a:p>
        </p:txBody>
      </p:sp>
    </p:spTree>
    <p:extLst>
      <p:ext uri="{BB962C8B-B14F-4D97-AF65-F5344CB8AC3E}">
        <p14:creationId xmlns:p14="http://schemas.microsoft.com/office/powerpoint/2010/main" val="33741625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dirty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6125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935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313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1688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8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0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32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04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978597B-7428-4ACB-B397-CC56069FD090}" type="slidenum">
              <a:rPr lang="en-GB" altLang="en-US" sz="1300" smtClean="0"/>
              <a:pPr>
                <a:spcBef>
                  <a:spcPct val="0"/>
                </a:spcBef>
              </a:pPr>
              <a:t>9</a:t>
            </a:fld>
            <a:endParaRPr lang="en-GB" altLang="en-US" sz="1300"/>
          </a:p>
        </p:txBody>
      </p:sp>
    </p:spTree>
    <p:extLst>
      <p:ext uri="{BB962C8B-B14F-4D97-AF65-F5344CB8AC3E}">
        <p14:creationId xmlns:p14="http://schemas.microsoft.com/office/powerpoint/2010/main" val="9740046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dirty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6125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935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313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1688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8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0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32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04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4266093-14AB-4C52-9ACA-F35DDCD569CE}" type="slidenum">
              <a:rPr lang="en-GB" altLang="en-US" sz="1300" smtClean="0"/>
              <a:pPr>
                <a:spcBef>
                  <a:spcPct val="0"/>
                </a:spcBef>
              </a:pPr>
              <a:t>10</a:t>
            </a:fld>
            <a:endParaRPr lang="en-GB" altLang="en-US" sz="1300"/>
          </a:p>
        </p:txBody>
      </p:sp>
    </p:spTree>
    <p:extLst>
      <p:ext uri="{BB962C8B-B14F-4D97-AF65-F5344CB8AC3E}">
        <p14:creationId xmlns:p14="http://schemas.microsoft.com/office/powerpoint/2010/main" val="25166223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48552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6125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935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313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1688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8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0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32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04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87D2BFA-3F1D-4859-BC74-2C578C354037}" type="slidenum">
              <a:rPr lang="en-GB" altLang="en-US" sz="1300" smtClean="0"/>
              <a:pPr>
                <a:spcBef>
                  <a:spcPct val="0"/>
                </a:spcBef>
              </a:pPr>
              <a:t>12</a:t>
            </a:fld>
            <a:endParaRPr lang="en-GB" altLang="en-US" sz="1300"/>
          </a:p>
        </p:txBody>
      </p:sp>
    </p:spTree>
    <p:extLst>
      <p:ext uri="{BB962C8B-B14F-4D97-AF65-F5344CB8AC3E}">
        <p14:creationId xmlns:p14="http://schemas.microsoft.com/office/powerpoint/2010/main" val="22884983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6125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935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313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1688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8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0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32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04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87D2BFA-3F1D-4859-BC74-2C578C354037}" type="slidenum">
              <a:rPr lang="en-GB" altLang="en-US" sz="1300" smtClean="0"/>
              <a:pPr>
                <a:spcBef>
                  <a:spcPct val="0"/>
                </a:spcBef>
              </a:pPr>
              <a:t>13</a:t>
            </a:fld>
            <a:endParaRPr lang="en-GB" altLang="en-US" sz="1300"/>
          </a:p>
        </p:txBody>
      </p:sp>
    </p:spTree>
    <p:extLst>
      <p:ext uri="{BB962C8B-B14F-4D97-AF65-F5344CB8AC3E}">
        <p14:creationId xmlns:p14="http://schemas.microsoft.com/office/powerpoint/2010/main" val="41257190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6125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935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313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1688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8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0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32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04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14CA804-A40D-4948-BA5A-0D83E5D945AC}" type="slidenum">
              <a:rPr lang="en-GB" altLang="en-US" sz="1300" smtClean="0"/>
              <a:pPr>
                <a:spcBef>
                  <a:spcPct val="0"/>
                </a:spcBef>
              </a:pPr>
              <a:t>14</a:t>
            </a:fld>
            <a:endParaRPr lang="en-GB" altLang="en-US" sz="1300"/>
          </a:p>
        </p:txBody>
      </p:sp>
    </p:spTree>
    <p:extLst>
      <p:ext uri="{BB962C8B-B14F-4D97-AF65-F5344CB8AC3E}">
        <p14:creationId xmlns:p14="http://schemas.microsoft.com/office/powerpoint/2010/main" val="23041456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6125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935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313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1688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8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0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32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04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5DE65C7-877D-4D33-9DA5-AECDB5FD9937}" type="slidenum">
              <a:rPr lang="en-GB" altLang="en-US" sz="1300" smtClean="0"/>
              <a:pPr>
                <a:spcBef>
                  <a:spcPct val="0"/>
                </a:spcBef>
              </a:pPr>
              <a:t>15</a:t>
            </a:fld>
            <a:endParaRPr lang="en-GB" altLang="en-US" sz="1300"/>
          </a:p>
        </p:txBody>
      </p:sp>
    </p:spTree>
    <p:extLst>
      <p:ext uri="{BB962C8B-B14F-4D97-AF65-F5344CB8AC3E}">
        <p14:creationId xmlns:p14="http://schemas.microsoft.com/office/powerpoint/2010/main" val="13181551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16A576E-B652-493A-AF6F-C386EC84412A}" type="slidenum">
              <a:rPr lang="en-GB" altLang="en-US" sz="1300" smtClean="0"/>
              <a:pPr>
                <a:spcBef>
                  <a:spcPct val="0"/>
                </a:spcBef>
              </a:pPr>
              <a:t>16</a:t>
            </a:fld>
            <a:endParaRPr lang="en-GB" altLang="en-US" sz="1300"/>
          </a:p>
        </p:txBody>
      </p:sp>
    </p:spTree>
    <p:extLst>
      <p:ext uri="{BB962C8B-B14F-4D97-AF65-F5344CB8AC3E}">
        <p14:creationId xmlns:p14="http://schemas.microsoft.com/office/powerpoint/2010/main" val="34339118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6125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935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313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1688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8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0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32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04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5B4491F-6DDD-4C16-A1A7-2A582822645F}" type="slidenum">
              <a:rPr lang="en-GB" altLang="en-US" sz="1300" smtClean="0"/>
              <a:pPr>
                <a:spcBef>
                  <a:spcPct val="0"/>
                </a:spcBef>
              </a:pPr>
              <a:t>17</a:t>
            </a:fld>
            <a:endParaRPr lang="en-GB" altLang="en-US" sz="1300"/>
          </a:p>
        </p:txBody>
      </p:sp>
    </p:spTree>
    <p:extLst>
      <p:ext uri="{BB962C8B-B14F-4D97-AF65-F5344CB8AC3E}">
        <p14:creationId xmlns:p14="http://schemas.microsoft.com/office/powerpoint/2010/main" val="16132567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6125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935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313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1688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8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0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32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04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5B4491F-6DDD-4C16-A1A7-2A582822645F}" type="slidenum">
              <a:rPr lang="en-GB" altLang="en-US" sz="1300" smtClean="0"/>
              <a:pPr>
                <a:spcBef>
                  <a:spcPct val="0"/>
                </a:spcBef>
              </a:pPr>
              <a:t>18</a:t>
            </a:fld>
            <a:endParaRPr lang="en-GB" altLang="en-US" sz="1300"/>
          </a:p>
        </p:txBody>
      </p:sp>
    </p:spTree>
    <p:extLst>
      <p:ext uri="{BB962C8B-B14F-4D97-AF65-F5344CB8AC3E}">
        <p14:creationId xmlns:p14="http://schemas.microsoft.com/office/powerpoint/2010/main" val="3206182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6125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935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313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1688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8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0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32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04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8499C86-0438-416D-AB0B-C326223C429C}" type="slidenum">
              <a:rPr lang="en-GB" altLang="en-US" sz="1300" smtClean="0"/>
              <a:pPr>
                <a:spcBef>
                  <a:spcPct val="0"/>
                </a:spcBef>
              </a:pPr>
              <a:t>19</a:t>
            </a:fld>
            <a:endParaRPr lang="en-GB" altLang="en-US" sz="1300"/>
          </a:p>
        </p:txBody>
      </p:sp>
    </p:spTree>
    <p:extLst>
      <p:ext uri="{BB962C8B-B14F-4D97-AF65-F5344CB8AC3E}">
        <p14:creationId xmlns:p14="http://schemas.microsoft.com/office/powerpoint/2010/main" val="3646810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3445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13.09.2024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13.09.2024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13.09.2024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13.09.2024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13.09.2024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13.09.2024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13.09.2024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13.09.2024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13.09.2024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Institutt for informatikk</a:t>
            </a:r>
            <a:endParaRPr lang="nb-NO" sz="1400" b="1" dirty="0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13.09.2024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dastory.com/authoritarian-tech/kenya-biometrics-double-registration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onlinelibrary.wiley.com/doi/full/10.1111/isj.12353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s.sagepub.com/doi/full/10.1177/0162243919827927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tandfonline.com/doi/abs/10.1080/02681102.2020.1818544" TargetMode="External"/><Relationship Id="rId4" Type="http://schemas.openxmlformats.org/officeDocument/2006/relationships/hyperlink" Target="https://www.tandfonline.com/doi/abs/10.1080/02681102.2020.1840325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science/article/abs/pii/S0740624X18303800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-activism.net/2020/06/bigdatasur-covid-liberating-covid-19-data-with-volunteers-in-brazil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hyperlink" Target="https://data-activism.net/2020/06/bigdatasur-covid-fighting-for-feminist-covid-19-figures-a-call-for-feminist-data-visualizations-during-the-pandemic/" TargetMode="External"/><Relationship Id="rId4" Type="http://schemas.openxmlformats.org/officeDocument/2006/relationships/hyperlink" Target="https://data-activism.net/2020/06/bigdatasur-covid-covid-19-in-argentina-when-the-micro-practices-of-activism-fit-in-a-whatsapp-message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608807A-8710-4B6A-9AC1-DE33D6BA1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/>
            <a:r>
              <a:rPr lang="nb-NO" sz="1800" dirty="0"/>
              <a:t>Data Justice for Development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C61E94BB-AD48-40AA-96DD-B7A97EF613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819554"/>
            <a:ext cx="6858000" cy="589476"/>
          </a:xfrm>
        </p:spPr>
        <p:txBody>
          <a:bodyPr/>
          <a:lstStyle/>
          <a:p>
            <a:r>
              <a:rPr lang="nb-NO" dirty="0"/>
              <a:t>Silvia Masiero</a:t>
            </a:r>
          </a:p>
          <a:p>
            <a:r>
              <a:rPr lang="nb-NO" dirty="0"/>
              <a:t>silvima@ifi.uio.no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89" y="3965713"/>
            <a:ext cx="3802215" cy="342776"/>
          </a:xfrm>
        </p:spPr>
        <p:txBody>
          <a:bodyPr>
            <a:normAutofit/>
          </a:bodyPr>
          <a:lstStyle/>
          <a:p>
            <a:r>
              <a:rPr lang="nb-NO" dirty="0"/>
              <a:t>IN5370 – ICT and Global Inequalities </a:t>
            </a:r>
          </a:p>
          <a:p>
            <a:r>
              <a:rPr lang="nb-NO" dirty="0"/>
              <a:t>14.09.2024</a:t>
            </a:r>
          </a:p>
        </p:txBody>
      </p:sp>
    </p:spTree>
    <p:extLst>
      <p:ext uri="{BB962C8B-B14F-4D97-AF65-F5344CB8AC3E}">
        <p14:creationId xmlns:p14="http://schemas.microsoft.com/office/powerpoint/2010/main" val="900324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Overview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8059928" cy="3390437"/>
          </a:xfrm>
        </p:spPr>
        <p:txBody>
          <a:bodyPr>
            <a:noAutofit/>
          </a:bodyPr>
          <a:lstStyle/>
          <a:p>
            <a:pPr algn="just">
              <a:defRPr/>
            </a:pPr>
            <a:r>
              <a:rPr lang="en-GB" sz="1800" dirty="0"/>
              <a:t>What is data justice?</a:t>
            </a:r>
          </a:p>
          <a:p>
            <a:pPr>
              <a:defRPr/>
            </a:pPr>
            <a:r>
              <a:rPr lang="en-GB" sz="1800" dirty="0"/>
              <a:t>Data injustices and socio-economic development</a:t>
            </a:r>
          </a:p>
          <a:p>
            <a:pPr>
              <a:defRPr/>
            </a:pPr>
            <a:r>
              <a:rPr lang="en-GB" sz="1800" dirty="0"/>
              <a:t>Building data justice into ICT artefacts!</a:t>
            </a:r>
          </a:p>
        </p:txBody>
      </p:sp>
    </p:spTree>
    <p:extLst>
      <p:ext uri="{BB962C8B-B14F-4D97-AF65-F5344CB8AC3E}">
        <p14:creationId xmlns:p14="http://schemas.microsoft.com/office/powerpoint/2010/main" val="4154211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After this lecture, you can…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7987358" cy="339043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GB" sz="1800" dirty="0"/>
              <a:t>Define data justice, specifying how issues of data justice are relevant to core problems of ICT for development research </a:t>
            </a:r>
          </a:p>
          <a:p>
            <a:pPr>
              <a:defRPr/>
            </a:pPr>
            <a:r>
              <a:rPr lang="en-GB" sz="1800" dirty="0"/>
              <a:t>Identify different forms of data injustice, distinguishing different ways in which data injustice is produced and stating how such injustices intersect with issues of socio-economic development</a:t>
            </a:r>
          </a:p>
          <a:p>
            <a:pPr>
              <a:defRPr/>
            </a:pPr>
            <a:r>
              <a:rPr lang="en-GB" sz="1800" dirty="0"/>
              <a:t>Discuss different ways in which data justice can be infused in technology, contributing to countering data injustice through ICT artefacts.</a:t>
            </a:r>
          </a:p>
        </p:txBody>
      </p:sp>
    </p:spTree>
    <p:extLst>
      <p:ext uri="{BB962C8B-B14F-4D97-AF65-F5344CB8AC3E}">
        <p14:creationId xmlns:p14="http://schemas.microsoft.com/office/powerpoint/2010/main" val="3096322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First of all…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459" y="872996"/>
            <a:ext cx="8059928" cy="3682811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altLang="nb-NO" sz="1800" i="1" dirty="0"/>
          </a:p>
          <a:p>
            <a:pPr marL="0" indent="0">
              <a:buNone/>
            </a:pPr>
            <a:endParaRPr lang="en-GB" altLang="nb-NO" sz="1800" i="1" dirty="0"/>
          </a:p>
          <a:p>
            <a:pPr marL="0" indent="0">
              <a:buNone/>
            </a:pPr>
            <a:endParaRPr lang="en-GB" altLang="nb-NO" sz="1800" i="1" dirty="0"/>
          </a:p>
          <a:p>
            <a:pPr marL="0" indent="0">
              <a:buNone/>
            </a:pPr>
            <a:endParaRPr lang="en-GB" altLang="nb-NO" sz="1800" i="1" dirty="0"/>
          </a:p>
          <a:p>
            <a:pPr marL="0" indent="0">
              <a:buNone/>
            </a:pPr>
            <a:r>
              <a:rPr lang="en-GB" altLang="nb-NO" sz="1800" i="1" dirty="0"/>
              <a:t>What is “data justice” for you?</a:t>
            </a:r>
          </a:p>
          <a:p>
            <a:pPr marL="0" lvl="0" indent="0">
              <a:buNone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844933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1538840" y="251301"/>
            <a:ext cx="6174105" cy="593114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dirty="0"/>
              <a:t>Data justice: A definition</a:t>
            </a: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7827513" cy="339043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nb-NO" sz="1800" dirty="0"/>
              <a:t>Data justice: «</a:t>
            </a:r>
            <a:r>
              <a:rPr lang="en-US" sz="1800" dirty="0"/>
              <a:t>fairness in the way people are </a:t>
            </a:r>
            <a:r>
              <a:rPr lang="en-US" sz="1800" b="1" dirty="0">
                <a:solidFill>
                  <a:srgbClr val="FF0000"/>
                </a:solidFill>
              </a:rPr>
              <a:t>made visible</a:t>
            </a:r>
            <a:r>
              <a:rPr lang="en-US" sz="1800" dirty="0"/>
              <a:t>, </a:t>
            </a:r>
            <a:r>
              <a:rPr lang="en-US" sz="1800" b="1" dirty="0">
                <a:solidFill>
                  <a:srgbClr val="FF0000"/>
                </a:solidFill>
              </a:rPr>
              <a:t>represented</a:t>
            </a:r>
            <a:r>
              <a:rPr lang="en-US" sz="1800" dirty="0"/>
              <a:t> and </a:t>
            </a:r>
            <a:r>
              <a:rPr lang="en-US" sz="1800" b="1" dirty="0">
                <a:solidFill>
                  <a:srgbClr val="FF0000"/>
                </a:solidFill>
              </a:rPr>
              <a:t>treated</a:t>
            </a:r>
            <a:r>
              <a:rPr lang="en-US" sz="1800" dirty="0"/>
              <a:t> as a result of their production of digital data” (Taylor, 2017)</a:t>
            </a:r>
            <a:endParaRPr lang="en-GB" sz="1800" dirty="0"/>
          </a:p>
          <a:p>
            <a:pPr lvl="1">
              <a:buFont typeface="Arial" charset="0"/>
              <a:buChar char="–"/>
              <a:defRPr/>
            </a:pPr>
            <a:endParaRPr lang="en-GB" sz="1800" dirty="0"/>
          </a:p>
          <a:p>
            <a:pPr>
              <a:defRPr/>
            </a:pPr>
            <a:r>
              <a:rPr lang="en-GB" sz="1800" dirty="0"/>
              <a:t>Just as an idea of social justice is needed in a (non-datafied) world to establish the rule of law, an idea of data justice is needed to understand justice in a world that is increasingly datafied.</a:t>
            </a:r>
          </a:p>
          <a:p>
            <a:pPr>
              <a:defRPr/>
            </a:pPr>
            <a:endParaRPr lang="en-GB" sz="1800" dirty="0"/>
          </a:p>
          <a:p>
            <a:pPr>
              <a:defRPr/>
            </a:pPr>
            <a:r>
              <a:rPr lang="en-GB" sz="1800" dirty="0"/>
              <a:t>Made necessary by the sudden availability of digital data on populations that were previously </a:t>
            </a:r>
            <a:r>
              <a:rPr lang="en-GB" sz="1800" b="1" dirty="0">
                <a:solidFill>
                  <a:srgbClr val="FF0000"/>
                </a:solidFill>
              </a:rPr>
              <a:t>digitally invisible</a:t>
            </a:r>
            <a:r>
              <a:rPr lang="en-GB" sz="1800" dirty="0"/>
              <a:t> (Taylor, 2017).</a:t>
            </a:r>
          </a:p>
          <a:p>
            <a:pPr marL="0" indent="0" algn="just">
              <a:buNone/>
              <a:defRPr/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15151209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1538840" y="251301"/>
            <a:ext cx="6174105" cy="593114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dirty="0"/>
              <a:t>For example...</a:t>
            </a: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7827513" cy="339043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1800" dirty="0"/>
              <a:t>Pick a card from the “persona” deck</a:t>
            </a:r>
          </a:p>
          <a:p>
            <a:pPr>
              <a:defRPr/>
            </a:pPr>
            <a:endParaRPr lang="en-US" sz="1800" dirty="0"/>
          </a:p>
          <a:p>
            <a:pPr>
              <a:defRPr/>
            </a:pPr>
            <a:r>
              <a:rPr lang="en-GB" sz="1800" dirty="0"/>
              <a:t>What data of this persona are </a:t>
            </a:r>
            <a:r>
              <a:rPr lang="en-GB" sz="1800" b="1" dirty="0">
                <a:solidFill>
                  <a:srgbClr val="FF0000"/>
                </a:solidFill>
              </a:rPr>
              <a:t>visible</a:t>
            </a:r>
            <a:r>
              <a:rPr lang="en-GB" sz="1800" dirty="0"/>
              <a:t> to the state (or the organisation, e.g. refugee management body, providing </a:t>
            </a:r>
            <a:r>
              <a:rPr lang="en-GB" sz="1800" dirty="0" err="1"/>
              <a:t>theiressential</a:t>
            </a:r>
            <a:r>
              <a:rPr lang="en-GB" sz="1800" dirty="0"/>
              <a:t> needs?)</a:t>
            </a:r>
          </a:p>
          <a:p>
            <a:pPr>
              <a:defRPr/>
            </a:pPr>
            <a:endParaRPr lang="en-GB" sz="1800" dirty="0"/>
          </a:p>
          <a:p>
            <a:pPr>
              <a:defRPr/>
            </a:pPr>
            <a:r>
              <a:rPr lang="en-GB" sz="1800" dirty="0"/>
              <a:t>How is the person </a:t>
            </a:r>
            <a:r>
              <a:rPr lang="en-GB" sz="1800" b="1" dirty="0">
                <a:solidFill>
                  <a:srgbClr val="FF0000"/>
                </a:solidFill>
              </a:rPr>
              <a:t>represented</a:t>
            </a:r>
            <a:r>
              <a:rPr lang="en-GB" sz="1800" dirty="0"/>
              <a:t> in data by this organisation, and how are they </a:t>
            </a:r>
            <a:r>
              <a:rPr lang="en-GB" sz="1800" b="1" dirty="0">
                <a:solidFill>
                  <a:srgbClr val="FF0000"/>
                </a:solidFill>
              </a:rPr>
              <a:t>treated</a:t>
            </a:r>
            <a:r>
              <a:rPr lang="en-GB" sz="1800" dirty="0"/>
              <a:t> as a result?</a:t>
            </a:r>
          </a:p>
          <a:p>
            <a:pPr marL="0" indent="0" algn="just">
              <a:buNone/>
              <a:defRPr/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4215677076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1427497" y="302016"/>
            <a:ext cx="6174105" cy="593114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dirty="0"/>
              <a:t>Data justice: Different perspectives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835" y="964704"/>
            <a:ext cx="8140148" cy="3889781"/>
          </a:xfrm>
        </p:spPr>
        <p:txBody>
          <a:bodyPr rtlCol="0">
            <a:normAutofit/>
          </a:bodyPr>
          <a:lstStyle/>
          <a:p>
            <a:pPr marL="342991" lvl="1" indent="0" algn="just">
              <a:spcAft>
                <a:spcPts val="0"/>
              </a:spcAft>
              <a:buNone/>
              <a:defRPr/>
            </a:pPr>
            <a:endParaRPr lang="en-GB" sz="1800" dirty="0"/>
          </a:p>
          <a:p>
            <a:pPr>
              <a:defRPr/>
            </a:pPr>
            <a:r>
              <a:rPr lang="nb-NO" sz="1800" dirty="0"/>
              <a:t>Many scholarly understandings of data justice!</a:t>
            </a:r>
          </a:p>
          <a:p>
            <a:pPr lvl="1" eaLnBrk="1" hangingPunct="1">
              <a:buFont typeface="Arial" charset="0"/>
              <a:buChar char="–"/>
              <a:defRPr/>
            </a:pPr>
            <a:endParaRPr lang="en-GB" sz="1800" dirty="0"/>
          </a:p>
          <a:p>
            <a:pPr>
              <a:defRPr/>
            </a:pPr>
            <a:r>
              <a:rPr lang="en-GB" sz="1800" dirty="0"/>
              <a:t>Heeks &amp; Renken (2018): four perspectives on data justice</a:t>
            </a:r>
          </a:p>
          <a:p>
            <a:pPr lvl="1">
              <a:spcAft>
                <a:spcPts val="0"/>
              </a:spcAft>
              <a:defRPr/>
            </a:pPr>
            <a:r>
              <a:rPr lang="en-GB" sz="1800" dirty="0"/>
              <a:t>Instrumental: fair </a:t>
            </a:r>
            <a:r>
              <a:rPr lang="en-GB" sz="1800" b="1" dirty="0">
                <a:solidFill>
                  <a:srgbClr val="FF0000"/>
                </a:solidFill>
              </a:rPr>
              <a:t>use</a:t>
            </a:r>
            <a:r>
              <a:rPr lang="en-GB" sz="1800" dirty="0"/>
              <a:t> of data (focus on </a:t>
            </a:r>
            <a:r>
              <a:rPr lang="en-GB" sz="1800" b="1" dirty="0">
                <a:solidFill>
                  <a:srgbClr val="FF0000"/>
                </a:solidFill>
              </a:rPr>
              <a:t>outcomes</a:t>
            </a:r>
            <a:r>
              <a:rPr lang="en-GB" sz="1800" dirty="0"/>
              <a:t>)</a:t>
            </a:r>
          </a:p>
          <a:p>
            <a:pPr lvl="1">
              <a:spcAft>
                <a:spcPts val="0"/>
              </a:spcAft>
              <a:defRPr/>
            </a:pPr>
            <a:r>
              <a:rPr lang="en-GB" sz="1800" dirty="0"/>
              <a:t>Procedural: fair </a:t>
            </a:r>
            <a:r>
              <a:rPr lang="en-GB" sz="1800" b="1" dirty="0">
                <a:solidFill>
                  <a:srgbClr val="FF0000"/>
                </a:solidFill>
              </a:rPr>
              <a:t>handling</a:t>
            </a:r>
            <a:r>
              <a:rPr lang="en-GB" sz="1800" dirty="0"/>
              <a:t> of data (focus on </a:t>
            </a:r>
            <a:r>
              <a:rPr lang="en-GB" sz="1800" b="1" dirty="0">
                <a:solidFill>
                  <a:srgbClr val="FF0000"/>
                </a:solidFill>
              </a:rPr>
              <a:t>process</a:t>
            </a:r>
            <a:r>
              <a:rPr lang="en-GB" sz="1800" dirty="0"/>
              <a:t>)</a:t>
            </a:r>
          </a:p>
          <a:p>
            <a:pPr lvl="1">
              <a:spcAft>
                <a:spcPts val="0"/>
              </a:spcAft>
              <a:defRPr/>
            </a:pPr>
            <a:r>
              <a:rPr lang="en-GB" sz="1800" dirty="0"/>
              <a:t>Distributive/rights-based: fair </a:t>
            </a:r>
            <a:r>
              <a:rPr lang="en-GB" sz="1800" b="1" dirty="0">
                <a:solidFill>
                  <a:srgbClr val="FF0000"/>
                </a:solidFill>
              </a:rPr>
              <a:t>distribution</a:t>
            </a:r>
            <a:r>
              <a:rPr lang="en-GB" sz="1800" dirty="0"/>
              <a:t> of data</a:t>
            </a:r>
          </a:p>
          <a:p>
            <a:pPr lvl="1">
              <a:spcAft>
                <a:spcPts val="0"/>
              </a:spcAft>
              <a:defRPr/>
            </a:pPr>
            <a:r>
              <a:rPr lang="en-GB" sz="1800" dirty="0"/>
              <a:t>Structural: data as embedded in the </a:t>
            </a:r>
            <a:r>
              <a:rPr lang="en-GB" sz="1800" b="1" dirty="0">
                <a:solidFill>
                  <a:srgbClr val="FF0000"/>
                </a:solidFill>
              </a:rPr>
              <a:t>power relations </a:t>
            </a:r>
            <a:r>
              <a:rPr lang="en-GB" sz="1800" dirty="0"/>
              <a:t>that characterise a given context</a:t>
            </a:r>
          </a:p>
          <a:p>
            <a:pPr lvl="1">
              <a:spcAft>
                <a:spcPts val="0"/>
              </a:spcAft>
              <a:defRPr/>
            </a:pPr>
            <a:endParaRPr lang="en-GB" sz="1800" dirty="0"/>
          </a:p>
          <a:p>
            <a:pPr>
              <a:defRPr/>
            </a:pPr>
            <a:r>
              <a:rPr lang="en-US" sz="1800" dirty="0"/>
              <a:t>A structural approach as the basis for studying data justice in a development context (Heeks &amp; Renken, 2018). </a:t>
            </a:r>
          </a:p>
        </p:txBody>
      </p:sp>
    </p:spTree>
    <p:extLst>
      <p:ext uri="{BB962C8B-B14F-4D97-AF65-F5344CB8AC3E}">
        <p14:creationId xmlns:p14="http://schemas.microsoft.com/office/powerpoint/2010/main" val="75722182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1455129" y="331834"/>
            <a:ext cx="6174105" cy="593114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dirty="0"/>
              <a:t>Data justice: Different perspectives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6226" y="1086854"/>
            <a:ext cx="7851913" cy="3872774"/>
          </a:xfrm>
        </p:spPr>
        <p:txBody>
          <a:bodyPr rtlCol="0">
            <a:normAutofit/>
          </a:bodyPr>
          <a:lstStyle/>
          <a:p>
            <a:pPr marL="342991" lvl="1" indent="0" algn="just">
              <a:spcAft>
                <a:spcPts val="0"/>
              </a:spcAft>
              <a:buNone/>
              <a:defRPr/>
            </a:pPr>
            <a:endParaRPr lang="en-GB" sz="1500" dirty="0"/>
          </a:p>
          <a:p>
            <a:pPr>
              <a:defRPr/>
            </a:pPr>
            <a:r>
              <a:rPr lang="nb-NO" sz="1800" dirty="0"/>
              <a:t>Dencik et al. (2019): the </a:t>
            </a:r>
            <a:r>
              <a:rPr lang="nb-NO" sz="1800" b="1" dirty="0">
                <a:solidFill>
                  <a:srgbClr val="FF0000"/>
                </a:solidFill>
              </a:rPr>
              <a:t>interdisciplinarity</a:t>
            </a:r>
            <a:r>
              <a:rPr lang="nb-NO" sz="1800" dirty="0"/>
              <a:t> of the data justice notion</a:t>
            </a:r>
          </a:p>
          <a:p>
            <a:pPr lvl="1">
              <a:spcAft>
                <a:spcPts val="0"/>
              </a:spcAft>
              <a:defRPr/>
            </a:pPr>
            <a:r>
              <a:rPr lang="en-US" sz="1800" dirty="0"/>
              <a:t>How data is generated, collected and used in society </a:t>
            </a:r>
            <a:r>
              <a:rPr lang="nb-NO" sz="1800" dirty="0"/>
              <a:t>has become an issue across disciplines</a:t>
            </a:r>
          </a:p>
          <a:p>
            <a:pPr lvl="1">
              <a:spcAft>
                <a:spcPts val="0"/>
              </a:spcAft>
              <a:defRPr/>
            </a:pPr>
            <a:endParaRPr lang="en-GB" sz="1800" dirty="0"/>
          </a:p>
          <a:p>
            <a:pPr>
              <a:defRPr/>
            </a:pPr>
            <a:r>
              <a:rPr lang="en-GB" sz="1800" dirty="0"/>
              <a:t>Data justice as related to </a:t>
            </a:r>
            <a:r>
              <a:rPr lang="en-GB" sz="1800" b="1" dirty="0">
                <a:solidFill>
                  <a:srgbClr val="FF0000"/>
                </a:solidFill>
              </a:rPr>
              <a:t>datafication</a:t>
            </a:r>
            <a:r>
              <a:rPr lang="en-GB" sz="1800" dirty="0"/>
              <a:t>:</a:t>
            </a:r>
          </a:p>
          <a:p>
            <a:pPr lvl="1">
              <a:spcAft>
                <a:spcPts val="0"/>
              </a:spcAft>
              <a:defRPr/>
            </a:pPr>
            <a:r>
              <a:rPr lang="en-GB" sz="1800" dirty="0"/>
              <a:t>The conversion of previously existing processes into data</a:t>
            </a:r>
          </a:p>
          <a:p>
            <a:pPr lvl="1">
              <a:spcAft>
                <a:spcPts val="0"/>
              </a:spcAft>
              <a:defRPr/>
            </a:pPr>
            <a:r>
              <a:rPr lang="en-GB" sz="1800" dirty="0"/>
              <a:t>Acquires a different meaning when related to populations made more vulnerable by the visualisation, capture and treatment of their data.</a:t>
            </a:r>
          </a:p>
        </p:txBody>
      </p:sp>
    </p:spTree>
    <p:extLst>
      <p:ext uri="{BB962C8B-B14F-4D97-AF65-F5344CB8AC3E}">
        <p14:creationId xmlns:p14="http://schemas.microsoft.com/office/powerpoint/2010/main" val="338464858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1484947" y="304895"/>
            <a:ext cx="6174105" cy="593114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dirty="0"/>
              <a:t>So…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6348" y="898009"/>
            <a:ext cx="7951304" cy="3889781"/>
          </a:xfrm>
        </p:spPr>
        <p:txBody>
          <a:bodyPr rtlCol="0">
            <a:normAutofit/>
          </a:bodyPr>
          <a:lstStyle/>
          <a:p>
            <a:pPr marL="342991" lvl="1" indent="0" algn="just">
              <a:spcAft>
                <a:spcPts val="0"/>
              </a:spcAft>
              <a:buNone/>
              <a:defRPr/>
            </a:pPr>
            <a:endParaRPr lang="en-GB" sz="1500" dirty="0"/>
          </a:p>
          <a:p>
            <a:pPr>
              <a:defRPr/>
            </a:pPr>
            <a:r>
              <a:rPr lang="nb-NO" sz="1800" dirty="0"/>
              <a:t>We conceive data justice with Taylor (2017) in terms of </a:t>
            </a:r>
            <a:r>
              <a:rPr lang="nb-NO" sz="1800" b="1" dirty="0">
                <a:solidFill>
                  <a:srgbClr val="FF0000"/>
                </a:solidFill>
              </a:rPr>
              <a:t>visualisation, representation and treatment </a:t>
            </a:r>
            <a:r>
              <a:rPr lang="nb-NO" sz="1800" dirty="0"/>
              <a:t>of people </a:t>
            </a:r>
            <a:r>
              <a:rPr lang="en-US" sz="1800" dirty="0"/>
              <a:t>as a result of the digital data they produce</a:t>
            </a:r>
            <a:endParaRPr lang="nb-NO" sz="1800" dirty="0"/>
          </a:p>
          <a:p>
            <a:pPr lvl="1">
              <a:spcAft>
                <a:spcPts val="0"/>
              </a:spcAft>
              <a:defRPr/>
            </a:pPr>
            <a:endParaRPr lang="en-GB" sz="1800" dirty="0"/>
          </a:p>
          <a:p>
            <a:pPr>
              <a:defRPr/>
            </a:pPr>
            <a:r>
              <a:rPr lang="en-GB" sz="1800" dirty="0"/>
              <a:t>The concept is per se delinked from development, as the need for data justice comes from a </a:t>
            </a:r>
            <a:r>
              <a:rPr lang="en-GB" sz="1800" b="1" dirty="0">
                <a:solidFill>
                  <a:srgbClr val="FF0000"/>
                </a:solidFill>
              </a:rPr>
              <a:t>datafication</a:t>
            </a:r>
            <a:r>
              <a:rPr lang="en-GB" sz="1800" dirty="0"/>
              <a:t> of society that is inherently global</a:t>
            </a:r>
          </a:p>
          <a:p>
            <a:pPr>
              <a:defRPr/>
            </a:pPr>
            <a:endParaRPr lang="en-GB" sz="1800" dirty="0"/>
          </a:p>
          <a:p>
            <a:pPr>
              <a:defRPr/>
            </a:pPr>
            <a:r>
              <a:rPr lang="en-GB" sz="1800" dirty="0"/>
              <a:t>However, </a:t>
            </a:r>
            <a:r>
              <a:rPr lang="en-GB" sz="1800" b="1" dirty="0">
                <a:solidFill>
                  <a:srgbClr val="FF0000"/>
                </a:solidFill>
              </a:rPr>
              <a:t>structural inequalities </a:t>
            </a:r>
            <a:r>
              <a:rPr lang="en-GB" sz="1800" dirty="0"/>
              <a:t>such as those examined by Heeks and Renken (2018) put data justice into direct relation with development.</a:t>
            </a:r>
          </a:p>
        </p:txBody>
      </p:sp>
    </p:spTree>
    <p:extLst>
      <p:ext uri="{BB962C8B-B14F-4D97-AF65-F5344CB8AC3E}">
        <p14:creationId xmlns:p14="http://schemas.microsoft.com/office/powerpoint/2010/main" val="97691530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1425311" y="292077"/>
            <a:ext cx="6174105" cy="593114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dirty="0"/>
              <a:t>Data injustices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408" y="969468"/>
            <a:ext cx="7851913" cy="3836187"/>
          </a:xfrm>
        </p:spPr>
        <p:txBody>
          <a:bodyPr rtlCol="0">
            <a:normAutofit/>
          </a:bodyPr>
          <a:lstStyle/>
          <a:p>
            <a:pPr marL="342991" lvl="1" indent="0" algn="just">
              <a:spcAft>
                <a:spcPts val="0"/>
              </a:spcAft>
              <a:buNone/>
              <a:defRPr/>
            </a:pPr>
            <a:endParaRPr lang="en-GB" sz="1500" dirty="0"/>
          </a:p>
          <a:p>
            <a:pPr>
              <a:defRPr/>
            </a:pPr>
            <a:r>
              <a:rPr lang="nb-NO" sz="1800" dirty="0"/>
              <a:t>Heeks and Renken (2018): structurally vulnerable people are made prone to </a:t>
            </a:r>
            <a:r>
              <a:rPr lang="nb-NO" sz="1800" b="1" dirty="0">
                <a:solidFill>
                  <a:srgbClr val="FF0000"/>
                </a:solidFill>
              </a:rPr>
              <a:t>data injustices</a:t>
            </a:r>
            <a:r>
              <a:rPr lang="nb-NO" sz="1800" dirty="0"/>
              <a:t>, and may be put in the condition of being unable to overcome them</a:t>
            </a:r>
          </a:p>
          <a:p>
            <a:pPr marL="180000" lvl="1" indent="0">
              <a:spcAft>
                <a:spcPts val="0"/>
              </a:spcAft>
              <a:buNone/>
              <a:defRPr/>
            </a:pPr>
            <a:endParaRPr lang="en-GB" sz="1800" dirty="0"/>
          </a:p>
          <a:p>
            <a:pPr>
              <a:defRPr/>
            </a:pPr>
            <a:r>
              <a:rPr lang="en-GB" sz="1800" dirty="0">
                <a:hlinkClick r:id="rId3"/>
              </a:rPr>
              <a:t>Weitzberg (2020)</a:t>
            </a:r>
            <a:r>
              <a:rPr lang="en-GB" sz="1800" dirty="0"/>
              <a:t>: </a:t>
            </a:r>
            <a:r>
              <a:rPr lang="en-GB" sz="1800" b="1" dirty="0">
                <a:solidFill>
                  <a:srgbClr val="FF0000"/>
                </a:solidFill>
              </a:rPr>
              <a:t>exclusion by design </a:t>
            </a:r>
            <a:r>
              <a:rPr lang="en-GB" sz="1800" dirty="0"/>
              <a:t>(data representations of citizens blocking access to essential social assistance in Kenya)</a:t>
            </a:r>
          </a:p>
          <a:p>
            <a:pPr>
              <a:defRPr/>
            </a:pPr>
            <a:endParaRPr lang="en-GB" sz="1800" dirty="0"/>
          </a:p>
          <a:p>
            <a:pPr>
              <a:defRPr/>
            </a:pPr>
            <a:r>
              <a:rPr lang="en-GB" sz="1800" dirty="0">
                <a:hlinkClick r:id="rId4"/>
              </a:rPr>
              <a:t>Madon &amp; Schoemaker (2021)</a:t>
            </a:r>
            <a:r>
              <a:rPr lang="en-GB" sz="1800" dirty="0"/>
              <a:t>: is datafying the </a:t>
            </a:r>
            <a:r>
              <a:rPr lang="en-GB" sz="1800" b="1" dirty="0">
                <a:solidFill>
                  <a:srgbClr val="FF0000"/>
                </a:solidFill>
              </a:rPr>
              <a:t>humanitarian sector </a:t>
            </a:r>
            <a:r>
              <a:rPr lang="en-GB" sz="1800" dirty="0"/>
              <a:t>resulting in further perpetuation of injustice?</a:t>
            </a:r>
          </a:p>
          <a:p>
            <a:pPr>
              <a:defRPr/>
            </a:pPr>
            <a:endParaRPr lang="en-GB" sz="675" dirty="0"/>
          </a:p>
        </p:txBody>
      </p:sp>
    </p:spTree>
    <p:extLst>
      <p:ext uri="{BB962C8B-B14F-4D97-AF65-F5344CB8AC3E}">
        <p14:creationId xmlns:p14="http://schemas.microsoft.com/office/powerpoint/2010/main" val="3069931703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 noChangeArrowheads="1"/>
          </p:cNvSpPr>
          <p:nvPr>
            <p:ph type="title"/>
          </p:nvPr>
        </p:nvSpPr>
        <p:spPr>
          <a:xfrm>
            <a:off x="1478992" y="294672"/>
            <a:ext cx="6174105" cy="512127"/>
          </a:xfrm>
        </p:spPr>
        <p:txBody>
          <a:bodyPr>
            <a:normAutofit/>
          </a:bodyPr>
          <a:lstStyle/>
          <a:p>
            <a:r>
              <a:rPr lang="en-GB" altLang="en-US" dirty="0"/>
              <a:t>From lecture 5...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3826566" y="1040928"/>
            <a:ext cx="4929808" cy="3749244"/>
          </a:xfrm>
        </p:spPr>
        <p:txBody>
          <a:bodyPr rtlCol="0">
            <a:normAutofit/>
          </a:bodyPr>
          <a:lstStyle/>
          <a:p>
            <a:pPr marL="0" indent="0">
              <a:buNone/>
              <a:defRPr/>
            </a:pPr>
            <a:r>
              <a:rPr lang="en-GB" altLang="en-US" sz="1800" dirty="0"/>
              <a:t>Masiero &amp; Das (2019): three forms of data injustice in the biometric PDS in India</a:t>
            </a:r>
          </a:p>
          <a:p>
            <a:pPr marL="0" indent="0">
              <a:buNone/>
              <a:defRPr/>
            </a:pPr>
            <a:endParaRPr lang="en-GB" alt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  <a:defRPr/>
            </a:pPr>
            <a:r>
              <a:rPr lang="en-GB" altLang="en-US" sz="1800" b="1" dirty="0">
                <a:solidFill>
                  <a:srgbClr val="FF0000"/>
                </a:solidFill>
              </a:rPr>
              <a:t>Legal</a:t>
            </a:r>
            <a:r>
              <a:rPr lang="en-GB" altLang="en-US" sz="1800" dirty="0">
                <a:solidFill>
                  <a:srgbClr val="FF0000"/>
                </a:solidFill>
              </a:rPr>
              <a:t> </a:t>
            </a:r>
            <a:r>
              <a:rPr lang="en-GB" altLang="en-US" sz="1800" dirty="0"/>
              <a:t>– essential rights (right to food) made conditional to biometric registration of people in the Aadhaar database</a:t>
            </a:r>
          </a:p>
          <a:p>
            <a:pPr marL="0" indent="0">
              <a:buNone/>
              <a:defRPr/>
            </a:pPr>
            <a:r>
              <a:rPr lang="en-GB" altLang="en-US" sz="1800" b="1" dirty="0">
                <a:solidFill>
                  <a:srgbClr val="FF0000"/>
                </a:solidFill>
              </a:rPr>
              <a:t>Informational</a:t>
            </a:r>
            <a:r>
              <a:rPr lang="en-GB" altLang="en-US" sz="1800" dirty="0">
                <a:solidFill>
                  <a:srgbClr val="FF0000"/>
                </a:solidFill>
              </a:rPr>
              <a:t> </a:t>
            </a:r>
            <a:r>
              <a:rPr lang="en-GB" altLang="en-US" sz="1800" dirty="0"/>
              <a:t>– users not fully informed of how biometric/demographic data are handled</a:t>
            </a:r>
          </a:p>
          <a:p>
            <a:pPr marL="0" indent="0">
              <a:buNone/>
              <a:defRPr/>
            </a:pPr>
            <a:r>
              <a:rPr lang="en-GB" altLang="en-US" sz="1800" b="1" dirty="0">
                <a:solidFill>
                  <a:srgbClr val="FF0000"/>
                </a:solidFill>
              </a:rPr>
              <a:t>Design-related</a:t>
            </a:r>
            <a:r>
              <a:rPr lang="en-GB" altLang="en-US" sz="1800" dirty="0">
                <a:solidFill>
                  <a:srgbClr val="FF0000"/>
                </a:solidFill>
              </a:rPr>
              <a:t> </a:t>
            </a:r>
            <a:r>
              <a:rPr lang="en-GB" altLang="en-US" sz="1800" dirty="0"/>
              <a:t>– the system is designed to combat inclusion errors, but what grows is the exclusion of entitled users from food access</a:t>
            </a:r>
            <a:endParaRPr lang="en-GB" alt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892" name="AutoShape 4" descr="IMG_4073.JPG"/>
          <p:cNvSpPr>
            <a:spLocks noChangeAspect="1" noChangeArrowheads="1"/>
          </p:cNvSpPr>
          <p:nvPr/>
        </p:nvSpPr>
        <p:spPr bwMode="auto">
          <a:xfrm>
            <a:off x="1250322" y="-108380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313" y="1040928"/>
            <a:ext cx="2945387" cy="1742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AutoShape 7" descr="IMG_4075.JPG"/>
          <p:cNvSpPr>
            <a:spLocks noChangeAspect="1" noChangeArrowheads="1"/>
          </p:cNvSpPr>
          <p:nvPr/>
        </p:nvSpPr>
        <p:spPr bwMode="auto">
          <a:xfrm>
            <a:off x="1364657" y="5955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7895" name="AutoShape 10" descr="IMG_3986.JPG"/>
          <p:cNvSpPr>
            <a:spLocks noChangeAspect="1" noChangeArrowheads="1"/>
          </p:cNvSpPr>
          <p:nvPr/>
        </p:nvSpPr>
        <p:spPr bwMode="auto">
          <a:xfrm>
            <a:off x="1478993" y="120291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7896" name="AutoShape 13" descr="IMG_E4013.JPG"/>
          <p:cNvSpPr>
            <a:spLocks noChangeAspect="1" noChangeArrowheads="1"/>
          </p:cNvSpPr>
          <p:nvPr/>
        </p:nvSpPr>
        <p:spPr bwMode="auto">
          <a:xfrm>
            <a:off x="1593328" y="234626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7897" name="AutoShape 16" descr="IMG_4034.JPG"/>
          <p:cNvSpPr>
            <a:spLocks noChangeAspect="1" noChangeArrowheads="1"/>
          </p:cNvSpPr>
          <p:nvPr/>
        </p:nvSpPr>
        <p:spPr bwMode="auto">
          <a:xfrm>
            <a:off x="1707663" y="348961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37898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032" y="2915550"/>
            <a:ext cx="2934668" cy="173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9375391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1367862" y="331834"/>
            <a:ext cx="6174105" cy="593114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dirty="0"/>
              <a:t>So…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23" y="789629"/>
            <a:ext cx="8080512" cy="3889781"/>
          </a:xfrm>
        </p:spPr>
        <p:txBody>
          <a:bodyPr rtlCol="0">
            <a:normAutofit/>
          </a:bodyPr>
          <a:lstStyle/>
          <a:p>
            <a:pPr marL="342991" lvl="1" indent="0" algn="just">
              <a:spcAft>
                <a:spcPts val="0"/>
              </a:spcAft>
              <a:buNone/>
              <a:defRPr/>
            </a:pPr>
            <a:endParaRPr lang="en-GB" sz="1800" dirty="0"/>
          </a:p>
          <a:p>
            <a:pPr>
              <a:defRPr/>
            </a:pPr>
            <a:r>
              <a:rPr lang="en-GB" sz="1800" dirty="0"/>
              <a:t>Datafication comes with the promise of improving ends, such as social protection systems, by battling inclusion </a:t>
            </a:r>
            <a:r>
              <a:rPr lang="en-GB" sz="1800" b="1" dirty="0">
                <a:solidFill>
                  <a:srgbClr val="FF0000"/>
                </a:solidFill>
              </a:rPr>
              <a:t>and</a:t>
            </a:r>
            <a:r>
              <a:rPr lang="en-GB" sz="1800" dirty="0"/>
              <a:t> exclusion errors</a:t>
            </a:r>
          </a:p>
          <a:p>
            <a:pPr lvl="1" eaLnBrk="1" hangingPunct="1">
              <a:buFont typeface="Arial" charset="0"/>
              <a:buChar char="–"/>
              <a:defRPr/>
            </a:pPr>
            <a:endParaRPr lang="en-GB" sz="1800" dirty="0"/>
          </a:p>
          <a:p>
            <a:pPr>
              <a:defRPr/>
            </a:pPr>
            <a:r>
              <a:rPr lang="en-GB" sz="1800" dirty="0"/>
              <a:t>…in practice however, exclusions remain, along with legal and informational injustices!</a:t>
            </a:r>
          </a:p>
          <a:p>
            <a:pPr>
              <a:defRPr/>
            </a:pPr>
            <a:endParaRPr lang="en-GB" sz="1800" dirty="0"/>
          </a:p>
          <a:p>
            <a:pPr>
              <a:defRPr/>
            </a:pPr>
            <a:r>
              <a:rPr lang="nb-NO" sz="1800" dirty="0"/>
              <a:t>More examples:</a:t>
            </a:r>
          </a:p>
          <a:p>
            <a:pPr lvl="1">
              <a:spcAft>
                <a:spcPts val="0"/>
              </a:spcAft>
              <a:defRPr/>
            </a:pPr>
            <a:r>
              <a:rPr lang="nb-NO" sz="1800" dirty="0"/>
              <a:t>Interoperability of refugee databases with </a:t>
            </a:r>
            <a:r>
              <a:rPr lang="nb-NO" sz="1800" dirty="0" err="1"/>
              <a:t>police</a:t>
            </a:r>
            <a:r>
              <a:rPr lang="nb-NO" sz="1800" dirty="0"/>
              <a:t> </a:t>
            </a:r>
            <a:r>
              <a:rPr lang="nb-NO" sz="1800" dirty="0" err="1"/>
              <a:t>forces</a:t>
            </a:r>
            <a:r>
              <a:rPr lang="nb-NO" sz="1800" dirty="0"/>
              <a:t> (</a:t>
            </a:r>
            <a:r>
              <a:rPr lang="nb-NO" sz="1800" dirty="0">
                <a:hlinkClick r:id="rId3"/>
              </a:rPr>
              <a:t>Pelizza, 2020</a:t>
            </a:r>
            <a:r>
              <a:rPr lang="nb-NO" sz="1800" dirty="0"/>
              <a:t>)</a:t>
            </a:r>
          </a:p>
          <a:p>
            <a:pPr lvl="1">
              <a:spcAft>
                <a:spcPts val="0"/>
              </a:spcAft>
              <a:defRPr/>
            </a:pPr>
            <a:r>
              <a:rPr lang="nb-NO" sz="1800" dirty="0"/>
              <a:t>Profiling of </a:t>
            </a:r>
            <a:r>
              <a:rPr lang="nb-NO" sz="1800" dirty="0" err="1"/>
              <a:t>children</a:t>
            </a:r>
            <a:r>
              <a:rPr lang="nb-NO" sz="1800" dirty="0"/>
              <a:t> through digital ID (</a:t>
            </a:r>
            <a:r>
              <a:rPr lang="nb-NO" sz="1800" dirty="0" err="1">
                <a:hlinkClick r:id="rId4"/>
              </a:rPr>
              <a:t>Bhatia</a:t>
            </a:r>
            <a:r>
              <a:rPr lang="nb-NO" sz="1800" dirty="0">
                <a:hlinkClick r:id="rId4"/>
              </a:rPr>
              <a:t> et al., 2021</a:t>
            </a:r>
            <a:r>
              <a:rPr lang="nb-NO" sz="1800" dirty="0"/>
              <a:t>)</a:t>
            </a:r>
          </a:p>
          <a:p>
            <a:pPr lvl="1">
              <a:spcAft>
                <a:spcPts val="0"/>
              </a:spcAft>
              <a:defRPr/>
            </a:pPr>
            <a:r>
              <a:rPr lang="nb-NO" sz="1800" dirty="0"/>
              <a:t>Surveillance of informal workers through Aadhaar (</a:t>
            </a:r>
            <a:r>
              <a:rPr lang="nb-NO" sz="1800" dirty="0">
                <a:hlinkClick r:id="rId5"/>
              </a:rPr>
              <a:t>Krishna, 2021</a:t>
            </a:r>
            <a:r>
              <a:rPr lang="nb-NO" sz="1800" dirty="0"/>
              <a:t>) </a:t>
            </a:r>
            <a:endParaRPr lang="en-GB" sz="1800" dirty="0"/>
          </a:p>
          <a:p>
            <a:pPr lvl="1">
              <a:spcAft>
                <a:spcPts val="0"/>
              </a:spcAft>
              <a:defRPr/>
            </a:pPr>
            <a:endParaRPr lang="en-GB" sz="675" dirty="0"/>
          </a:p>
        </p:txBody>
      </p:sp>
    </p:spTree>
    <p:extLst>
      <p:ext uri="{BB962C8B-B14F-4D97-AF65-F5344CB8AC3E}">
        <p14:creationId xmlns:p14="http://schemas.microsoft.com/office/powerpoint/2010/main" val="337337203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1367862" y="282138"/>
            <a:ext cx="6174105" cy="593114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dirty="0"/>
              <a:t>Making a better world through data just ICTs!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5009" y="1053548"/>
            <a:ext cx="7702825" cy="3625862"/>
          </a:xfrm>
        </p:spPr>
        <p:txBody>
          <a:bodyPr rtlCol="0">
            <a:normAutofit/>
          </a:bodyPr>
          <a:lstStyle/>
          <a:p>
            <a:pPr marL="180000" lvl="1" indent="0">
              <a:spcAft>
                <a:spcPts val="0"/>
              </a:spcAft>
              <a:buNone/>
              <a:defRPr/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1862617626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1443590" y="237079"/>
            <a:ext cx="5975209" cy="593114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dirty="0"/>
              <a:t>Data just ICTs…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5921" y="940884"/>
            <a:ext cx="7891669" cy="3834996"/>
          </a:xfrm>
        </p:spPr>
        <p:txBody>
          <a:bodyPr rtlCol="0">
            <a:normAutofit/>
          </a:bodyPr>
          <a:lstStyle/>
          <a:p>
            <a:pPr marL="0" indent="0">
              <a:buNone/>
              <a:defRPr/>
            </a:pPr>
            <a:r>
              <a:rPr lang="nb-NO" sz="1800" dirty="0"/>
              <a:t>A slightly gloomy picture so far:</a:t>
            </a:r>
          </a:p>
          <a:p>
            <a:pPr lvl="1">
              <a:spcAft>
                <a:spcPts val="0"/>
              </a:spcAft>
              <a:defRPr/>
            </a:pPr>
            <a:endParaRPr lang="nb-NO" sz="1800" dirty="0"/>
          </a:p>
          <a:p>
            <a:pPr>
              <a:defRPr/>
            </a:pPr>
            <a:r>
              <a:rPr lang="nb-NO" sz="1800" dirty="0"/>
              <a:t>Research seems to be centred on </a:t>
            </a:r>
            <a:r>
              <a:rPr lang="nb-NO" sz="1800" b="1" dirty="0">
                <a:solidFill>
                  <a:srgbClr val="FF0000"/>
                </a:solidFill>
              </a:rPr>
              <a:t>data injustice</a:t>
            </a:r>
            <a:r>
              <a:rPr lang="nb-NO" sz="1800" dirty="0"/>
              <a:t>, rather than on how to build a better world by infusing data justice into ICTs</a:t>
            </a:r>
            <a:r>
              <a:rPr lang="nb-NO" sz="2000" dirty="0"/>
              <a:t>.</a:t>
            </a:r>
          </a:p>
          <a:p>
            <a:pPr lvl="1">
              <a:spcAft>
                <a:spcPts val="0"/>
              </a:spcAft>
              <a:defRPr/>
            </a:pPr>
            <a:endParaRPr lang="en-GB" sz="1800" dirty="0"/>
          </a:p>
          <a:p>
            <a:pPr>
              <a:defRPr/>
            </a:pPr>
            <a:r>
              <a:rPr lang="en-GB" sz="1800" dirty="0"/>
              <a:t>There is research that illustrates the development benefits of data, for example, </a:t>
            </a:r>
            <a:r>
              <a:rPr lang="en-GB" sz="1800" dirty="0">
                <a:hlinkClick r:id="rId3"/>
              </a:rPr>
              <a:t>Mukhopadhyay et al. (2019)</a:t>
            </a:r>
            <a:r>
              <a:rPr lang="en-GB" sz="1800" dirty="0"/>
              <a:t> illustrate the benefits of scaling up Aadhaar to improve India’s anti-poverty system.</a:t>
            </a:r>
          </a:p>
          <a:p>
            <a:pPr>
              <a:defRPr/>
            </a:pPr>
            <a:endParaRPr lang="en-GB" sz="1800" dirty="0"/>
          </a:p>
          <a:p>
            <a:pPr>
              <a:defRPr/>
            </a:pPr>
            <a:r>
              <a:rPr lang="en-GB" sz="1800" dirty="0"/>
              <a:t>However, this research that focuses on the infrastructure from an owners’ perspective, as opposed to a beneficiary one.</a:t>
            </a:r>
          </a:p>
          <a:p>
            <a:pPr>
              <a:defRPr/>
            </a:pPr>
            <a:endParaRPr lang="en-GB" sz="675" dirty="0"/>
          </a:p>
        </p:txBody>
      </p:sp>
    </p:spTree>
    <p:extLst>
      <p:ext uri="{BB962C8B-B14F-4D97-AF65-F5344CB8AC3E}">
        <p14:creationId xmlns:p14="http://schemas.microsoft.com/office/powerpoint/2010/main" val="2475872440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1493285" y="286775"/>
            <a:ext cx="5975209" cy="593114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dirty="0"/>
              <a:t>However…</a:t>
            </a: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>
          <a:xfrm>
            <a:off x="556592" y="1138306"/>
            <a:ext cx="7673007" cy="3620617"/>
          </a:xfrm>
        </p:spPr>
        <p:txBody>
          <a:bodyPr/>
          <a:lstStyle/>
          <a:p>
            <a:pPr marL="342991" lvl="1" indent="0" algn="just">
              <a:buNone/>
            </a:pPr>
            <a:endParaRPr lang="en-GB" altLang="nb-NO" sz="1500" dirty="0"/>
          </a:p>
          <a:p>
            <a:pPr eaLnBrk="1" hangingPunct="1"/>
            <a:r>
              <a:rPr lang="nb-NO" altLang="nb-NO" sz="1800" dirty="0"/>
              <a:t>A more recent stream of research exists, on how systems at risk of data injustice are </a:t>
            </a:r>
            <a:r>
              <a:rPr lang="nb-NO" altLang="nb-NO" sz="1800" b="1" dirty="0">
                <a:solidFill>
                  <a:srgbClr val="FF0000"/>
                </a:solidFill>
              </a:rPr>
              <a:t>reappropriated</a:t>
            </a:r>
            <a:r>
              <a:rPr lang="nb-NO" altLang="nb-NO" sz="1800" dirty="0"/>
              <a:t> and operated towards </a:t>
            </a:r>
            <a:r>
              <a:rPr lang="nb-NO" altLang="nb-NO" sz="1800" b="1" dirty="0">
                <a:solidFill>
                  <a:srgbClr val="FF0000"/>
                </a:solidFill>
              </a:rPr>
              <a:t>fair</a:t>
            </a:r>
            <a:r>
              <a:rPr lang="nb-NO" altLang="nb-NO" sz="1800" dirty="0"/>
              <a:t> visualisations, representations and treatment of people through their digital data.</a:t>
            </a:r>
          </a:p>
          <a:p>
            <a:pPr marL="342991" lvl="1" indent="0">
              <a:buNone/>
            </a:pPr>
            <a:endParaRPr lang="en-GB" altLang="nb-NO" sz="1800" dirty="0"/>
          </a:p>
          <a:p>
            <a:pPr eaLnBrk="1" hangingPunct="1"/>
            <a:r>
              <a:rPr lang="en-GB" altLang="nb-NO" sz="1800" dirty="0"/>
              <a:t>The COVID-19 pandemic has (in many ways surprisingly) generated a spate of such research!</a:t>
            </a:r>
          </a:p>
        </p:txBody>
      </p:sp>
    </p:spTree>
    <p:extLst>
      <p:ext uri="{BB962C8B-B14F-4D97-AF65-F5344CB8AC3E}">
        <p14:creationId xmlns:p14="http://schemas.microsoft.com/office/powerpoint/2010/main" val="2335854058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 noChangeArrowheads="1"/>
          </p:cNvSpPr>
          <p:nvPr>
            <p:ph type="title"/>
          </p:nvPr>
        </p:nvSpPr>
        <p:spPr>
          <a:xfrm>
            <a:off x="916985" y="195522"/>
            <a:ext cx="7233101" cy="744370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dirty="0"/>
              <a:t>Making a Better World through Data Just ICTs</a:t>
            </a:r>
          </a:p>
        </p:txBody>
      </p:sp>
      <p:sp>
        <p:nvSpPr>
          <p:cNvPr id="30723" name="Content Placeholder 1"/>
          <p:cNvSpPr>
            <a:spLocks noGrp="1"/>
          </p:cNvSpPr>
          <p:nvPr>
            <p:ph idx="1"/>
          </p:nvPr>
        </p:nvSpPr>
        <p:spPr>
          <a:xfrm>
            <a:off x="3490678" y="1213424"/>
            <a:ext cx="5216000" cy="3502709"/>
          </a:xfrm>
        </p:spPr>
        <p:txBody>
          <a:bodyPr/>
          <a:lstStyle/>
          <a:p>
            <a:pPr marL="0" indent="0">
              <a:buNone/>
              <a:defRPr/>
            </a:pPr>
            <a:endParaRPr lang="en-GB" altLang="nb-NO" sz="900" dirty="0"/>
          </a:p>
          <a:p>
            <a:pPr marL="0" indent="0">
              <a:buNone/>
              <a:defRPr/>
            </a:pPr>
            <a:r>
              <a:rPr lang="en-GB" altLang="nb-NO" sz="1800" dirty="0">
                <a:solidFill>
                  <a:schemeClr val="tx1"/>
                </a:solidFill>
              </a:rPr>
              <a:t>Some examples:</a:t>
            </a:r>
          </a:p>
          <a:p>
            <a:pPr>
              <a:defRPr/>
            </a:pPr>
            <a:r>
              <a:rPr lang="en-GB" altLang="nb-NO" sz="1800" dirty="0">
                <a:solidFill>
                  <a:schemeClr val="tx1"/>
                </a:solidFill>
                <a:hlinkClick r:id="rId3"/>
              </a:rPr>
              <a:t>Fussy (2021)</a:t>
            </a:r>
            <a:r>
              <a:rPr lang="en-GB" altLang="nb-NO" sz="1800" dirty="0">
                <a:solidFill>
                  <a:schemeClr val="tx1"/>
                </a:solidFill>
              </a:rPr>
              <a:t> – data volunteerism against COVID-19 negationism in Brazil</a:t>
            </a:r>
          </a:p>
          <a:p>
            <a:pPr>
              <a:defRPr/>
            </a:pPr>
            <a:r>
              <a:rPr lang="en-GB" altLang="nb-NO" sz="1800" dirty="0">
                <a:solidFill>
                  <a:schemeClr val="tx1"/>
                </a:solidFill>
                <a:hlinkClick r:id="rId4"/>
              </a:rPr>
              <a:t>Tarullo (2021)</a:t>
            </a:r>
            <a:r>
              <a:rPr lang="en-GB" altLang="nb-NO" sz="1800" dirty="0">
                <a:solidFill>
                  <a:schemeClr val="tx1"/>
                </a:solidFill>
              </a:rPr>
              <a:t> - micro-practices of activism in Argentina – organisation of self-help community groups on WhatsApp</a:t>
            </a:r>
          </a:p>
          <a:p>
            <a:pPr>
              <a:defRPr/>
            </a:pPr>
            <a:r>
              <a:rPr lang="en-GB" altLang="nb-NO" sz="1800" dirty="0">
                <a:solidFill>
                  <a:schemeClr val="tx1"/>
                </a:solidFill>
                <a:hlinkClick r:id="rId5"/>
              </a:rPr>
              <a:t>Paisley (2021)</a:t>
            </a:r>
            <a:r>
              <a:rPr lang="en-GB" altLang="nb-NO" sz="1800" dirty="0">
                <a:solidFill>
                  <a:schemeClr val="tx1"/>
                </a:solidFill>
              </a:rPr>
              <a:t> – digital production of data feminist figures, which capture the different impacts of COVID-19 on women</a:t>
            </a:r>
          </a:p>
        </p:txBody>
      </p:sp>
      <p:pic>
        <p:nvPicPr>
          <p:cNvPr id="49156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02" y="1394057"/>
            <a:ext cx="2536814" cy="2863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5849683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467139" y="133788"/>
            <a:ext cx="8199782" cy="918256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dirty="0"/>
              <a:t>What do examples of data just ICTs have in common?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6530" y="1509243"/>
            <a:ext cx="8100391" cy="3062757"/>
          </a:xfrm>
        </p:spPr>
        <p:txBody>
          <a:bodyPr rtlCol="0">
            <a:normAutofit/>
          </a:bodyPr>
          <a:lstStyle/>
          <a:p>
            <a:pPr marL="42874" indent="0" algn="just">
              <a:buNone/>
              <a:defRPr/>
            </a:pPr>
            <a:r>
              <a:rPr lang="en-GB" sz="1800" dirty="0"/>
              <a:t>Some common traits appear…</a:t>
            </a:r>
          </a:p>
          <a:p>
            <a:pPr>
              <a:defRPr/>
            </a:pPr>
            <a:r>
              <a:rPr lang="nb-NO" sz="1800" dirty="0"/>
              <a:t>Development of </a:t>
            </a:r>
            <a:r>
              <a:rPr lang="nb-NO" sz="1800" b="1" dirty="0">
                <a:solidFill>
                  <a:srgbClr val="FF0000"/>
                </a:solidFill>
              </a:rPr>
              <a:t>collective awareness</a:t>
            </a:r>
            <a:r>
              <a:rPr lang="nb-NO" sz="1800" dirty="0"/>
              <a:t>: understanding of a pre-</a:t>
            </a:r>
            <a:r>
              <a:rPr lang="nb-NO" sz="1800" dirty="0" err="1"/>
              <a:t>existing</a:t>
            </a:r>
            <a:r>
              <a:rPr lang="nb-NO" sz="1800" dirty="0"/>
              <a:t> condition of injustice (be it legal, informational, and/or design related) and its </a:t>
            </a:r>
            <a:r>
              <a:rPr lang="nb-NO" sz="1800" dirty="0" err="1"/>
              <a:t>effect</a:t>
            </a:r>
            <a:r>
              <a:rPr lang="nb-NO" sz="1800" dirty="0"/>
              <a:t> on collectivities</a:t>
            </a:r>
          </a:p>
          <a:p>
            <a:pPr>
              <a:defRPr/>
            </a:pPr>
            <a:r>
              <a:rPr lang="nb-NO" sz="1800" b="1" dirty="0">
                <a:solidFill>
                  <a:srgbClr val="FF0000"/>
                </a:solidFill>
              </a:rPr>
              <a:t>Reappropriation</a:t>
            </a:r>
            <a:r>
              <a:rPr lang="nb-NO" sz="1800" dirty="0"/>
              <a:t> of infrastructure: shift in data ownership from (public and private) governing bodies to collectives close to beneficiaries</a:t>
            </a:r>
          </a:p>
          <a:p>
            <a:pPr>
              <a:defRPr/>
            </a:pPr>
            <a:r>
              <a:rPr lang="nb-NO" sz="1800" dirty="0"/>
              <a:t>Continued </a:t>
            </a:r>
            <a:r>
              <a:rPr lang="nb-NO" sz="1800" b="1" dirty="0">
                <a:solidFill>
                  <a:srgbClr val="FF0000"/>
                </a:solidFill>
              </a:rPr>
              <a:t>data governance </a:t>
            </a:r>
            <a:r>
              <a:rPr lang="nb-NO" sz="1800" dirty="0"/>
              <a:t>from such collectivities (from Brazil’s data </a:t>
            </a:r>
            <a:r>
              <a:rPr lang="nb-NO" sz="1800" dirty="0" err="1"/>
              <a:t>volunteers</a:t>
            </a:r>
            <a:r>
              <a:rPr lang="nb-NO" sz="1800" dirty="0"/>
              <a:t> to </a:t>
            </a:r>
            <a:r>
              <a:rPr lang="nb-NO" sz="1800" dirty="0" err="1"/>
              <a:t>Argentina’s</a:t>
            </a:r>
            <a:r>
              <a:rPr lang="nb-NO" sz="1800" dirty="0"/>
              <a:t> social </a:t>
            </a:r>
            <a:r>
              <a:rPr lang="nb-NO" sz="1800" dirty="0" err="1"/>
              <a:t>committees</a:t>
            </a:r>
            <a:r>
              <a:rPr lang="nb-NO" sz="1800" dirty="0"/>
              <a:t>).</a:t>
            </a:r>
          </a:p>
          <a:p>
            <a:pPr marL="342991" lvl="1" indent="0">
              <a:spcAft>
                <a:spcPts val="0"/>
              </a:spcAft>
              <a:buNone/>
              <a:defRPr/>
            </a:pPr>
            <a:endParaRPr lang="en-GB" sz="675" dirty="0"/>
          </a:p>
        </p:txBody>
      </p:sp>
    </p:spTree>
    <p:extLst>
      <p:ext uri="{BB962C8B-B14F-4D97-AF65-F5344CB8AC3E}">
        <p14:creationId xmlns:p14="http://schemas.microsoft.com/office/powerpoint/2010/main" val="1102167388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436676" y="94032"/>
            <a:ext cx="8199782" cy="918256"/>
          </a:xfrm>
        </p:spPr>
        <p:txBody>
          <a:bodyPr>
            <a:normAutofit fontScale="90000"/>
          </a:bodyPr>
          <a:lstStyle/>
          <a:p>
            <a:br>
              <a:rPr lang="en-GB" altLang="en-US" sz="2400" dirty="0"/>
            </a:br>
            <a:r>
              <a:rPr lang="en-GB" altLang="en-US" sz="2400" dirty="0"/>
              <a:t>…is it all about data ownership and governance?</a:t>
            </a:r>
            <a:br>
              <a:rPr lang="en-GB" altLang="en-US" sz="2400" dirty="0"/>
            </a:br>
            <a:endParaRPr lang="en-GB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158774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1864909" y="84093"/>
            <a:ext cx="5185581" cy="918256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dirty="0"/>
              <a:t>To recap…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261" y="1227999"/>
            <a:ext cx="8020878" cy="3673021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nb-NO" sz="1800" dirty="0"/>
              <a:t>We have introduced the notion of </a:t>
            </a:r>
            <a:r>
              <a:rPr lang="nb-NO" sz="1800" b="1" dirty="0">
                <a:solidFill>
                  <a:srgbClr val="FF0000"/>
                </a:solidFill>
              </a:rPr>
              <a:t>data justice </a:t>
            </a:r>
            <a:r>
              <a:rPr lang="nb-NO" sz="1800" dirty="0"/>
              <a:t>as fairness in how people are visualised, represented and treated through their production of digital data, and linked it to development</a:t>
            </a:r>
          </a:p>
          <a:p>
            <a:pPr>
              <a:defRPr/>
            </a:pPr>
            <a:endParaRPr lang="nb-NO" sz="1800" dirty="0"/>
          </a:p>
          <a:p>
            <a:pPr>
              <a:defRPr/>
            </a:pPr>
            <a:r>
              <a:rPr lang="nb-NO" sz="1800" dirty="0"/>
              <a:t>Our journey has taken us through data injustices in </a:t>
            </a:r>
            <a:r>
              <a:rPr lang="nb-NO" sz="1800" b="1" dirty="0">
                <a:solidFill>
                  <a:srgbClr val="FF0000"/>
                </a:solidFill>
              </a:rPr>
              <a:t>legal, informational and design-related</a:t>
            </a:r>
            <a:r>
              <a:rPr lang="nb-NO" sz="1800" dirty="0"/>
              <a:t> terms, observing the structural vulnerability of variously disadvantaged populations to them…</a:t>
            </a:r>
          </a:p>
          <a:p>
            <a:pPr>
              <a:defRPr/>
            </a:pPr>
            <a:endParaRPr lang="nb-NO" sz="1800" dirty="0"/>
          </a:p>
          <a:p>
            <a:pPr>
              <a:defRPr/>
            </a:pPr>
            <a:r>
              <a:rPr lang="nb-NO" sz="1800" dirty="0"/>
              <a:t>…which has taken us to explore people-centred routes to </a:t>
            </a:r>
            <a:r>
              <a:rPr lang="nb-NO" sz="1800" b="1" dirty="0">
                <a:solidFill>
                  <a:srgbClr val="FF0000"/>
                </a:solidFill>
              </a:rPr>
              <a:t>overcome data injustice</a:t>
            </a:r>
            <a:r>
              <a:rPr lang="nb-NO" sz="1800" dirty="0"/>
              <a:t>, converting means into the ends of a more just world in which ICTs are enabled to participate.</a:t>
            </a:r>
          </a:p>
          <a:p>
            <a:pPr marL="0" indent="0">
              <a:buNone/>
              <a:defRPr/>
            </a:pPr>
            <a:endParaRPr lang="nb-NO" sz="1800" dirty="0"/>
          </a:p>
          <a:p>
            <a:pPr>
              <a:defRPr/>
            </a:pPr>
            <a:endParaRPr lang="nb-NO" sz="1650" dirty="0"/>
          </a:p>
          <a:p>
            <a:pPr marL="342991" lvl="1" indent="0">
              <a:spcAft>
                <a:spcPts val="0"/>
              </a:spcAft>
              <a:buNone/>
              <a:defRPr/>
            </a:pPr>
            <a:endParaRPr lang="en-GB" sz="675" dirty="0"/>
          </a:p>
        </p:txBody>
      </p:sp>
    </p:spTree>
    <p:extLst>
      <p:ext uri="{BB962C8B-B14F-4D97-AF65-F5344CB8AC3E}">
        <p14:creationId xmlns:p14="http://schemas.microsoft.com/office/powerpoint/2010/main" val="1764467002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5DB2AA-CFEA-4381-8872-373B1C2DEF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/>
              <a:t>Thank</a:t>
            </a:r>
            <a:r>
              <a:rPr lang="nb-NO" dirty="0"/>
              <a:t> you!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B5A2597-F8A7-4EB7-9CCC-034A03B126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silvima@ifi.uio.no</a:t>
            </a:r>
          </a:p>
        </p:txBody>
      </p:sp>
    </p:spTree>
    <p:extLst>
      <p:ext uri="{BB962C8B-B14F-4D97-AF65-F5344CB8AC3E}">
        <p14:creationId xmlns:p14="http://schemas.microsoft.com/office/powerpoint/2010/main" val="7698922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470916"/>
            <a:ext cx="7922703" cy="360045"/>
          </a:xfrm>
        </p:spPr>
        <p:txBody>
          <a:bodyPr>
            <a:normAutofit fontScale="90000"/>
          </a:bodyPr>
          <a:lstStyle/>
          <a:p>
            <a:pPr lvl="0"/>
            <a:r>
              <a:rPr lang="nb-NO" sz="2400" dirty="0"/>
              <a:t>Readings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113" y="987159"/>
            <a:ext cx="8257504" cy="39250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600" b="1" dirty="0">
                <a:latin typeface="+mj-lt"/>
              </a:rPr>
              <a:t>Core Readings</a:t>
            </a:r>
            <a:endParaRPr lang="nb-NO" sz="1600" dirty="0">
              <a:latin typeface="+mj-lt"/>
            </a:endParaRPr>
          </a:p>
          <a:p>
            <a:r>
              <a:rPr lang="en-GB" sz="1600" dirty="0">
                <a:latin typeface="+mj-lt"/>
              </a:rPr>
              <a:t>Taylor, L. (2017). What is data justice? The case for connecting digital rights and freedoms globally. </a:t>
            </a:r>
            <a:r>
              <a:rPr lang="en-GB" sz="1600" i="1" dirty="0">
                <a:latin typeface="+mj-lt"/>
              </a:rPr>
              <a:t>Big Data &amp; Society</a:t>
            </a:r>
            <a:r>
              <a:rPr lang="en-GB" sz="1600" dirty="0">
                <a:latin typeface="+mj-lt"/>
              </a:rPr>
              <a:t>, 4(2), 1-14.</a:t>
            </a:r>
            <a:endParaRPr lang="nb-NO" sz="1600" dirty="0">
              <a:latin typeface="+mj-lt"/>
            </a:endParaRPr>
          </a:p>
          <a:p>
            <a:r>
              <a:rPr lang="en-GB" sz="1600" dirty="0">
                <a:latin typeface="+mj-lt"/>
              </a:rPr>
              <a:t>Heeks, R., &amp; Renken, J. (2018). Data justice for development: What would it mean?. </a:t>
            </a:r>
            <a:r>
              <a:rPr lang="en-GB" sz="1600" i="1" dirty="0">
                <a:latin typeface="+mj-lt"/>
              </a:rPr>
              <a:t>Information Development</a:t>
            </a:r>
            <a:r>
              <a:rPr lang="en-GB" sz="1600" dirty="0">
                <a:latin typeface="+mj-lt"/>
              </a:rPr>
              <a:t>, 34(1), 90-102.</a:t>
            </a:r>
            <a:endParaRPr lang="nb-NO" sz="1600" dirty="0">
              <a:latin typeface="+mj-lt"/>
            </a:endParaRPr>
          </a:p>
          <a:p>
            <a:pPr marL="0" indent="0">
              <a:buNone/>
            </a:pPr>
            <a:r>
              <a:rPr lang="en-GB" sz="1600" b="1" dirty="0">
                <a:latin typeface="+mj-lt"/>
              </a:rPr>
              <a:t>Supplementary Readings</a:t>
            </a:r>
            <a:endParaRPr lang="nb-NO" sz="1600" dirty="0">
              <a:latin typeface="+mj-lt"/>
            </a:endParaRPr>
          </a:p>
          <a:p>
            <a:r>
              <a:rPr lang="nb-NO" sz="1600" b="0" i="0" u="none" strike="noStrike" dirty="0">
                <a:effectLst/>
                <a:latin typeface="+mj-lt"/>
              </a:rPr>
              <a:t>Akbari, A. (2021). Authoritarian surveillance: A </a:t>
            </a:r>
            <a:r>
              <a:rPr lang="nb-NO" sz="1600" b="0" i="0" u="none" strike="noStrike" dirty="0" err="1">
                <a:effectLst/>
                <a:latin typeface="+mj-lt"/>
              </a:rPr>
              <a:t>corona</a:t>
            </a:r>
            <a:r>
              <a:rPr lang="nb-NO" sz="1600" b="0" i="0" u="none" strike="noStrike" dirty="0">
                <a:effectLst/>
                <a:latin typeface="+mj-lt"/>
              </a:rPr>
              <a:t> test. </a:t>
            </a:r>
            <a:r>
              <a:rPr lang="nb-NO" sz="1600" b="0" i="1" u="none" strike="noStrike" dirty="0">
                <a:effectLst/>
                <a:latin typeface="+mj-lt"/>
              </a:rPr>
              <a:t>Surveillance &amp; Society</a:t>
            </a:r>
            <a:r>
              <a:rPr lang="nb-NO" sz="1600" b="0" i="0" u="none" strike="noStrike" dirty="0">
                <a:effectLst/>
                <a:latin typeface="+mj-lt"/>
              </a:rPr>
              <a:t>, </a:t>
            </a:r>
            <a:r>
              <a:rPr lang="nb-NO" sz="1600" u="none" strike="noStrike" dirty="0">
                <a:effectLst/>
                <a:latin typeface="+mj-lt"/>
              </a:rPr>
              <a:t>19</a:t>
            </a:r>
            <a:r>
              <a:rPr lang="nb-NO" sz="1600" i="0" u="none" strike="noStrike" dirty="0">
                <a:effectLst/>
                <a:latin typeface="+mj-lt"/>
              </a:rPr>
              <a:t>(1</a:t>
            </a:r>
            <a:r>
              <a:rPr lang="nb-NO" sz="1600" b="0" i="0" u="none" strike="noStrike" dirty="0">
                <a:effectLst/>
                <a:latin typeface="+mj-lt"/>
              </a:rPr>
              <a:t>), 98-103.</a:t>
            </a:r>
            <a:endParaRPr lang="en-GB" sz="1600" dirty="0">
              <a:latin typeface="+mj-lt"/>
            </a:endParaRPr>
          </a:p>
          <a:p>
            <a:r>
              <a:rPr lang="en-GB" sz="1600" dirty="0">
                <a:latin typeface="+mj-lt"/>
              </a:rPr>
              <a:t>Dencik, L., Hintz, A., Redden, J., &amp; Treré, E. (2019). Exploring data justice: Conceptions, applications and directions. </a:t>
            </a:r>
            <a:r>
              <a:rPr lang="en-GB" sz="1600" i="1" dirty="0">
                <a:latin typeface="+mj-lt"/>
              </a:rPr>
              <a:t>Information, Communication &amp; Society</a:t>
            </a:r>
            <a:r>
              <a:rPr lang="en-GB" sz="1600" dirty="0">
                <a:latin typeface="+mj-lt"/>
              </a:rPr>
              <a:t>, 22(7), 873– 881.</a:t>
            </a:r>
          </a:p>
          <a:p>
            <a:r>
              <a:rPr lang="en-GB" sz="1600" dirty="0">
                <a:latin typeface="+mj-lt"/>
              </a:rPr>
              <a:t>Krishna, S. (2021). Digital identity, datafication and social justice: understanding Aadhaar use among informal workers in south India. </a:t>
            </a:r>
            <a:r>
              <a:rPr lang="en-GB" sz="1600" i="1" dirty="0">
                <a:latin typeface="+mj-lt"/>
              </a:rPr>
              <a:t>Information Technology for Development</a:t>
            </a:r>
            <a:r>
              <a:rPr lang="en-GB" sz="1600" dirty="0">
                <a:latin typeface="+mj-lt"/>
              </a:rPr>
              <a:t>, 27(1), 67-90.</a:t>
            </a:r>
            <a:endParaRPr lang="nb-NO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129084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8" id="{D707FE88-6279-46C2-A840-268A51290FF4}" vid="{30B76393-2AE7-456F-9D2F-AAFD822532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pptmal_2020_ifi</Template>
  <TotalTime>410</TotalTime>
  <Words>1344</Words>
  <Application>Microsoft Office PowerPoint</Application>
  <PresentationFormat>Custom</PresentationFormat>
  <Paragraphs>143</Paragraphs>
  <Slides>21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Verdana</vt:lpstr>
      <vt:lpstr>Office-tema</vt:lpstr>
      <vt:lpstr>Data Justice for Development</vt:lpstr>
      <vt:lpstr>Overview</vt:lpstr>
      <vt:lpstr>After this lecture, you can…</vt:lpstr>
      <vt:lpstr>First of all…</vt:lpstr>
      <vt:lpstr>Data justice: A definition</vt:lpstr>
      <vt:lpstr>For example...</vt:lpstr>
      <vt:lpstr>Data justice: Different perspectives</vt:lpstr>
      <vt:lpstr>Data justice: Different perspectives</vt:lpstr>
      <vt:lpstr>So…</vt:lpstr>
      <vt:lpstr>Data injustices</vt:lpstr>
      <vt:lpstr>From lecture 5...</vt:lpstr>
      <vt:lpstr>So…</vt:lpstr>
      <vt:lpstr>Making a better world through data just ICTs!</vt:lpstr>
      <vt:lpstr>Data just ICTs…</vt:lpstr>
      <vt:lpstr>However…</vt:lpstr>
      <vt:lpstr>Making a Better World through Data Just ICTs</vt:lpstr>
      <vt:lpstr>What do examples of data just ICTs have in common?</vt:lpstr>
      <vt:lpstr> …is it all about data ownership and governance? </vt:lpstr>
      <vt:lpstr>To recap…</vt:lpstr>
      <vt:lpstr>Thank you!</vt:lpstr>
      <vt:lpstr>Readings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Undergraduate Research Track 2020-2021 Is there a Community of Practice on the DHIS2 Online Community of Practice Website?</dc:title>
  <dc:creator>Silvia Masiero</dc:creator>
  <cp:lastModifiedBy>Silvia Masiero</cp:lastModifiedBy>
  <cp:revision>49</cp:revision>
  <dcterms:created xsi:type="dcterms:W3CDTF">2021-08-14T13:08:41Z</dcterms:created>
  <dcterms:modified xsi:type="dcterms:W3CDTF">2024-09-13T07:02:35Z</dcterms:modified>
</cp:coreProperties>
</file>