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6" r:id="rId3"/>
    <p:sldId id="273" r:id="rId4"/>
    <p:sldId id="274" r:id="rId5"/>
    <p:sldId id="275" r:id="rId6"/>
    <p:sldId id="277" r:id="rId7"/>
    <p:sldId id="276" r:id="rId8"/>
    <p:sldId id="278" r:id="rId9"/>
    <p:sldId id="264" r:id="rId10"/>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84577" autoAdjust="0"/>
  </p:normalViewPr>
  <p:slideViewPr>
    <p:cSldViewPr snapToGrid="0">
      <p:cViewPr varScale="1">
        <p:scale>
          <a:sx n="100" d="100"/>
          <a:sy n="100" d="100"/>
        </p:scale>
        <p:origin x="2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17.09.2024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3449482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1202574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789551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630084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4233044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311178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502220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17.09.2024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17.09.2024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17.09.2024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17.09.2024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17.09.2024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17.09.2024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17.09.2024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17.09.2024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17.09.2024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17.09.2024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pPr lvl="0"/>
            <a:r>
              <a:rPr lang="nb-NO" sz="1800" dirty="0"/>
              <a:t>The IN5370 Exam</a:t>
            </a:r>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668511" y="3965713"/>
            <a:ext cx="3853793" cy="329662"/>
          </a:xfrm>
        </p:spPr>
        <p:txBody>
          <a:bodyPr>
            <a:normAutofit/>
          </a:bodyPr>
          <a:lstStyle/>
          <a:p>
            <a:r>
              <a:rPr lang="nb-NO" dirty="0"/>
              <a:t>IN5370 – ICT and Global Inequalities</a:t>
            </a:r>
          </a:p>
          <a:p>
            <a:r>
              <a:rPr lang="nb-NO" dirty="0"/>
              <a:t>17.09.2024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The IN5370 Exam</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3411281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6"/>
            <a:ext cx="7922703" cy="3593446"/>
          </a:xfrm>
        </p:spPr>
        <p:txBody>
          <a:bodyPr>
            <a:normAutofit/>
          </a:bodyPr>
          <a:lstStyle/>
          <a:p>
            <a:pPr fontAlgn="base"/>
            <a:r>
              <a:rPr lang="en-US" sz="1800" b="1" dirty="0">
                <a:solidFill>
                  <a:srgbClr val="FF0000"/>
                </a:solidFill>
              </a:rPr>
              <a:t>Take-home exam </a:t>
            </a:r>
            <a:r>
              <a:rPr lang="en-US" sz="1800" dirty="0"/>
              <a:t>(available 8 October; submit by 18 November)</a:t>
            </a:r>
          </a:p>
          <a:p>
            <a:pPr lvl="1" fontAlgn="base"/>
            <a:r>
              <a:rPr lang="en-US" sz="1600" dirty="0"/>
              <a:t>Four questions, open-ended, short essay format</a:t>
            </a:r>
          </a:p>
          <a:p>
            <a:pPr lvl="1" fontAlgn="base"/>
            <a:r>
              <a:rPr lang="en-US" sz="1600" dirty="0"/>
              <a:t>You can write in English, Norwegian, or another Scandinavian language</a:t>
            </a:r>
          </a:p>
          <a:p>
            <a:pPr lvl="1" fontAlgn="base"/>
            <a:r>
              <a:rPr lang="en-US" sz="1600" dirty="0"/>
              <a:t>Master students: answer two questions; PhD: answer three questions</a:t>
            </a:r>
          </a:p>
          <a:p>
            <a:pPr fontAlgn="base"/>
            <a:endParaRPr lang="en-US" sz="1800" dirty="0"/>
          </a:p>
          <a:p>
            <a:pPr fontAlgn="base"/>
            <a:r>
              <a:rPr lang="en-US" sz="1800" b="1" dirty="0">
                <a:solidFill>
                  <a:srgbClr val="FF0000"/>
                </a:solidFill>
              </a:rPr>
              <a:t>Skills</a:t>
            </a:r>
            <a:r>
              <a:rPr lang="en-US" sz="1800" dirty="0"/>
              <a:t> assessed in the exam:</a:t>
            </a:r>
          </a:p>
          <a:p>
            <a:pPr lvl="1" fontAlgn="base"/>
            <a:r>
              <a:rPr lang="en-US" sz="1600" dirty="0"/>
              <a:t>Knowledge of course contents (pensum)</a:t>
            </a:r>
          </a:p>
          <a:p>
            <a:pPr lvl="1" fontAlgn="base"/>
            <a:r>
              <a:rPr lang="en-US" sz="1600" dirty="0"/>
              <a:t>Ability to critically and independently comment on core issues and debates on research on ICTs and global inequalities</a:t>
            </a:r>
          </a:p>
          <a:p>
            <a:pPr lvl="1" fontAlgn="base"/>
            <a:r>
              <a:rPr lang="en-US" sz="1600" dirty="0"/>
              <a:t>University of Oslo marking scheme: </a:t>
            </a:r>
            <a:r>
              <a:rPr lang="en-US" sz="1600" dirty="0">
                <a:hlinkClick r:id="rId3"/>
              </a:rPr>
              <a:t>https://www.uio.no/english/studies/examinations/grades/#:~:text=The%20University%20of%20Oslo%20employs,is%20used%20in%20a%20course</a:t>
            </a:r>
            <a:r>
              <a:rPr lang="en-US" sz="1600" dirty="0"/>
              <a:t> </a:t>
            </a:r>
          </a:p>
        </p:txBody>
      </p:sp>
    </p:spTree>
    <p:extLst>
      <p:ext uri="{BB962C8B-B14F-4D97-AF65-F5344CB8AC3E}">
        <p14:creationId xmlns:p14="http://schemas.microsoft.com/office/powerpoint/2010/main" val="2653722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Exam-type </a:t>
            </a:r>
            <a:r>
              <a:rPr lang="nb-NO" dirty="0" err="1"/>
              <a:t>questions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endParaRPr lang="en-US" sz="1800" dirty="0"/>
          </a:p>
        </p:txBody>
      </p:sp>
    </p:spTree>
    <p:extLst>
      <p:ext uri="{BB962C8B-B14F-4D97-AF65-F5344CB8AC3E}">
        <p14:creationId xmlns:p14="http://schemas.microsoft.com/office/powerpoint/2010/main" val="2098079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Exam-type </a:t>
            </a:r>
            <a:r>
              <a:rPr lang="nb-NO" dirty="0" err="1"/>
              <a:t>questions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fontScale="92500" lnSpcReduction="10000"/>
          </a:bodyPr>
          <a:lstStyle/>
          <a:p>
            <a:pPr marL="0" lvl="0" indent="0">
              <a:lnSpc>
                <a:spcPct val="107000"/>
              </a:lnSpc>
              <a:buNone/>
            </a:pPr>
            <a:r>
              <a:rPr lang="en-US" sz="1800" dirty="0">
                <a:effectLst/>
                <a:latin typeface="+mj-lt"/>
                <a:ea typeface="Calibri" panose="020F0502020204030204" pitchFamily="34" charset="0"/>
                <a:cs typeface="Times New Roman" panose="02020603050405020304" pitchFamily="18" charset="0"/>
              </a:rPr>
              <a:t>Sustainable Development Goal (SDG) no.5 states the objective to “achieve gender equality and empower all women and girls. Targets associated to it include the elimination of discrimination and violence against women and girls, and enhancing the use of enabling technology for women’s empowerment.</a:t>
            </a:r>
            <a:endParaRPr lang="nb-NO" sz="1800" dirty="0">
              <a:effectLst/>
              <a:latin typeface="+mj-lt"/>
              <a:ea typeface="Calibri" panose="020F0502020204030204" pitchFamily="34" charset="0"/>
              <a:cs typeface="Times New Roman" panose="02020603050405020304" pitchFamily="18" charset="0"/>
            </a:endParaRPr>
          </a:p>
          <a:p>
            <a:pPr marL="228600">
              <a:lnSpc>
                <a:spcPct val="107000"/>
              </a:lnSpc>
            </a:pPr>
            <a:endParaRPr lang="nb-NO" sz="1800" dirty="0">
              <a:effectLst/>
              <a:latin typeface="+mj-lt"/>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US" sz="1800" dirty="0">
                <a:effectLst/>
                <a:latin typeface="+mj-lt"/>
                <a:ea typeface="Calibri" panose="020F0502020204030204" pitchFamily="34" charset="0"/>
                <a:cs typeface="Times New Roman" panose="02020603050405020304" pitchFamily="18" charset="0"/>
              </a:rPr>
              <a:t>How can ICTs participate in the “empowerment” that SDG 5 refers to?</a:t>
            </a:r>
            <a:endParaRPr lang="nb-NO" sz="1800" dirty="0">
              <a:effectLst/>
              <a:latin typeface="+mj-lt"/>
              <a:ea typeface="Calibri" panose="020F0502020204030204" pitchFamily="34" charset="0"/>
              <a:cs typeface="Times New Roman" panose="02020603050405020304" pitchFamily="18" charset="0"/>
            </a:endParaRPr>
          </a:p>
          <a:p>
            <a:pPr marL="277200" indent="0">
              <a:lnSpc>
                <a:spcPct val="107000"/>
              </a:lnSpc>
              <a:buNone/>
            </a:pPr>
            <a:r>
              <a:rPr lang="en-US" sz="1800" dirty="0">
                <a:effectLst/>
                <a:latin typeface="+mj-lt"/>
                <a:ea typeface="Calibri" panose="020F0502020204030204" pitchFamily="34" charset="0"/>
                <a:cs typeface="Times New Roman" panose="02020603050405020304" pitchFamily="18" charset="0"/>
              </a:rPr>
              <a:t> </a:t>
            </a:r>
            <a:endParaRPr lang="nb-NO" sz="1800" dirty="0">
              <a:effectLst/>
              <a:latin typeface="+mj-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US" sz="1800" dirty="0">
                <a:effectLst/>
                <a:latin typeface="+mj-lt"/>
                <a:ea typeface="Calibri" panose="020F0502020204030204" pitchFamily="34" charset="0"/>
                <a:cs typeface="Times New Roman" panose="02020603050405020304" pitchFamily="18" charset="0"/>
              </a:rPr>
              <a:t>Discuss SDG 5 and its targets from a queer theory perspective. Is SDG 5 really conducive to “leaving no one behind”, as the UN Sustainable Development agenda states? Support your argument with relevant literature.</a:t>
            </a:r>
            <a:endParaRPr lang="nb-NO" sz="1800" dirty="0">
              <a:effectLst/>
              <a:latin typeface="+mj-lt"/>
              <a:ea typeface="Calibri" panose="020F0502020204030204" pitchFamily="34" charset="0"/>
              <a:cs typeface="Times New Roman" panose="02020603050405020304" pitchFamily="18" charset="0"/>
            </a:endParaRPr>
          </a:p>
          <a:p>
            <a:pPr marL="0" indent="0" fontAlgn="base">
              <a:buNone/>
            </a:pPr>
            <a:endParaRPr lang="en-US" sz="1800" dirty="0"/>
          </a:p>
        </p:txBody>
      </p:sp>
    </p:spTree>
    <p:extLst>
      <p:ext uri="{BB962C8B-B14F-4D97-AF65-F5344CB8AC3E}">
        <p14:creationId xmlns:p14="http://schemas.microsoft.com/office/powerpoint/2010/main" val="3940554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Exam-type </a:t>
            </a:r>
            <a:r>
              <a:rPr lang="nb-NO" dirty="0" err="1"/>
              <a:t>questions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lnSpcReduction="10000"/>
          </a:bodyPr>
          <a:lstStyle/>
          <a:p>
            <a:pPr marL="0" lvl="0" indent="0">
              <a:lnSpc>
                <a:spcPct val="107000"/>
              </a:lnSpc>
              <a:spcAft>
                <a:spcPts val="800"/>
              </a:spcAft>
              <a:buNone/>
            </a:pPr>
            <a:r>
              <a:rPr lang="en-US" sz="1800" dirty="0">
                <a:effectLst/>
                <a:latin typeface="+mj-lt"/>
                <a:ea typeface="Calibri" panose="020F0502020204030204" pitchFamily="34" charset="0"/>
                <a:cs typeface="Times New Roman" panose="02020603050405020304" pitchFamily="18" charset="0"/>
              </a:rPr>
              <a:t>In the ICT for Development (ICT4D) literature, a social inclusion discourse centers on the view that ICTs play a major role in the social inclusion of refugees in host countries. Explain the main propositions in this discourse, and contrast them with the assumptions of a discourse that sees technology as a route to surveillance of migrants. What is your standpoint?</a:t>
            </a:r>
            <a:endParaRPr lang="nb-NO" sz="1800" dirty="0">
              <a:effectLst/>
              <a:latin typeface="+mj-lt"/>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US" sz="1800" dirty="0">
              <a:effectLst/>
              <a:latin typeface="+mj-lt"/>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Times New Roman" panose="02020603050405020304" pitchFamily="18" charset="0"/>
              </a:rPr>
              <a:t>Iazzolino (2021) argues that </a:t>
            </a:r>
            <a:r>
              <a:rPr lang="en-US" sz="1800" i="1" dirty="0">
                <a:effectLst/>
                <a:latin typeface="+mj-lt"/>
                <a:ea typeface="Calibri" panose="020F0502020204030204" pitchFamily="34" charset="0"/>
                <a:cs typeface="Times New Roman" panose="02020603050405020304" pitchFamily="18" charset="0"/>
              </a:rPr>
              <a:t>infrastructures of compassionate repression </a:t>
            </a:r>
            <a:r>
              <a:rPr lang="en-US" sz="1800" dirty="0">
                <a:effectLst/>
                <a:latin typeface="+mj-lt"/>
                <a:ea typeface="Calibri" panose="020F0502020204030204" pitchFamily="34" charset="0"/>
                <a:cs typeface="Times New Roman" panose="02020603050405020304" pitchFamily="18" charset="0"/>
              </a:rPr>
              <a:t>play out in the domain of refugee management, contrasting a pre-existing logic of care. Comment this standpoint in the light of literature on ICTs and refugee management.</a:t>
            </a:r>
            <a:endParaRPr lang="nb-NO" sz="1800" dirty="0">
              <a:effectLst/>
              <a:latin typeface="+mj-lt"/>
              <a:ea typeface="Calibri" panose="020F0502020204030204" pitchFamily="34" charset="0"/>
              <a:cs typeface="Times New Roman" panose="02020603050405020304" pitchFamily="18" charset="0"/>
            </a:endParaRPr>
          </a:p>
          <a:p>
            <a:pPr marL="0" indent="0" fontAlgn="base">
              <a:buNone/>
            </a:pPr>
            <a:endParaRPr lang="en-US" sz="1800" dirty="0"/>
          </a:p>
        </p:txBody>
      </p:sp>
    </p:spTree>
    <p:extLst>
      <p:ext uri="{BB962C8B-B14F-4D97-AF65-F5344CB8AC3E}">
        <p14:creationId xmlns:p14="http://schemas.microsoft.com/office/powerpoint/2010/main" val="2434243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Exam-type </a:t>
            </a:r>
            <a:r>
              <a:rPr lang="nb-NO" dirty="0" err="1"/>
              <a:t>questions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lnSpcReduction="10000"/>
          </a:bodyPr>
          <a:lstStyle/>
          <a:p>
            <a:pPr marL="0" lvl="0" indent="0">
              <a:lnSpc>
                <a:spcPct val="107000"/>
              </a:lnSpc>
              <a:spcAft>
                <a:spcPts val="800"/>
              </a:spcAft>
              <a:buNone/>
            </a:pPr>
            <a:r>
              <a:rPr lang="en-US" sz="1800" dirty="0">
                <a:effectLst/>
                <a:latin typeface="+mj-lt"/>
                <a:ea typeface="Calibri" panose="020F0502020204030204" pitchFamily="34" charset="0"/>
                <a:cs typeface="Times New Roman" panose="02020603050405020304" pitchFamily="18" charset="0"/>
              </a:rPr>
              <a:t>“Both transaction and innovation platforms are conductive to socio-economic development. Transaction platforms generate opportunities that benefit the economy as a whole, while innovation platforms enable the creation of contents tailored to the needs of developing countries.” </a:t>
            </a:r>
          </a:p>
          <a:p>
            <a:pPr marL="2857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Times New Roman" panose="02020603050405020304" pitchFamily="18" charset="0"/>
              </a:rPr>
              <a:t>Comment this statement based on examples from the literature. What are the strengths and limitations of the “digital platforms for development” logic?</a:t>
            </a:r>
            <a:endParaRPr lang="en-US" sz="1800" dirty="0">
              <a:latin typeface="+mj-lt"/>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Times New Roman" panose="02020603050405020304" pitchFamily="18" charset="0"/>
              </a:rPr>
              <a:t>Define </a:t>
            </a:r>
            <a:r>
              <a:rPr lang="en-US" sz="1800" i="1" dirty="0">
                <a:effectLst/>
                <a:latin typeface="+mj-lt"/>
                <a:ea typeface="Calibri" panose="020F0502020204030204" pitchFamily="34" charset="0"/>
                <a:cs typeface="Times New Roman" panose="02020603050405020304" pitchFamily="18" charset="0"/>
              </a:rPr>
              <a:t>technocolonialism</a:t>
            </a:r>
            <a:r>
              <a:rPr lang="en-US" sz="1800" dirty="0">
                <a:effectLst/>
                <a:latin typeface="+mj-lt"/>
                <a:ea typeface="Calibri" panose="020F0502020204030204" pitchFamily="34" charset="0"/>
                <a:cs typeface="Times New Roman" panose="02020603050405020304" pitchFamily="18" charset="0"/>
              </a:rPr>
              <a:t> according to the work of Madianou (2019). How does a technocolonialist perspective support, or influence, our understanding of the logic of digital platforms for development?</a:t>
            </a:r>
          </a:p>
          <a:p>
            <a:pPr marL="0" lvl="0" indent="0">
              <a:lnSpc>
                <a:spcPct val="107000"/>
              </a:lnSpc>
              <a:spcAft>
                <a:spcPts val="800"/>
              </a:spcAft>
              <a:buNone/>
            </a:pPr>
            <a:endParaRPr lang="en-US" sz="1800" dirty="0">
              <a:latin typeface="+mj-lt"/>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nb-NO" sz="1800" dirty="0">
              <a:effectLst/>
              <a:latin typeface="+mj-lt"/>
              <a:ea typeface="Calibri" panose="020F0502020204030204" pitchFamily="34" charset="0"/>
              <a:cs typeface="Times New Roman" panose="02020603050405020304" pitchFamily="18" charset="0"/>
            </a:endParaRPr>
          </a:p>
          <a:p>
            <a:pPr marL="0" indent="0" fontAlgn="base">
              <a:buNone/>
            </a:pPr>
            <a:endParaRPr lang="en-US" sz="1800" dirty="0"/>
          </a:p>
        </p:txBody>
      </p:sp>
    </p:spTree>
    <p:extLst>
      <p:ext uri="{BB962C8B-B14F-4D97-AF65-F5344CB8AC3E}">
        <p14:creationId xmlns:p14="http://schemas.microsoft.com/office/powerpoint/2010/main" val="1992028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Some tips…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lnSpcReduction="10000"/>
          </a:bodyPr>
          <a:lstStyle/>
          <a:p>
            <a:pPr marL="285750" indent="-285750">
              <a:lnSpc>
                <a:spcPct val="107000"/>
              </a:lnSpc>
              <a:spcAft>
                <a:spcPts val="800"/>
              </a:spcAft>
            </a:pPr>
            <a:r>
              <a:rPr lang="en-US" sz="1800" dirty="0">
                <a:latin typeface="+mj-lt"/>
                <a:ea typeface="Calibri" panose="020F0502020204030204" pitchFamily="34" charset="0"/>
                <a:cs typeface="Times New Roman" panose="02020603050405020304" pitchFamily="18" charset="0"/>
              </a:rPr>
              <a:t>Structure your answer: an introduction, a text body, a conclusion</a:t>
            </a:r>
          </a:p>
          <a:p>
            <a:pPr marL="285750" indent="-285750">
              <a:lnSpc>
                <a:spcPct val="107000"/>
              </a:lnSpc>
              <a:spcAft>
                <a:spcPts val="800"/>
              </a:spcAft>
            </a:pPr>
            <a:r>
              <a:rPr lang="en-US" sz="1800" dirty="0">
                <a:latin typeface="+mj-lt"/>
                <a:ea typeface="Calibri" panose="020F0502020204030204" pitchFamily="34" charset="0"/>
                <a:cs typeface="Times New Roman" panose="02020603050405020304" pitchFamily="18" charset="0"/>
              </a:rPr>
              <a:t>Examples: they help you illustrate your arguments (can be from the literature, from lectures, from independent reading)</a:t>
            </a:r>
          </a:p>
          <a:p>
            <a:pPr marL="285750" indent="-285750">
              <a:lnSpc>
                <a:spcPct val="107000"/>
              </a:lnSpc>
              <a:spcAft>
                <a:spcPts val="800"/>
              </a:spcAft>
            </a:pPr>
            <a:r>
              <a:rPr lang="en-US" sz="1800" dirty="0">
                <a:latin typeface="+mj-lt"/>
                <a:ea typeface="Calibri" panose="020F0502020204030204" pitchFamily="34" charset="0"/>
                <a:cs typeface="Times New Roman" panose="02020603050405020304" pitchFamily="18" charset="0"/>
              </a:rPr>
              <a:t>Present </a:t>
            </a:r>
            <a:r>
              <a:rPr lang="en-US" sz="1800" b="1" dirty="0">
                <a:solidFill>
                  <a:srgbClr val="FF0000"/>
                </a:solidFill>
                <a:latin typeface="+mj-lt"/>
                <a:ea typeface="Calibri" panose="020F0502020204030204" pitchFamily="34" charset="0"/>
                <a:cs typeface="Times New Roman" panose="02020603050405020304" pitchFamily="18" charset="0"/>
              </a:rPr>
              <a:t>critical argumentation</a:t>
            </a:r>
            <a:r>
              <a:rPr lang="en-US" sz="1800" dirty="0">
                <a:latin typeface="+mj-lt"/>
                <a:ea typeface="Calibri" panose="020F0502020204030204" pitchFamily="34" charset="0"/>
                <a:cs typeface="Times New Roman" panose="02020603050405020304" pitchFamily="18" charset="0"/>
              </a:rPr>
              <a:t>: an independent perspective, based on the literature and independent reading where relevant</a:t>
            </a:r>
          </a:p>
          <a:p>
            <a:pPr marL="285750" indent="-285750">
              <a:lnSpc>
                <a:spcPct val="107000"/>
              </a:lnSpc>
              <a:spcAft>
                <a:spcPts val="800"/>
              </a:spcAft>
            </a:pPr>
            <a:r>
              <a:rPr lang="en-US" sz="1800" dirty="0">
                <a:latin typeface="+mj-lt"/>
                <a:ea typeface="Calibri" panose="020F0502020204030204" pitchFamily="34" charset="0"/>
                <a:cs typeface="Times New Roman" panose="02020603050405020304" pitchFamily="18" charset="0"/>
              </a:rPr>
              <a:t>Build a coherent line of argument: don’t be afraid to challenge statements or course contents, but be coherent as you present your point</a:t>
            </a:r>
          </a:p>
          <a:p>
            <a:pPr marL="285750" indent="-285750">
              <a:lnSpc>
                <a:spcPct val="107000"/>
              </a:lnSpc>
              <a:spcAft>
                <a:spcPts val="800"/>
              </a:spcAft>
            </a:pPr>
            <a:r>
              <a:rPr lang="en-US" sz="1800" dirty="0">
                <a:latin typeface="+mj-lt"/>
                <a:ea typeface="Calibri" panose="020F0502020204030204" pitchFamily="34" charset="0"/>
                <a:cs typeface="Times New Roman" panose="02020603050405020304" pitchFamily="18" charset="0"/>
              </a:rPr>
              <a:t>Normally not over abt. 3000 words, excluding references</a:t>
            </a:r>
          </a:p>
          <a:p>
            <a:pPr marL="285750" indent="-285750">
              <a:lnSpc>
                <a:spcPct val="107000"/>
              </a:lnSpc>
              <a:spcAft>
                <a:spcPts val="800"/>
              </a:spcAft>
            </a:pPr>
            <a:endParaRPr lang="en-US" sz="1800" dirty="0">
              <a:latin typeface="+mj-lt"/>
              <a:ea typeface="Calibri" panose="020F0502020204030204" pitchFamily="34" charset="0"/>
              <a:cs typeface="Times New Roman" panose="02020603050405020304" pitchFamily="18" charset="0"/>
            </a:endParaRPr>
          </a:p>
          <a:p>
            <a:pPr marL="285750" indent="-285750">
              <a:lnSpc>
                <a:spcPct val="107000"/>
              </a:lnSpc>
              <a:spcAft>
                <a:spcPts val="800"/>
              </a:spcAft>
            </a:pPr>
            <a:endParaRPr lang="en-US" sz="1800" dirty="0">
              <a:latin typeface="+mj-lt"/>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nb-NO" sz="1800" dirty="0">
              <a:effectLst/>
              <a:latin typeface="+mj-lt"/>
              <a:ea typeface="Calibri" panose="020F0502020204030204" pitchFamily="34" charset="0"/>
              <a:cs typeface="Times New Roman" panose="02020603050405020304" pitchFamily="18" charset="0"/>
            </a:endParaRPr>
          </a:p>
          <a:p>
            <a:pPr marL="0" indent="0" fontAlgn="base">
              <a:buNone/>
            </a:pPr>
            <a:endParaRPr lang="en-US" sz="1800" dirty="0"/>
          </a:p>
        </p:txBody>
      </p:sp>
    </p:spTree>
    <p:extLst>
      <p:ext uri="{BB962C8B-B14F-4D97-AF65-F5344CB8AC3E}">
        <p14:creationId xmlns:p14="http://schemas.microsoft.com/office/powerpoint/2010/main" val="2133380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615</TotalTime>
  <Words>568</Words>
  <Application>Microsoft Office PowerPoint</Application>
  <PresentationFormat>Custom</PresentationFormat>
  <Paragraphs>50</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Verdana</vt:lpstr>
      <vt:lpstr>Office-tema</vt:lpstr>
      <vt:lpstr>The IN5370 Exam</vt:lpstr>
      <vt:lpstr>The IN5370 Exam</vt:lpstr>
      <vt:lpstr>Assessment</vt:lpstr>
      <vt:lpstr>Exam-type questions</vt:lpstr>
      <vt:lpstr>Exam-type questions</vt:lpstr>
      <vt:lpstr>Exam-type questions</vt:lpstr>
      <vt:lpstr>Exam-type questions</vt:lpstr>
      <vt:lpstr>Some tips…</vt:lpstr>
      <vt:lpstr>Thank you!</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74</cp:revision>
  <dcterms:created xsi:type="dcterms:W3CDTF">2021-08-14T13:08:41Z</dcterms:created>
  <dcterms:modified xsi:type="dcterms:W3CDTF">2024-09-17T08:26:11Z</dcterms:modified>
</cp:coreProperties>
</file>