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73" r:id="rId2"/>
    <p:sldId id="374" r:id="rId3"/>
    <p:sldId id="375" r:id="rId4"/>
    <p:sldId id="376" r:id="rId5"/>
    <p:sldId id="377" r:id="rId6"/>
    <p:sldId id="364" r:id="rId7"/>
  </p:sldIdLst>
  <p:sldSz cx="9144000" cy="6858000" type="screen4x3"/>
  <p:notesSz cx="7099300" cy="10234613"/>
  <p:defaultTextStyle>
    <a:defPPr>
      <a:defRPr lang="en-US"/>
    </a:defPPr>
    <a:lvl1pPr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lnSpc>
        <a:spcPct val="55000"/>
      </a:lnSpc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800080"/>
    <a:srgbClr val="990033"/>
    <a:srgbClr val="DDDDDD"/>
    <a:srgbClr val="FF9900"/>
    <a:srgbClr val="009900"/>
    <a:srgbClr val="009999"/>
    <a:srgbClr val="FF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78"/>
    <p:restoredTop sz="94677"/>
  </p:normalViewPr>
  <p:slideViewPr>
    <p:cSldViewPr>
      <p:cViewPr varScale="1">
        <p:scale>
          <a:sx n="185" d="100"/>
          <a:sy n="185" d="100"/>
        </p:scale>
        <p:origin x="294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-2730" y="-114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34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81" tIns="47441" rIns="94881" bIns="47441" numCol="1" anchor="t" anchorCtr="0" compatLnSpc="1">
            <a:prstTxWarp prst="textNoShape">
              <a:avLst/>
            </a:prstTxWarp>
          </a:bodyPr>
          <a:lstStyle>
            <a:lvl1pPr defTabSz="949325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81" tIns="47441" rIns="94881" bIns="47441" numCol="1" anchor="t" anchorCtr="0" compatLnSpc="1">
            <a:prstTxWarp prst="textNoShape">
              <a:avLst/>
            </a:prstTxWarp>
          </a:bodyPr>
          <a:lstStyle>
            <a:lvl1pPr algn="r" defTabSz="949325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34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81" tIns="47441" rIns="94881" bIns="47441" numCol="1" anchor="b" anchorCtr="0" compatLnSpc="1">
            <a:prstTxWarp prst="textNoShape">
              <a:avLst/>
            </a:prstTxWarp>
          </a:bodyPr>
          <a:lstStyle>
            <a:lvl1pPr defTabSz="949325">
              <a:lnSpc>
                <a:spcPct val="100000"/>
              </a:lnSpc>
              <a:spcBef>
                <a:spcPct val="0"/>
              </a:spcBef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81" tIns="47441" rIns="94881" bIns="47441" numCol="1" anchor="b" anchorCtr="0" compatLnSpc="1">
            <a:prstTxWarp prst="textNoShape">
              <a:avLst/>
            </a:prstTxWarp>
          </a:bodyPr>
          <a:lstStyle>
            <a:lvl1pPr algn="r" defTabSz="949325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fld id="{86FE867A-810E-4E45-BECC-A016AEDDDA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74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34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00" tIns="50150" rIns="100300" bIns="50150" numCol="1" anchor="t" anchorCtr="0" compatLnSpc="1">
            <a:prstTxWarp prst="textNoShape">
              <a:avLst/>
            </a:prstTxWarp>
          </a:bodyPr>
          <a:lstStyle>
            <a:lvl1pPr defTabSz="1003300"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00" tIns="50150" rIns="100300" bIns="50150" numCol="1" anchor="t" anchorCtr="0" compatLnSpc="1">
            <a:prstTxWarp prst="textNoShape">
              <a:avLst/>
            </a:prstTxWarp>
          </a:bodyPr>
          <a:lstStyle>
            <a:lvl1pPr algn="r" defTabSz="1003300"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00" tIns="50150" rIns="100300" bIns="501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34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00" tIns="50150" rIns="100300" bIns="50150" numCol="1" anchor="b" anchorCtr="0" compatLnSpc="1">
            <a:prstTxWarp prst="textNoShape">
              <a:avLst/>
            </a:prstTxWarp>
          </a:bodyPr>
          <a:lstStyle>
            <a:lvl1pPr defTabSz="1003300">
              <a:lnSpc>
                <a:spcPct val="100000"/>
              </a:lnSpc>
              <a:spcBef>
                <a:spcPct val="0"/>
              </a:spcBef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49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300" tIns="50150" rIns="100300" bIns="50150" numCol="1" anchor="b" anchorCtr="0" compatLnSpc="1">
            <a:prstTxWarp prst="textNoShape">
              <a:avLst/>
            </a:prstTxWarp>
          </a:bodyPr>
          <a:lstStyle>
            <a:lvl1pPr algn="r" defTabSz="1003300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fld id="{4E18EEBC-055C-1C4C-8DD3-2C009DBFBD7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03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26B81-91AB-9741-B5CD-7833E3547D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6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06C05-FEBD-D740-83E0-93E72B4C1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25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A6CFB9-868C-874F-87D6-6EA200A3F4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8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06C05-FEBD-D740-83E0-93E72B4C1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07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F9990-BB97-D04A-AEDD-FB81FEAA67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06C05-FEBD-D740-83E0-93E72B4C1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7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56E35-78D9-DF45-A38D-3EE704D7F7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4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06C05-FEBD-D740-83E0-93E72B4C1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94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2A9EA-4BE8-8C41-8EFA-9669C80197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74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F208E-EE43-5B49-9D76-3D647D3EA9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11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752765-52B4-954E-B4C0-6BAD0B7E5F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4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C4C6A-5D8D-294B-9581-C20E0EF761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39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8BE2C-AECE-FB43-8FD1-11A6C25FEC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88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CB5BA-894A-E14D-9370-F0399A5154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24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237288"/>
            <a:ext cx="21590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INF5100 Fall 2009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67FB7-2BB6-8E4C-9550-EB0701B8AA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8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fld id="{8E106C05-FEBD-D740-83E0-93E72B4C1A1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82" r:id="rId2"/>
    <p:sldLayoutId id="2147483672" r:id="rId3"/>
    <p:sldLayoutId id="2147483683" r:id="rId4"/>
    <p:sldLayoutId id="2147483673" r:id="rId5"/>
    <p:sldLayoutId id="2147483684" r:id="rId6"/>
    <p:sldLayoutId id="2147483674" r:id="rId7"/>
    <p:sldLayoutId id="2147483685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5040/h22/index.html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2477DF7-CAFB-9047-B980-F5717DE0A142}" type="slidenum">
              <a:rPr lang="en-US" sz="1400"/>
              <a:pPr eaLnBrk="1" hangingPunct="1"/>
              <a:t>1</a:t>
            </a:fld>
            <a:endParaRPr lang="en-US" sz="1400" dirty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836712"/>
            <a:ext cx="7772400" cy="2592287"/>
          </a:xfrm>
        </p:spPr>
        <p:txBody>
          <a:bodyPr/>
          <a:lstStyle/>
          <a:p>
            <a:pPr eaLnBrk="1" hangingPunct="1"/>
            <a:r>
              <a:rPr lang="nb-NO" b="1" dirty="0">
                <a:latin typeface="Arial" charset="0"/>
              </a:rPr>
              <a:t>IN5040 H2023</a:t>
            </a:r>
            <a:br>
              <a:rPr lang="nb-NO" dirty="0">
                <a:latin typeface="Arial" charset="0"/>
              </a:rPr>
            </a:br>
            <a:r>
              <a:rPr lang="nb-NO" dirty="0">
                <a:latin typeface="Arial" charset="0"/>
              </a:rPr>
              <a:t>Advanced Database Systems for Big Data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Arial" charset="0"/>
              </a:rPr>
              <a:t>Vera </a:t>
            </a:r>
            <a:r>
              <a:rPr lang="nb-NO" dirty="0" err="1">
                <a:latin typeface="Arial" charset="0"/>
              </a:rPr>
              <a:t>Goebel</a:t>
            </a:r>
            <a:endParaRPr lang="nb-NO" dirty="0">
              <a:latin typeface="Arial" charset="0"/>
            </a:endParaRPr>
          </a:p>
          <a:p>
            <a:pPr eaLnBrk="1" hangingPunct="1"/>
            <a:r>
              <a:rPr lang="nb-NO" dirty="0">
                <a:latin typeface="Arial" charset="0"/>
              </a:rPr>
              <a:t>Marta </a:t>
            </a:r>
            <a:r>
              <a:rPr lang="nb-NO" dirty="0" err="1">
                <a:latin typeface="Arial" charset="0"/>
              </a:rPr>
              <a:t>Quemada</a:t>
            </a:r>
            <a:r>
              <a:rPr lang="nb-NO" dirty="0">
                <a:latin typeface="Arial" charset="0"/>
              </a:rPr>
              <a:t> Lopez (TA)</a:t>
            </a:r>
          </a:p>
          <a:p>
            <a:pPr eaLnBrk="1" hangingPunct="1"/>
            <a:r>
              <a:rPr lang="nb-NO" dirty="0">
                <a:latin typeface="Arial" charset="0"/>
              </a:rPr>
              <a:t>Fall 2023</a:t>
            </a:r>
          </a:p>
        </p:txBody>
      </p:sp>
    </p:spTree>
    <p:extLst>
      <p:ext uri="{BB962C8B-B14F-4D97-AF65-F5344CB8AC3E}">
        <p14:creationId xmlns:p14="http://schemas.microsoft.com/office/powerpoint/2010/main" val="3739111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F2036B5-E79D-3646-966D-E1E4F91DA9D9}" type="slidenum">
              <a:rPr lang="en-US" sz="1400"/>
              <a:pPr eaLnBrk="1" hangingPunct="1"/>
              <a:t>2</a:t>
            </a:fld>
            <a:endParaRPr lang="en-US" sz="14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latin typeface="Arial" charset="0"/>
              </a:rPr>
              <a:t>Course Purpose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Arial" charset="0"/>
              </a:rPr>
              <a:t>The </a:t>
            </a:r>
            <a:r>
              <a:rPr lang="nb-NO" dirty="0" err="1">
                <a:latin typeface="Arial" charset="0"/>
              </a:rPr>
              <a:t>course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gives</a:t>
            </a:r>
            <a:r>
              <a:rPr lang="nb-NO" dirty="0">
                <a:latin typeface="Arial" charset="0"/>
              </a:rPr>
              <a:t> an </a:t>
            </a:r>
            <a:r>
              <a:rPr lang="nb-NO" dirty="0" err="1">
                <a:latin typeface="Arial" charset="0"/>
              </a:rPr>
              <a:t>overview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of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new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developments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within</a:t>
            </a:r>
            <a:r>
              <a:rPr lang="nb-NO" dirty="0">
                <a:latin typeface="Arial" charset="0"/>
              </a:rPr>
              <a:t> data management </a:t>
            </a:r>
            <a:r>
              <a:rPr lang="nb-NO" dirty="0" err="1">
                <a:latin typeface="Arial" charset="0"/>
              </a:rPr>
              <a:t>technology</a:t>
            </a:r>
            <a:endParaRPr lang="nb-NO" dirty="0">
              <a:latin typeface="Arial" charset="0"/>
            </a:endParaRPr>
          </a:p>
          <a:p>
            <a:pPr lvl="1" eaLnBrk="1" hangingPunct="1"/>
            <a:r>
              <a:rPr lang="nb-NO" dirty="0" err="1">
                <a:latin typeface="Arial" charset="0"/>
                <a:ea typeface="ＭＳ Ｐゴシック" charset="0"/>
              </a:rPr>
              <a:t>Emphasis</a:t>
            </a:r>
            <a:r>
              <a:rPr lang="nb-NO" dirty="0">
                <a:latin typeface="Arial" charset="0"/>
                <a:ea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</a:rPr>
              <a:t>on</a:t>
            </a:r>
            <a:r>
              <a:rPr lang="nb-NO" dirty="0">
                <a:latin typeface="Arial" charset="0"/>
                <a:ea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</a:rPr>
              <a:t>usage</a:t>
            </a:r>
            <a:r>
              <a:rPr lang="nb-NO" dirty="0">
                <a:latin typeface="Arial" charset="0"/>
                <a:ea typeface="ＭＳ Ｐゴシック" charset="0"/>
              </a:rPr>
              <a:t> and </a:t>
            </a:r>
            <a:r>
              <a:rPr lang="nb-NO" dirty="0" err="1">
                <a:latin typeface="Arial" charset="0"/>
                <a:ea typeface="ＭＳ Ｐゴシック" charset="0"/>
              </a:rPr>
              <a:t>applicability</a:t>
            </a:r>
            <a:endParaRPr lang="nb-NO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nb-NO" dirty="0" err="1">
                <a:latin typeface="Arial" charset="0"/>
                <a:ea typeface="ＭＳ Ｐゴシック" charset="0"/>
              </a:rPr>
              <a:t>Concepts</a:t>
            </a:r>
            <a:r>
              <a:rPr lang="nb-NO" dirty="0">
                <a:latin typeface="Arial" charset="0"/>
                <a:ea typeface="ＭＳ Ｐゴシック" charset="0"/>
              </a:rPr>
              <a:t> and design, </a:t>
            </a:r>
            <a:r>
              <a:rPr lang="nb-NO" u="sng" dirty="0">
                <a:latin typeface="Arial" charset="0"/>
                <a:ea typeface="ＭＳ Ｐゴシック" charset="0"/>
              </a:rPr>
              <a:t>not</a:t>
            </a:r>
            <a:r>
              <a:rPr lang="nb-NO" dirty="0">
                <a:latin typeface="Arial" charset="0"/>
                <a:ea typeface="ＭＳ Ｐゴシック" charset="0"/>
              </a:rPr>
              <a:t> so </a:t>
            </a:r>
            <a:r>
              <a:rPr lang="nb-NO" dirty="0" err="1">
                <a:latin typeface="Arial" charset="0"/>
                <a:ea typeface="ＭＳ Ｐゴシック" charset="0"/>
              </a:rPr>
              <a:t>much</a:t>
            </a:r>
            <a:r>
              <a:rPr lang="nb-NO" dirty="0">
                <a:latin typeface="Arial" charset="0"/>
                <a:ea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</a:rPr>
              <a:t>about</a:t>
            </a:r>
            <a:r>
              <a:rPr lang="nb-NO" dirty="0">
                <a:latin typeface="Arial" charset="0"/>
                <a:ea typeface="ＭＳ Ｐゴシック" charset="0"/>
              </a:rPr>
              <a:t> </a:t>
            </a:r>
            <a:r>
              <a:rPr lang="nb-NO" dirty="0" err="1">
                <a:latin typeface="Arial" charset="0"/>
                <a:ea typeface="ＭＳ Ｐゴシック" charset="0"/>
              </a:rPr>
              <a:t>concrete</a:t>
            </a:r>
            <a:r>
              <a:rPr lang="nb-NO" dirty="0">
                <a:latin typeface="Arial" charset="0"/>
                <a:ea typeface="ＭＳ Ｐゴシック" charset="0"/>
              </a:rPr>
              <a:t> systems</a:t>
            </a:r>
          </a:p>
        </p:txBody>
      </p:sp>
    </p:spTree>
    <p:extLst>
      <p:ext uri="{BB962C8B-B14F-4D97-AF65-F5344CB8AC3E}">
        <p14:creationId xmlns:p14="http://schemas.microsoft.com/office/powerpoint/2010/main" val="2522488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7B538DD-0F2C-DF4D-9733-79846B78D260}" type="slidenum">
              <a:rPr lang="en-US" sz="1400"/>
              <a:pPr eaLnBrk="1" hangingPunct="1"/>
              <a:t>3</a:t>
            </a:fld>
            <a:endParaRPr lang="en-US" sz="14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36525"/>
            <a:ext cx="8229600" cy="685801"/>
          </a:xfrm>
        </p:spPr>
        <p:txBody>
          <a:bodyPr/>
          <a:lstStyle/>
          <a:p>
            <a:pPr eaLnBrk="1" hangingPunct="1"/>
            <a:r>
              <a:rPr lang="nb-NO" dirty="0">
                <a:latin typeface="Arial" charset="0"/>
              </a:rPr>
              <a:t>Organization </a:t>
            </a:r>
            <a:r>
              <a:rPr lang="nb-NO" dirty="0" err="1">
                <a:latin typeface="Arial" charset="0"/>
              </a:rPr>
              <a:t>of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the</a:t>
            </a:r>
            <a:r>
              <a:rPr lang="nb-NO" dirty="0">
                <a:latin typeface="Arial" charset="0"/>
              </a:rPr>
              <a:t> Course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516" y="848357"/>
            <a:ext cx="8712968" cy="4525963"/>
          </a:xfrm>
        </p:spPr>
        <p:txBody>
          <a:bodyPr/>
          <a:lstStyle/>
          <a:p>
            <a:pPr eaLnBrk="1" hangingPunct="1"/>
            <a:r>
              <a:rPr lang="nb-NO" sz="2800" dirty="0">
                <a:latin typeface="Arial" charset="0"/>
              </a:rPr>
              <a:t>Course mode:</a:t>
            </a:r>
          </a:p>
          <a:p>
            <a:pPr lvl="1" eaLnBrk="1" hangingPunct="1"/>
            <a:r>
              <a:rPr lang="nb-NO" sz="2000" dirty="0" err="1">
                <a:latin typeface="Arial" charset="0"/>
                <a:ea typeface="ＭＳ Ｐゴシック" charset="0"/>
              </a:rPr>
              <a:t>Lectures</a:t>
            </a:r>
            <a:r>
              <a:rPr lang="nb-NO" sz="2000" dirty="0">
                <a:latin typeface="Arial" charset="0"/>
                <a:ea typeface="ＭＳ Ｐゴシック" charset="0"/>
              </a:rPr>
              <a:t>: Friday, 3 </a:t>
            </a:r>
            <a:r>
              <a:rPr lang="nb-NO" sz="2000" dirty="0" err="1">
                <a:latin typeface="Arial" charset="0"/>
                <a:ea typeface="ＭＳ Ｐゴシック" charset="0"/>
              </a:rPr>
              <a:t>hours</a:t>
            </a:r>
            <a:r>
              <a:rPr lang="nb-NO" sz="2000" dirty="0">
                <a:latin typeface="Arial" charset="0"/>
                <a:ea typeface="ＭＳ Ｐゴシック" charset="0"/>
              </a:rPr>
              <a:t>, 12:15-15:00, Lille Aud. (old </a:t>
            </a:r>
            <a:r>
              <a:rPr lang="nb-NO" sz="2000" dirty="0" err="1">
                <a:latin typeface="Arial" charset="0"/>
                <a:ea typeface="ＭＳ Ｐゴシック" charset="0"/>
              </a:rPr>
              <a:t>Ifi</a:t>
            </a:r>
            <a:r>
              <a:rPr lang="nb-NO" sz="2000" dirty="0">
                <a:latin typeface="Arial" charset="0"/>
                <a:ea typeface="ＭＳ Ｐゴシック" charset="0"/>
              </a:rPr>
              <a:t>) </a:t>
            </a:r>
          </a:p>
          <a:p>
            <a:pPr lvl="1" eaLnBrk="1" hangingPunct="1"/>
            <a:r>
              <a:rPr lang="nb-NO" sz="2000" dirty="0">
                <a:latin typeface="Arial" charset="0"/>
                <a:ea typeface="ＭＳ Ｐゴシック" charset="0"/>
              </a:rPr>
              <a:t>10 </a:t>
            </a:r>
            <a:r>
              <a:rPr lang="nb-NO" sz="2000" dirty="0" err="1">
                <a:latin typeface="Arial" charset="0"/>
                <a:ea typeface="ＭＳ Ｐゴシック" charset="0"/>
              </a:rPr>
              <a:t>weeks</a:t>
            </a:r>
            <a:r>
              <a:rPr lang="nb-NO" sz="2000" dirty="0">
                <a:latin typeface="Arial" charset="0"/>
                <a:ea typeface="ＭＳ Ｐゴシック" charset="0"/>
              </a:rPr>
              <a:t> </a:t>
            </a:r>
            <a:r>
              <a:rPr lang="nb-NO" sz="2000" dirty="0" err="1">
                <a:latin typeface="Arial" charset="0"/>
                <a:ea typeface="ＭＳ Ｐゴシック" charset="0"/>
              </a:rPr>
              <a:t>lecturing</a:t>
            </a:r>
            <a:r>
              <a:rPr lang="nb-NO" sz="2000" dirty="0">
                <a:latin typeface="Arial" charset="0"/>
                <a:ea typeface="ＭＳ Ｐゴシック" charset="0"/>
              </a:rPr>
              <a:t> </a:t>
            </a:r>
          </a:p>
          <a:p>
            <a:pPr lvl="1" eaLnBrk="1" hangingPunct="1"/>
            <a:r>
              <a:rPr lang="nb-NO" sz="2000" dirty="0" err="1">
                <a:latin typeface="Arial" charset="0"/>
                <a:ea typeface="ＭＳ Ｐゴシック" charset="0"/>
              </a:rPr>
              <a:t>Mandatory</a:t>
            </a:r>
            <a:r>
              <a:rPr lang="nb-NO" sz="2000" dirty="0">
                <a:latin typeface="Arial" charset="0"/>
                <a:ea typeface="ＭＳ Ｐゴシック" charset="0"/>
              </a:rPr>
              <a:t> </a:t>
            </a:r>
            <a:r>
              <a:rPr lang="nb-NO" sz="2000" dirty="0" err="1">
                <a:latin typeface="Arial" charset="0"/>
                <a:ea typeface="ＭＳ Ｐゴシック" charset="0"/>
              </a:rPr>
              <a:t>exercise</a:t>
            </a:r>
            <a:r>
              <a:rPr lang="nb-NO" sz="2000" dirty="0">
                <a:latin typeface="Arial" charset="0"/>
                <a:ea typeface="ＭＳ Ｐゴシック" charset="0"/>
              </a:rPr>
              <a:t> (2 parts)</a:t>
            </a:r>
          </a:p>
          <a:p>
            <a:pPr eaLnBrk="1" hangingPunct="1"/>
            <a:r>
              <a:rPr lang="nb-NO" sz="2800" dirty="0">
                <a:latin typeface="Arial" charset="0"/>
              </a:rPr>
              <a:t> Information &amp; </a:t>
            </a:r>
            <a:r>
              <a:rPr lang="nb-NO" sz="2800" dirty="0" err="1">
                <a:latin typeface="Arial" charset="0"/>
              </a:rPr>
              <a:t>lecturing</a:t>
            </a:r>
            <a:r>
              <a:rPr lang="nb-NO" sz="2800" dirty="0">
                <a:latin typeface="Arial" charset="0"/>
              </a:rPr>
              <a:t> material:</a:t>
            </a:r>
          </a:p>
          <a:p>
            <a:pPr marL="457200" lvl="1" indent="0" eaLnBrk="1" hangingPunct="1">
              <a:buNone/>
            </a:pPr>
            <a:r>
              <a:rPr lang="nb-NO" sz="2000" dirty="0">
                <a:hlinkClick r:id="rId2"/>
              </a:rPr>
              <a:t>https://www.uio.no/studier/emner/matnat/ifi/IN5040/h23/index.html</a:t>
            </a:r>
            <a:endParaRPr lang="nb-NO" sz="2000" dirty="0"/>
          </a:p>
          <a:p>
            <a:pPr marL="514350" indent="-457200" eaLnBrk="1" hangingPunct="1"/>
            <a:r>
              <a:rPr lang="nb-NO" sz="2800" dirty="0" err="1">
                <a:latin typeface="Arial" charset="0"/>
              </a:rPr>
              <a:t>PhD</a:t>
            </a:r>
            <a:r>
              <a:rPr lang="nb-NO" sz="2800" dirty="0">
                <a:latin typeface="Arial" charset="0"/>
              </a:rPr>
              <a:t> students (IN9040): </a:t>
            </a:r>
            <a:br>
              <a:rPr lang="nb-NO" sz="2800" dirty="0">
                <a:latin typeface="Arial" charset="0"/>
              </a:rPr>
            </a:br>
            <a:r>
              <a:rPr lang="nb-NO" sz="2800" dirty="0" err="1">
                <a:latin typeface="Arial" charset="0"/>
              </a:rPr>
              <a:t>mandatory</a:t>
            </a:r>
            <a:r>
              <a:rPr lang="nb-NO" sz="2800" dirty="0">
                <a:latin typeface="Arial" charset="0"/>
              </a:rPr>
              <a:t> 45 min. Presentation </a:t>
            </a:r>
          </a:p>
          <a:p>
            <a:pPr marL="514350" indent="-457200" eaLnBrk="1" hangingPunct="1"/>
            <a:r>
              <a:rPr lang="nb-NO" sz="2800" dirty="0" err="1">
                <a:latin typeface="Arial" charset="0"/>
              </a:rPr>
              <a:t>Examination</a:t>
            </a:r>
            <a:r>
              <a:rPr lang="nb-NO" sz="2800" dirty="0">
                <a:latin typeface="Arial" charset="0"/>
              </a:rPr>
              <a:t>:</a:t>
            </a:r>
          </a:p>
          <a:p>
            <a:pPr lvl="1" eaLnBrk="1" hangingPunct="1"/>
            <a:r>
              <a:rPr lang="nb-NO" sz="2400" dirty="0">
                <a:latin typeface="Arial" charset="0"/>
                <a:ea typeface="ＭＳ Ｐゴシック" charset="0"/>
              </a:rPr>
              <a:t>Oral (</a:t>
            </a:r>
            <a:r>
              <a:rPr lang="nb-NO" sz="2400" dirty="0" err="1">
                <a:latin typeface="Arial" charset="0"/>
                <a:ea typeface="ＭＳ Ｐゴシック" charset="0"/>
              </a:rPr>
              <a:t>dates</a:t>
            </a:r>
            <a:r>
              <a:rPr lang="nb-NO" sz="2400" dirty="0">
                <a:latin typeface="Arial" charset="0"/>
                <a:ea typeface="ＭＳ Ｐゴシック" charset="0"/>
              </a:rPr>
              <a:t> and </a:t>
            </a:r>
            <a:r>
              <a:rPr lang="nb-NO" sz="2400" dirty="0" err="1">
                <a:latin typeface="Arial" charset="0"/>
                <a:ea typeface="ＭＳ Ｐゴシック" charset="0"/>
              </a:rPr>
              <a:t>modalities</a:t>
            </a:r>
            <a:r>
              <a:rPr lang="nb-NO" sz="2400" dirty="0">
                <a:latin typeface="Arial" charset="0"/>
                <a:ea typeface="ＭＳ Ｐゴシック" charset="0"/>
              </a:rPr>
              <a:t> to be </a:t>
            </a:r>
            <a:r>
              <a:rPr lang="nb-NO" sz="2400" dirty="0" err="1">
                <a:latin typeface="Arial" charset="0"/>
                <a:ea typeface="ＭＳ Ｐゴシック" charset="0"/>
              </a:rPr>
              <a:t>announced</a:t>
            </a:r>
            <a:r>
              <a:rPr lang="nb-NO" sz="2400" dirty="0">
                <a:latin typeface="Arial" charset="0"/>
                <a:ea typeface="ＭＳ Ｐゴシック" charset="0"/>
              </a:rPr>
              <a:t> later)</a:t>
            </a:r>
          </a:p>
          <a:p>
            <a:pPr marL="457200" lvl="1" indent="0" eaLnBrk="1" hangingPunct="1">
              <a:buNone/>
            </a:pPr>
            <a:endParaRPr lang="nb-NO" sz="24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8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A7C2329-6461-534C-AA9D-9D953CE0F9FF}" type="slidenum">
              <a:rPr lang="en-US" sz="1400"/>
              <a:pPr eaLnBrk="1" hangingPunct="1"/>
              <a:t>4</a:t>
            </a:fld>
            <a:endParaRPr lang="en-US" sz="14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latin typeface="Arial" charset="0"/>
              </a:rPr>
              <a:t>Syllabus (Pensum)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Arial" charset="0"/>
              </a:rPr>
              <a:t>All slides and </a:t>
            </a:r>
            <a:r>
              <a:rPr lang="nb-NO" dirty="0" err="1">
                <a:latin typeface="Arial" charset="0"/>
              </a:rPr>
              <a:t>handouts</a:t>
            </a:r>
            <a:endParaRPr lang="nb-NO" dirty="0">
              <a:latin typeface="Arial" charset="0"/>
            </a:endParaRPr>
          </a:p>
          <a:p>
            <a:pPr eaLnBrk="1" hangingPunct="1"/>
            <a:r>
              <a:rPr lang="nb-NO" dirty="0" err="1">
                <a:latin typeface="Arial" charset="0"/>
              </a:rPr>
              <a:t>Selected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articles</a:t>
            </a:r>
            <a:r>
              <a:rPr lang="nb-NO" dirty="0">
                <a:latin typeface="Arial" charset="0"/>
              </a:rPr>
              <a:t> (</a:t>
            </a:r>
            <a:r>
              <a:rPr lang="nb-NO" dirty="0" err="1">
                <a:latin typeface="Arial" charset="0"/>
              </a:rPr>
              <a:t>on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the</a:t>
            </a:r>
            <a:r>
              <a:rPr lang="nb-NO" dirty="0">
                <a:latin typeface="Arial" charset="0"/>
              </a:rPr>
              <a:t> Web </a:t>
            </a:r>
            <a:r>
              <a:rPr lang="nb-NO" dirty="0" err="1">
                <a:latin typeface="Arial" charset="0"/>
              </a:rPr>
              <a:t>page</a:t>
            </a:r>
            <a:r>
              <a:rPr lang="nb-NO" dirty="0">
                <a:latin typeface="Arial" charset="0"/>
              </a:rPr>
              <a:t>)</a:t>
            </a:r>
          </a:p>
          <a:p>
            <a:pPr eaLnBrk="1" hangingPunct="1"/>
            <a:r>
              <a:rPr lang="nb-NO" sz="2400" dirty="0" err="1">
                <a:latin typeface="Arial" charset="0"/>
              </a:rPr>
              <a:t>Elmasri</a:t>
            </a:r>
            <a:r>
              <a:rPr lang="nb-NO" sz="2400" dirty="0">
                <a:latin typeface="Arial" charset="0"/>
              </a:rPr>
              <a:t> &amp; </a:t>
            </a:r>
            <a:r>
              <a:rPr lang="nb-NO" sz="2400" dirty="0" err="1">
                <a:latin typeface="Arial" charset="0"/>
              </a:rPr>
              <a:t>Navathe</a:t>
            </a:r>
            <a:r>
              <a:rPr lang="nb-NO" sz="2400" dirty="0">
                <a:latin typeface="Arial" charset="0"/>
              </a:rPr>
              <a:t>: </a:t>
            </a:r>
            <a:r>
              <a:rPr lang="nb-NO" sz="2400" dirty="0" err="1">
                <a:latin typeface="Arial" charset="0"/>
              </a:rPr>
              <a:t>Fundamentals</a:t>
            </a:r>
            <a:r>
              <a:rPr lang="nb-NO" sz="2400" dirty="0">
                <a:latin typeface="Arial" charset="0"/>
              </a:rPr>
              <a:t> </a:t>
            </a:r>
            <a:r>
              <a:rPr lang="nb-NO" sz="2400" dirty="0" err="1">
                <a:latin typeface="Arial" charset="0"/>
              </a:rPr>
              <a:t>of</a:t>
            </a:r>
            <a:r>
              <a:rPr lang="nb-NO" sz="2400" dirty="0">
                <a:latin typeface="Arial" charset="0"/>
              </a:rPr>
              <a:t> Database Systems, 5</a:t>
            </a:r>
            <a:r>
              <a:rPr lang="nb-NO" sz="2400" baseline="30000" dirty="0">
                <a:latin typeface="Arial" charset="0"/>
              </a:rPr>
              <a:t>th</a:t>
            </a:r>
            <a:r>
              <a:rPr lang="nb-NO" sz="2400" dirty="0">
                <a:latin typeface="Arial" charset="0"/>
              </a:rPr>
              <a:t> or 6</a:t>
            </a:r>
            <a:r>
              <a:rPr lang="nb-NO" sz="2400" baseline="30000" dirty="0">
                <a:latin typeface="Arial" charset="0"/>
              </a:rPr>
              <a:t>th</a:t>
            </a:r>
            <a:r>
              <a:rPr lang="nb-NO" sz="2400" dirty="0">
                <a:latin typeface="Arial" charset="0"/>
              </a:rPr>
              <a:t> </a:t>
            </a:r>
            <a:r>
              <a:rPr lang="nb-NO" sz="2400" dirty="0" err="1">
                <a:latin typeface="Arial" charset="0"/>
              </a:rPr>
              <a:t>edition</a:t>
            </a:r>
            <a:r>
              <a:rPr lang="nb-NO" sz="2400" dirty="0">
                <a:latin typeface="Arial" charset="0"/>
              </a:rPr>
              <a:t>, </a:t>
            </a:r>
            <a:r>
              <a:rPr lang="nb-NO" sz="2400" dirty="0" err="1">
                <a:latin typeface="Arial" charset="0"/>
              </a:rPr>
              <a:t>Addison-Wesley</a:t>
            </a:r>
            <a:endParaRPr lang="nb-NO" sz="2400" dirty="0">
              <a:latin typeface="Arial" charset="0"/>
            </a:endParaRPr>
          </a:p>
          <a:p>
            <a:pPr eaLnBrk="1" hangingPunct="1"/>
            <a:r>
              <a:rPr lang="nb-NO" sz="2400" dirty="0">
                <a:latin typeface="Arial" charset="0"/>
              </a:rPr>
              <a:t>Garcia-Molina, Ullman &amp; </a:t>
            </a:r>
            <a:r>
              <a:rPr lang="nb-NO" sz="2400" dirty="0" err="1">
                <a:latin typeface="Arial" charset="0"/>
              </a:rPr>
              <a:t>Widom</a:t>
            </a:r>
            <a:r>
              <a:rPr lang="nb-NO" sz="2400" dirty="0">
                <a:latin typeface="Arial" charset="0"/>
              </a:rPr>
              <a:t>: Database Systems – The Complete Book, 2nd </a:t>
            </a:r>
            <a:r>
              <a:rPr lang="nb-NO" sz="2400" dirty="0" err="1">
                <a:latin typeface="Arial" charset="0"/>
              </a:rPr>
              <a:t>edition</a:t>
            </a:r>
            <a:r>
              <a:rPr lang="nb-NO" sz="2400" dirty="0">
                <a:latin typeface="Arial" charset="0"/>
              </a:rPr>
              <a:t>, </a:t>
            </a:r>
            <a:r>
              <a:rPr lang="nb-NO" sz="2400" dirty="0" err="1">
                <a:latin typeface="Arial" charset="0"/>
              </a:rPr>
              <a:t>Prentice</a:t>
            </a:r>
            <a:r>
              <a:rPr lang="nb-NO" sz="2400" dirty="0">
                <a:latin typeface="Arial" charset="0"/>
              </a:rPr>
              <a:t> Hall, 2009</a:t>
            </a:r>
          </a:p>
        </p:txBody>
      </p:sp>
    </p:spTree>
    <p:extLst>
      <p:ext uri="{BB962C8B-B14F-4D97-AF65-F5344CB8AC3E}">
        <p14:creationId xmlns:p14="http://schemas.microsoft.com/office/powerpoint/2010/main" val="3372538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8FA83CF-C27C-FA4D-ABC8-945C7B27B542}" type="slidenum">
              <a:rPr lang="en-US" sz="1400"/>
              <a:pPr eaLnBrk="1" hangingPunct="1"/>
              <a:t>5</a:t>
            </a:fld>
            <a:endParaRPr lang="en-US" sz="14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latin typeface="Arial" charset="0"/>
              </a:rPr>
              <a:t>Mandatory Exercise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b="1" dirty="0">
                <a:latin typeface="Arial" charset="0"/>
              </a:rPr>
              <a:t>Organization:</a:t>
            </a:r>
            <a:r>
              <a:rPr lang="nb-NO" dirty="0">
                <a:latin typeface="Arial" charset="0"/>
              </a:rPr>
              <a:t> 2 parts = 2 </a:t>
            </a:r>
            <a:r>
              <a:rPr lang="nb-NO" dirty="0" err="1">
                <a:latin typeface="Arial" charset="0"/>
              </a:rPr>
              <a:t>deliveries</a:t>
            </a:r>
            <a:br>
              <a:rPr lang="nb-NO" dirty="0">
                <a:latin typeface="Arial" charset="0"/>
              </a:rPr>
            </a:br>
            <a:r>
              <a:rPr lang="nb-NO" dirty="0" err="1">
                <a:latin typeface="Arial" charset="0"/>
              </a:rPr>
              <a:t>each</a:t>
            </a:r>
            <a:r>
              <a:rPr lang="nb-NO" dirty="0">
                <a:latin typeface="Arial" charset="0"/>
              </a:rPr>
              <a:t> student </a:t>
            </a:r>
            <a:r>
              <a:rPr lang="nb-NO" dirty="0" err="1">
                <a:latin typeface="Arial" charset="0"/>
              </a:rPr>
              <a:t>works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alone</a:t>
            </a:r>
            <a:endParaRPr lang="nb-NO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b="1" dirty="0">
                <a:latin typeface="Arial" charset="0"/>
              </a:rPr>
              <a:t>Delivery date:</a:t>
            </a:r>
            <a:r>
              <a:rPr lang="nb-NO" dirty="0">
                <a:latin typeface="Arial" charset="0"/>
              </a:rPr>
              <a:t> </a:t>
            </a:r>
            <a:r>
              <a:rPr lang="nb-NO" dirty="0">
                <a:solidFill>
                  <a:srgbClr val="FF0000"/>
                </a:solidFill>
                <a:latin typeface="Arial" charset="0"/>
              </a:rPr>
              <a:t>Hard Deadlines!</a:t>
            </a:r>
            <a:br>
              <a:rPr lang="nb-NO" dirty="0">
                <a:solidFill>
                  <a:srgbClr val="FF0000"/>
                </a:solidFill>
                <a:latin typeface="Arial" charset="0"/>
              </a:rPr>
            </a:br>
            <a:r>
              <a:rPr lang="nb-NO" dirty="0">
                <a:solidFill>
                  <a:srgbClr val="FF0000"/>
                </a:solidFill>
                <a:latin typeface="Arial" charset="0"/>
              </a:rPr>
              <a:t>Part 1:</a:t>
            </a:r>
            <a:r>
              <a:rPr lang="nb-NO" dirty="0">
                <a:solidFill>
                  <a:srgbClr val="CC0099"/>
                </a:solidFill>
                <a:latin typeface="Arial" charset="0"/>
              </a:rPr>
              <a:t> </a:t>
            </a:r>
            <a:r>
              <a:rPr lang="nb-NO" dirty="0" err="1">
                <a:solidFill>
                  <a:srgbClr val="CC0099"/>
                </a:solidFill>
                <a:latin typeface="Arial" charset="0"/>
              </a:rPr>
              <a:t>October</a:t>
            </a:r>
            <a:r>
              <a:rPr lang="nb-NO" dirty="0">
                <a:solidFill>
                  <a:srgbClr val="CC0099"/>
                </a:solidFill>
                <a:latin typeface="Arial" charset="0"/>
              </a:rPr>
              <a:t> 6, 2023, 11:59 AM </a:t>
            </a:r>
            <a:br>
              <a:rPr lang="nb-NO" dirty="0">
                <a:solidFill>
                  <a:srgbClr val="CC0099"/>
                </a:solidFill>
                <a:latin typeface="Arial" charset="0"/>
              </a:rPr>
            </a:br>
            <a:r>
              <a:rPr lang="nb-NO" dirty="0">
                <a:solidFill>
                  <a:srgbClr val="FF0000"/>
                </a:solidFill>
                <a:latin typeface="Arial" charset="0"/>
              </a:rPr>
              <a:t>Part 2:</a:t>
            </a:r>
            <a:r>
              <a:rPr lang="nb-NO" dirty="0">
                <a:solidFill>
                  <a:srgbClr val="CC0099"/>
                </a:solidFill>
                <a:latin typeface="Arial" charset="0"/>
              </a:rPr>
              <a:t> </a:t>
            </a:r>
            <a:r>
              <a:rPr lang="nb-NO" dirty="0" err="1">
                <a:solidFill>
                  <a:srgbClr val="CC0099"/>
                </a:solidFill>
                <a:latin typeface="Arial" charset="0"/>
              </a:rPr>
              <a:t>October</a:t>
            </a:r>
            <a:r>
              <a:rPr lang="nb-NO" dirty="0">
                <a:solidFill>
                  <a:srgbClr val="CC0099"/>
                </a:solidFill>
                <a:latin typeface="Arial" charset="0"/>
              </a:rPr>
              <a:t> 27, 2023, 11:59 AM </a:t>
            </a:r>
          </a:p>
          <a:p>
            <a:pPr eaLnBrk="1" hangingPunct="1">
              <a:lnSpc>
                <a:spcPct val="90000"/>
              </a:lnSpc>
            </a:pPr>
            <a:r>
              <a:rPr lang="nb-NO" dirty="0" err="1">
                <a:latin typeface="Arial" charset="0"/>
              </a:rPr>
              <a:t>Only</a:t>
            </a:r>
            <a:r>
              <a:rPr lang="nb-NO" dirty="0">
                <a:latin typeface="Arial" charset="0"/>
              </a:rPr>
              <a:t> students </a:t>
            </a:r>
            <a:r>
              <a:rPr lang="nb-NO" dirty="0" err="1">
                <a:latin typeface="Arial" charset="0"/>
              </a:rPr>
              <a:t>that</a:t>
            </a:r>
            <a:r>
              <a:rPr lang="nb-NO" dirty="0">
                <a:latin typeface="Arial" charset="0"/>
              </a:rPr>
              <a:t> have </a:t>
            </a:r>
            <a:r>
              <a:rPr lang="nb-NO" dirty="0" err="1">
                <a:latin typeface="Arial" charset="0"/>
              </a:rPr>
              <a:t>passed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the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mandatory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exercise</a:t>
            </a:r>
            <a:r>
              <a:rPr lang="nb-NO" dirty="0">
                <a:latin typeface="Arial" charset="0"/>
              </a:rPr>
              <a:t> (</a:t>
            </a:r>
            <a:r>
              <a:rPr lang="nb-NO" dirty="0" err="1">
                <a:latin typeface="Arial" charset="0"/>
              </a:rPr>
              <a:t>both</a:t>
            </a:r>
            <a:r>
              <a:rPr lang="nb-NO" dirty="0">
                <a:latin typeface="Arial" charset="0"/>
              </a:rPr>
              <a:t> parts!) </a:t>
            </a:r>
            <a:r>
              <a:rPr lang="nb-NO" dirty="0" err="1">
                <a:latin typeface="Arial" charset="0"/>
              </a:rPr>
              <a:t>are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allowed</a:t>
            </a:r>
            <a:r>
              <a:rPr lang="nb-NO" dirty="0">
                <a:latin typeface="Arial" charset="0"/>
              </a:rPr>
              <a:t> to </a:t>
            </a:r>
            <a:r>
              <a:rPr lang="nb-NO" dirty="0" err="1">
                <a:latin typeface="Arial" charset="0"/>
              </a:rPr>
              <a:t>take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the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examination</a:t>
            </a:r>
            <a:r>
              <a:rPr lang="nb-NO" dirty="0">
                <a:latin typeface="Arial" charset="0"/>
              </a:rPr>
              <a:t>!</a:t>
            </a:r>
          </a:p>
          <a:p>
            <a:pPr eaLnBrk="1" hangingPunct="1">
              <a:lnSpc>
                <a:spcPct val="90000"/>
              </a:lnSpc>
            </a:pPr>
            <a:r>
              <a:rPr lang="nb-NO" dirty="0">
                <a:latin typeface="Arial" charset="0"/>
              </a:rPr>
              <a:t>Help (TA): </a:t>
            </a:r>
            <a:r>
              <a:rPr lang="nb-NO" dirty="0">
                <a:latin typeface="Arial" charset="0"/>
                <a:ea typeface="ＭＳ Ｐゴシック" charset="0"/>
              </a:rPr>
              <a:t>Marta, </a:t>
            </a:r>
            <a:r>
              <a:rPr lang="nb-NO" dirty="0" err="1">
                <a:latin typeface="Arial" charset="0"/>
                <a:ea typeface="ＭＳ Ｐゴシック" charset="0"/>
              </a:rPr>
              <a:t>martaq@ifi.uio.no</a:t>
            </a:r>
            <a:endParaRPr lang="nb-NO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276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908720"/>
          </a:xfrm>
        </p:spPr>
        <p:txBody>
          <a:bodyPr/>
          <a:lstStyle/>
          <a:p>
            <a:pPr algn="l"/>
            <a:r>
              <a:rPr lang="en-US" dirty="0"/>
              <a:t>Content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276" y="762907"/>
            <a:ext cx="8291264" cy="6120680"/>
          </a:xfrm>
        </p:spPr>
        <p:txBody>
          <a:bodyPr/>
          <a:lstStyle/>
          <a:p>
            <a:r>
              <a:rPr lang="en-US" dirty="0"/>
              <a:t>Data Stream Management Systems</a:t>
            </a:r>
          </a:p>
          <a:p>
            <a:r>
              <a:rPr lang="fr-FR" dirty="0" err="1"/>
              <a:t>Complex</a:t>
            </a:r>
            <a:r>
              <a:rPr lang="fr-FR" dirty="0"/>
              <a:t> Event </a:t>
            </a:r>
            <a:r>
              <a:rPr lang="fr-FR" dirty="0" err="1"/>
              <a:t>Processing</a:t>
            </a:r>
            <a:endParaRPr lang="fr-FR" dirty="0"/>
          </a:p>
          <a:p>
            <a:r>
              <a:rPr lang="en-US" dirty="0"/>
              <a:t>Distributed Database Systems</a:t>
            </a:r>
          </a:p>
          <a:p>
            <a:r>
              <a:rPr lang="nl-NL" dirty="0" err="1"/>
              <a:t>Heterogeneous</a:t>
            </a:r>
            <a:r>
              <a:rPr lang="nl-NL" dirty="0"/>
              <a:t> Multi-Database Systems</a:t>
            </a:r>
          </a:p>
          <a:p>
            <a:r>
              <a:rPr lang="nl-NL" dirty="0"/>
              <a:t>Data Warehouses</a:t>
            </a:r>
          </a:p>
          <a:p>
            <a:r>
              <a:rPr lang="en-US" dirty="0"/>
              <a:t>Data Mining </a:t>
            </a:r>
          </a:p>
          <a:p>
            <a:r>
              <a:rPr lang="en-US" dirty="0"/>
              <a:t>Web &amp; XML Data Management</a:t>
            </a:r>
          </a:p>
          <a:p>
            <a:r>
              <a:rPr lang="en-US" dirty="0"/>
              <a:t>Cloud Data Management</a:t>
            </a:r>
          </a:p>
          <a:p>
            <a:r>
              <a:rPr lang="en-US" dirty="0"/>
              <a:t>Big Data &amp; </a:t>
            </a:r>
            <a:r>
              <a:rPr lang="en-US" dirty="0" err="1"/>
              <a:t>NoSQL</a:t>
            </a:r>
            <a:endParaRPr lang="en-US" dirty="0"/>
          </a:p>
          <a:p>
            <a:r>
              <a:rPr lang="en-US" dirty="0"/>
              <a:t>Performance Analysis &amp; Large DBS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6CFB9-868C-874F-87D6-6EA200A3F4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7997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55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</Template>
  <TotalTime>64833</TotalTime>
  <Words>299</Words>
  <Application>Microsoft Macintosh PowerPoint</Application>
  <PresentationFormat>On-screen Show (4:3)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Default Design</vt:lpstr>
      <vt:lpstr>IN5040 H2023 Advanced Database Systems for Big Data</vt:lpstr>
      <vt:lpstr>Course Purpose</vt:lpstr>
      <vt:lpstr>Organization of the Course</vt:lpstr>
      <vt:lpstr>Syllabus (Pensum)</vt:lpstr>
      <vt:lpstr>Mandatory Exercise</vt:lpstr>
      <vt:lpstr>Content Overview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INF212 - Databaseteori</dc:title>
  <dc:creator>ellenmk</dc:creator>
  <cp:lastModifiedBy>Microsoft Office User</cp:lastModifiedBy>
  <cp:revision>199</cp:revision>
  <cp:lastPrinted>2016-08-25T12:59:06Z</cp:lastPrinted>
  <dcterms:created xsi:type="dcterms:W3CDTF">2010-08-27T09:50:42Z</dcterms:created>
  <dcterms:modified xsi:type="dcterms:W3CDTF">2023-08-21T08:12:06Z</dcterms:modified>
</cp:coreProperties>
</file>