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60" r:id="rId3"/>
    <p:sldId id="265" r:id="rId4"/>
    <p:sldId id="261" r:id="rId5"/>
    <p:sldId id="262" r:id="rId6"/>
    <p:sldId id="266" r:id="rId7"/>
    <p:sldId id="269" r:id="rId8"/>
    <p:sldId id="282" r:id="rId9"/>
    <p:sldId id="281" r:id="rId10"/>
    <p:sldId id="283" r:id="rId11"/>
    <p:sldId id="284" r:id="rId12"/>
    <p:sldId id="285" r:id="rId13"/>
    <p:sldId id="286" r:id="rId14"/>
    <p:sldId id="275" r:id="rId15"/>
    <p:sldId id="287" r:id="rId16"/>
    <p:sldId id="288" r:id="rId17"/>
    <p:sldId id="289" r:id="rId18"/>
    <p:sldId id="290" r:id="rId19"/>
    <p:sldId id="291" r:id="rId20"/>
    <p:sldId id="292" r:id="rId21"/>
    <p:sldId id="293" r:id="rId22"/>
    <p:sldId id="294" r:id="rId23"/>
    <p:sldId id="295" r:id="rId24"/>
    <p:sldId id="297" r:id="rId25"/>
    <p:sldId id="300" r:id="rId26"/>
    <p:sldId id="298" r:id="rId27"/>
    <p:sldId id="301" r:id="rId28"/>
    <p:sldId id="296" r:id="rId29"/>
    <p:sldId id="303" r:id="rId30"/>
    <p:sldId id="302" r:id="rId31"/>
    <p:sldId id="264" r:id="rId32"/>
    <p:sldId id="279" r:id="rId33"/>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43" autoAdjust="0"/>
    <p:restoredTop sz="74676" autoAdjust="0"/>
  </p:normalViewPr>
  <p:slideViewPr>
    <p:cSldViewPr snapToGrid="0">
      <p:cViewPr varScale="1">
        <p:scale>
          <a:sx n="88" d="100"/>
          <a:sy n="88" d="100"/>
        </p:scale>
        <p:origin x="552"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07.09.2024</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1689105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3</a:t>
            </a:fld>
            <a:endParaRPr lang="nb-NO"/>
          </a:p>
        </p:txBody>
      </p:sp>
    </p:spTree>
    <p:extLst>
      <p:ext uri="{BB962C8B-B14F-4D97-AF65-F5344CB8AC3E}">
        <p14:creationId xmlns:p14="http://schemas.microsoft.com/office/powerpoint/2010/main" val="3126656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6: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7: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6</a:t>
            </a:fld>
            <a:endParaRPr lang="nb-NO"/>
          </a:p>
        </p:txBody>
      </p:sp>
    </p:spTree>
    <p:extLst>
      <p:ext uri="{BB962C8B-B14F-4D97-AF65-F5344CB8AC3E}">
        <p14:creationId xmlns:p14="http://schemas.microsoft.com/office/powerpoint/2010/main" val="1549949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7</a:t>
            </a:fld>
            <a:endParaRPr lang="nb-NO"/>
          </a:p>
        </p:txBody>
      </p:sp>
    </p:spTree>
    <p:extLst>
      <p:ext uri="{BB962C8B-B14F-4D97-AF65-F5344CB8AC3E}">
        <p14:creationId xmlns:p14="http://schemas.microsoft.com/office/powerpoint/2010/main" val="2327266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8</a:t>
            </a:fld>
            <a:endParaRPr lang="nb-NO"/>
          </a:p>
        </p:txBody>
      </p:sp>
    </p:spTree>
    <p:extLst>
      <p:ext uri="{BB962C8B-B14F-4D97-AF65-F5344CB8AC3E}">
        <p14:creationId xmlns:p14="http://schemas.microsoft.com/office/powerpoint/2010/main" val="2075830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9</a:t>
            </a:fld>
            <a:endParaRPr lang="nb-NO"/>
          </a:p>
        </p:txBody>
      </p:sp>
    </p:spTree>
    <p:extLst>
      <p:ext uri="{BB962C8B-B14F-4D97-AF65-F5344CB8AC3E}">
        <p14:creationId xmlns:p14="http://schemas.microsoft.com/office/powerpoint/2010/main" val="2567168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10</a:t>
            </a:fld>
            <a:endParaRPr lang="nb-NO"/>
          </a:p>
        </p:txBody>
      </p:sp>
    </p:spTree>
    <p:extLst>
      <p:ext uri="{BB962C8B-B14F-4D97-AF65-F5344CB8AC3E}">
        <p14:creationId xmlns:p14="http://schemas.microsoft.com/office/powerpoint/2010/main" val="1803060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11</a:t>
            </a:fld>
            <a:endParaRPr lang="nb-NO"/>
          </a:p>
        </p:txBody>
      </p:sp>
    </p:spTree>
    <p:extLst>
      <p:ext uri="{BB962C8B-B14F-4D97-AF65-F5344CB8AC3E}">
        <p14:creationId xmlns:p14="http://schemas.microsoft.com/office/powerpoint/2010/main" val="18871682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12</a:t>
            </a:fld>
            <a:endParaRPr lang="nb-NO"/>
          </a:p>
        </p:txBody>
      </p:sp>
    </p:spTree>
    <p:extLst>
      <p:ext uri="{BB962C8B-B14F-4D97-AF65-F5344CB8AC3E}">
        <p14:creationId xmlns:p14="http://schemas.microsoft.com/office/powerpoint/2010/main" val="1158535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13</a:t>
            </a:fld>
            <a:endParaRPr lang="nb-NO"/>
          </a:p>
        </p:txBody>
      </p:sp>
    </p:spTree>
    <p:extLst>
      <p:ext uri="{BB962C8B-B14F-4D97-AF65-F5344CB8AC3E}">
        <p14:creationId xmlns:p14="http://schemas.microsoft.com/office/powerpoint/2010/main" val="2610090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14</a:t>
            </a:fld>
            <a:endParaRPr lang="nb-NO"/>
          </a:p>
        </p:txBody>
      </p:sp>
    </p:spTree>
    <p:extLst>
      <p:ext uri="{BB962C8B-B14F-4D97-AF65-F5344CB8AC3E}">
        <p14:creationId xmlns:p14="http://schemas.microsoft.com/office/powerpoint/2010/main" val="2476851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15</a:t>
            </a:fld>
            <a:endParaRPr lang="nb-NO"/>
          </a:p>
        </p:txBody>
      </p:sp>
    </p:spTree>
    <p:extLst>
      <p:ext uri="{BB962C8B-B14F-4D97-AF65-F5344CB8AC3E}">
        <p14:creationId xmlns:p14="http://schemas.microsoft.com/office/powerpoint/2010/main" val="4223793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16</a:t>
            </a:fld>
            <a:endParaRPr lang="nb-NO"/>
          </a:p>
        </p:txBody>
      </p:sp>
    </p:spTree>
    <p:extLst>
      <p:ext uri="{BB962C8B-B14F-4D97-AF65-F5344CB8AC3E}">
        <p14:creationId xmlns:p14="http://schemas.microsoft.com/office/powerpoint/2010/main" val="283074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17</a:t>
            </a:fld>
            <a:endParaRPr lang="nb-NO"/>
          </a:p>
        </p:txBody>
      </p:sp>
    </p:spTree>
    <p:extLst>
      <p:ext uri="{BB962C8B-B14F-4D97-AF65-F5344CB8AC3E}">
        <p14:creationId xmlns:p14="http://schemas.microsoft.com/office/powerpoint/2010/main" val="22992087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18</a:t>
            </a:fld>
            <a:endParaRPr lang="nb-NO"/>
          </a:p>
        </p:txBody>
      </p:sp>
    </p:spTree>
    <p:extLst>
      <p:ext uri="{BB962C8B-B14F-4D97-AF65-F5344CB8AC3E}">
        <p14:creationId xmlns:p14="http://schemas.microsoft.com/office/powerpoint/2010/main" val="25605284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19</a:t>
            </a:fld>
            <a:endParaRPr lang="nb-NO"/>
          </a:p>
        </p:txBody>
      </p:sp>
    </p:spTree>
    <p:extLst>
      <p:ext uri="{BB962C8B-B14F-4D97-AF65-F5344CB8AC3E}">
        <p14:creationId xmlns:p14="http://schemas.microsoft.com/office/powerpoint/2010/main" val="34532445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20</a:t>
            </a:fld>
            <a:endParaRPr lang="nb-NO"/>
          </a:p>
        </p:txBody>
      </p:sp>
    </p:spTree>
    <p:extLst>
      <p:ext uri="{BB962C8B-B14F-4D97-AF65-F5344CB8AC3E}">
        <p14:creationId xmlns:p14="http://schemas.microsoft.com/office/powerpoint/2010/main" val="23526859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21</a:t>
            </a:fld>
            <a:endParaRPr lang="nb-NO"/>
          </a:p>
        </p:txBody>
      </p:sp>
    </p:spTree>
    <p:extLst>
      <p:ext uri="{BB962C8B-B14F-4D97-AF65-F5344CB8AC3E}">
        <p14:creationId xmlns:p14="http://schemas.microsoft.com/office/powerpoint/2010/main" val="10323368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22</a:t>
            </a:fld>
            <a:endParaRPr lang="nb-NO"/>
          </a:p>
        </p:txBody>
      </p:sp>
    </p:spTree>
    <p:extLst>
      <p:ext uri="{BB962C8B-B14F-4D97-AF65-F5344CB8AC3E}">
        <p14:creationId xmlns:p14="http://schemas.microsoft.com/office/powerpoint/2010/main" val="12346988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23</a:t>
            </a:fld>
            <a:endParaRPr lang="nb-NO"/>
          </a:p>
        </p:txBody>
      </p:sp>
    </p:spTree>
    <p:extLst>
      <p:ext uri="{BB962C8B-B14F-4D97-AF65-F5344CB8AC3E}">
        <p14:creationId xmlns:p14="http://schemas.microsoft.com/office/powerpoint/2010/main" val="38172148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24</a:t>
            </a:fld>
            <a:endParaRPr lang="nb-NO"/>
          </a:p>
        </p:txBody>
      </p:sp>
    </p:spTree>
    <p:extLst>
      <p:ext uri="{BB962C8B-B14F-4D97-AF65-F5344CB8AC3E}">
        <p14:creationId xmlns:p14="http://schemas.microsoft.com/office/powerpoint/2010/main" val="12197443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26</a:t>
            </a:fld>
            <a:endParaRPr lang="nb-NO"/>
          </a:p>
        </p:txBody>
      </p:sp>
    </p:spTree>
    <p:extLst>
      <p:ext uri="{BB962C8B-B14F-4D97-AF65-F5344CB8AC3E}">
        <p14:creationId xmlns:p14="http://schemas.microsoft.com/office/powerpoint/2010/main" val="2597311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3B117D89-EDC9-4E32-BCB3-71E0F95D5912}" type="slidenum">
              <a:rPr lang="nb-NO" smtClean="0"/>
              <a:t>27</a:t>
            </a:fld>
            <a:endParaRPr lang="nb-NO"/>
          </a:p>
        </p:txBody>
      </p:sp>
    </p:spTree>
    <p:extLst>
      <p:ext uri="{BB962C8B-B14F-4D97-AF65-F5344CB8AC3E}">
        <p14:creationId xmlns:p14="http://schemas.microsoft.com/office/powerpoint/2010/main" val="12359289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28</a:t>
            </a:fld>
            <a:endParaRPr lang="nb-NO"/>
          </a:p>
        </p:txBody>
      </p:sp>
    </p:spTree>
    <p:extLst>
      <p:ext uri="{BB962C8B-B14F-4D97-AF65-F5344CB8AC3E}">
        <p14:creationId xmlns:p14="http://schemas.microsoft.com/office/powerpoint/2010/main" val="9498926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4: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32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a:t>Institutt for informatikk</a:t>
            </a:r>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07.09.2024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07.09.2024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07.09.2024</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07.09.2024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07.09.2024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07.09.2024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07.09.2024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07.09.2024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07.09.2024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07.09.2024</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s://onlinelibrary.wiley.com/doi/full/10.1111/isj.12351"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https://us.sagepub.com/en-us/nam/narrative-analysis/book4179"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normAutofit/>
          </a:bodyPr>
          <a:lstStyle/>
          <a:p>
            <a:r>
              <a:rPr lang="en-US" sz="1800" dirty="0"/>
              <a:t>Engaged Qualitative Research: Methods</a:t>
            </a:r>
            <a:endParaRPr lang="nb-NO" sz="1800" dirty="0"/>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819554"/>
            <a:ext cx="6858000" cy="589476"/>
          </a:xfrm>
        </p:spPr>
        <p:txBody>
          <a:bodyPr/>
          <a:lstStyle/>
          <a:p>
            <a:r>
              <a:rPr lang="nb-NO" dirty="0"/>
              <a:t>Silvia Masiero</a:t>
            </a:r>
          </a:p>
          <a:p>
            <a:r>
              <a:rPr lang="nb-NO" dirty="0"/>
              <a:t>silvima@ifi.uio.no</a:t>
            </a:r>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720089" y="3924491"/>
            <a:ext cx="3436275" cy="383998"/>
          </a:xfrm>
        </p:spPr>
        <p:txBody>
          <a:bodyPr/>
          <a:lstStyle/>
          <a:p>
            <a:r>
              <a:rPr lang="nb-NO" dirty="0"/>
              <a:t>IN4340 – Engaged Qualitative Research Methods</a:t>
            </a:r>
          </a:p>
          <a:p>
            <a:r>
              <a:rPr lang="nb-NO" dirty="0"/>
              <a:t>09.09.2024</a:t>
            </a:r>
          </a:p>
        </p:txBody>
      </p:sp>
    </p:spTree>
    <p:extLst>
      <p:ext uri="{BB962C8B-B14F-4D97-AF65-F5344CB8AC3E}">
        <p14:creationId xmlns:p14="http://schemas.microsoft.com/office/powerpoint/2010/main" val="154637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Overview</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Data collection: methods for qualitative research</a:t>
            </a:r>
          </a:p>
          <a:p>
            <a:pPr lvl="0"/>
            <a:r>
              <a:rPr lang="nb-NO" sz="1800" dirty="0"/>
              <a:t>Data analysis: narrative and thematic coding</a:t>
            </a:r>
          </a:p>
          <a:p>
            <a:pPr lvl="0"/>
            <a:r>
              <a:rPr lang="en-US" sz="1800" dirty="0"/>
              <a:t>Field stories!</a:t>
            </a:r>
          </a:p>
        </p:txBody>
      </p:sp>
    </p:spTree>
    <p:extLst>
      <p:ext uri="{BB962C8B-B14F-4D97-AF65-F5344CB8AC3E}">
        <p14:creationId xmlns:p14="http://schemas.microsoft.com/office/powerpoint/2010/main" val="167668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After this lecture, you can…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r>
              <a:rPr lang="nb-NO" sz="1800" dirty="0"/>
              <a:t>Describe the fundamentals of data collection methods such as interviews, </a:t>
            </a:r>
            <a:r>
              <a:rPr lang="en-US" sz="1800" dirty="0"/>
              <a:t>direct observation, participant observation, documents, archival records, digital and physical artefacts</a:t>
            </a:r>
            <a:endParaRPr lang="nb-NO" sz="1800" dirty="0"/>
          </a:p>
          <a:p>
            <a:pPr lvl="0"/>
            <a:r>
              <a:rPr lang="nb-NO" sz="1800" dirty="0"/>
              <a:t>Explain the difference between narrative and thematic analysis, and discuss the fundamental elements of such data analysis techniques</a:t>
            </a:r>
          </a:p>
          <a:p>
            <a:pPr lvl="0"/>
            <a:r>
              <a:rPr lang="nb-NO" sz="1800" dirty="0"/>
              <a:t>Apply the fundamentals of data collection and analysis to your own research design, describing how you would use particular methods of interpretive research to collect and analyse your data.</a:t>
            </a:r>
          </a:p>
        </p:txBody>
      </p:sp>
    </p:spTree>
    <p:extLst>
      <p:ext uri="{BB962C8B-B14F-4D97-AF65-F5344CB8AC3E}">
        <p14:creationId xmlns:p14="http://schemas.microsoft.com/office/powerpoint/2010/main" val="3428310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6"/>
          <p:cNvSpPr txBox="1">
            <a:spLocks noGrp="1"/>
          </p:cNvSpPr>
          <p:nvPr>
            <p:ph type="title"/>
          </p:nvPr>
        </p:nvSpPr>
        <p:spPr>
          <a:xfrm>
            <a:off x="576072" y="288036"/>
            <a:ext cx="7922703" cy="360045"/>
          </a:xfrm>
          <a:prstGeom prst="rect">
            <a:avLst/>
          </a:prstGeom>
          <a:noFill/>
          <a:ln>
            <a:noFill/>
          </a:ln>
        </p:spPr>
        <p:txBody>
          <a:bodyPr spcFirstLastPara="1" wrap="square" lIns="0" tIns="0" rIns="0" bIns="0" anchor="ctr" anchorCtr="0">
            <a:normAutofit/>
          </a:bodyPr>
          <a:lstStyle/>
          <a:p>
            <a:pPr marL="0" lvl="0" indent="0" algn="ctr" rtl="0">
              <a:lnSpc>
                <a:spcPct val="100000"/>
              </a:lnSpc>
              <a:spcBef>
                <a:spcPts val="0"/>
              </a:spcBef>
              <a:spcAft>
                <a:spcPts val="0"/>
              </a:spcAft>
              <a:buClr>
                <a:schemeClr val="dk1"/>
              </a:buClr>
              <a:buSzPts val="2200"/>
              <a:buFont typeface="Arial"/>
              <a:buNone/>
            </a:pPr>
            <a:r>
              <a:rPr lang="en-US" dirty="0"/>
              <a:t>From last week…</a:t>
            </a:r>
            <a:endParaRPr dirty="0"/>
          </a:p>
        </p:txBody>
      </p:sp>
      <p:grpSp>
        <p:nvGrpSpPr>
          <p:cNvPr id="209" name="Google Shape;209;p6"/>
          <p:cNvGrpSpPr/>
          <p:nvPr/>
        </p:nvGrpSpPr>
        <p:grpSpPr>
          <a:xfrm>
            <a:off x="1008363" y="1691692"/>
            <a:ext cx="7353030" cy="794922"/>
            <a:chOff x="3413" y="1403656"/>
            <a:chExt cx="7353030" cy="794922"/>
          </a:xfrm>
        </p:grpSpPr>
        <p:sp>
          <p:nvSpPr>
            <p:cNvPr id="210" name="Google Shape;210;p6"/>
            <p:cNvSpPr/>
            <p:nvPr/>
          </p:nvSpPr>
          <p:spPr>
            <a:xfrm>
              <a:off x="3413" y="1403656"/>
              <a:ext cx="1987305" cy="794922"/>
            </a:xfrm>
            <a:prstGeom prst="chevron">
              <a:avLst>
                <a:gd name="adj" fmla="val 50000"/>
              </a:avLst>
            </a:prstGeom>
            <a:solidFill>
              <a:srgbClr val="E2041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6"/>
            <p:cNvSpPr txBox="1"/>
            <p:nvPr/>
          </p:nvSpPr>
          <p:spPr>
            <a:xfrm>
              <a:off x="400874" y="1403656"/>
              <a:ext cx="1192383" cy="794922"/>
            </a:xfrm>
            <a:prstGeom prst="rect">
              <a:avLst/>
            </a:prstGeom>
            <a:noFill/>
            <a:ln>
              <a:noFill/>
            </a:ln>
          </p:spPr>
          <p:txBody>
            <a:bodyPr spcFirstLastPara="1" wrap="square" lIns="52000" tIns="17325" rIns="17325" bIns="17325" anchor="ctr" anchorCtr="0">
              <a:noAutofit/>
            </a:bodyPr>
            <a:lstStyle/>
            <a:p>
              <a:pPr marL="0" marR="0" lvl="0" indent="0" algn="ctr" rtl="0">
                <a:lnSpc>
                  <a:spcPct val="90000"/>
                </a:lnSpc>
                <a:spcBef>
                  <a:spcPts val="0"/>
                </a:spcBef>
                <a:spcAft>
                  <a:spcPts val="0"/>
                </a:spcAft>
                <a:buNone/>
              </a:pPr>
              <a:r>
                <a:rPr lang="no-NO" sz="1300" b="1">
                  <a:solidFill>
                    <a:schemeClr val="lt1"/>
                  </a:solidFill>
                  <a:latin typeface="Arial"/>
                  <a:ea typeface="Arial"/>
                  <a:cs typeface="Arial"/>
                  <a:sym typeface="Arial"/>
                </a:rPr>
                <a:t>Epistemology</a:t>
              </a:r>
              <a:endParaRPr sz="1300" b="1">
                <a:solidFill>
                  <a:schemeClr val="lt1"/>
                </a:solidFill>
                <a:latin typeface="Arial"/>
                <a:ea typeface="Arial"/>
                <a:cs typeface="Arial"/>
                <a:sym typeface="Arial"/>
              </a:endParaRPr>
            </a:p>
          </p:txBody>
        </p:sp>
        <p:sp>
          <p:nvSpPr>
            <p:cNvPr id="212" name="Google Shape;212;p6"/>
            <p:cNvSpPr/>
            <p:nvPr/>
          </p:nvSpPr>
          <p:spPr>
            <a:xfrm>
              <a:off x="1791988" y="1403656"/>
              <a:ext cx="1987305" cy="794922"/>
            </a:xfrm>
            <a:prstGeom prst="chevron">
              <a:avLst>
                <a:gd name="adj" fmla="val 50000"/>
              </a:avLst>
            </a:prstGeom>
            <a:solidFill>
              <a:srgbClr val="E2041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6"/>
            <p:cNvSpPr txBox="1"/>
            <p:nvPr/>
          </p:nvSpPr>
          <p:spPr>
            <a:xfrm>
              <a:off x="2189449" y="1403656"/>
              <a:ext cx="1192383" cy="794922"/>
            </a:xfrm>
            <a:prstGeom prst="rect">
              <a:avLst/>
            </a:prstGeom>
            <a:noFill/>
            <a:ln>
              <a:noFill/>
            </a:ln>
          </p:spPr>
          <p:txBody>
            <a:bodyPr spcFirstLastPara="1" wrap="square" lIns="52000" tIns="17325" rIns="17325" bIns="17325" anchor="ctr" anchorCtr="0">
              <a:noAutofit/>
            </a:bodyPr>
            <a:lstStyle/>
            <a:p>
              <a:pPr marL="0" marR="0" lvl="0" indent="0" algn="ctr" rtl="0">
                <a:lnSpc>
                  <a:spcPct val="90000"/>
                </a:lnSpc>
                <a:spcBef>
                  <a:spcPts val="0"/>
                </a:spcBef>
                <a:spcAft>
                  <a:spcPts val="0"/>
                </a:spcAft>
                <a:buNone/>
              </a:pPr>
              <a:r>
                <a:rPr lang="no-NO" sz="1300" b="1">
                  <a:solidFill>
                    <a:schemeClr val="lt1"/>
                  </a:solidFill>
                  <a:latin typeface="Arial"/>
                  <a:ea typeface="Arial"/>
                  <a:cs typeface="Arial"/>
                  <a:sym typeface="Arial"/>
                </a:rPr>
                <a:t>Theoretical perspective</a:t>
              </a:r>
              <a:endParaRPr sz="1300" b="1">
                <a:solidFill>
                  <a:schemeClr val="lt1"/>
                </a:solidFill>
                <a:latin typeface="Arial"/>
                <a:ea typeface="Arial"/>
                <a:cs typeface="Arial"/>
                <a:sym typeface="Arial"/>
              </a:endParaRPr>
            </a:p>
          </p:txBody>
        </p:sp>
        <p:sp>
          <p:nvSpPr>
            <p:cNvPr id="214" name="Google Shape;214;p6"/>
            <p:cNvSpPr/>
            <p:nvPr/>
          </p:nvSpPr>
          <p:spPr>
            <a:xfrm>
              <a:off x="3580563" y="1403656"/>
              <a:ext cx="1987305" cy="794922"/>
            </a:xfrm>
            <a:prstGeom prst="chevron">
              <a:avLst>
                <a:gd name="adj" fmla="val 50000"/>
              </a:avLst>
            </a:prstGeom>
            <a:solidFill>
              <a:srgbClr val="E2041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6"/>
            <p:cNvSpPr txBox="1"/>
            <p:nvPr/>
          </p:nvSpPr>
          <p:spPr>
            <a:xfrm>
              <a:off x="3978024" y="1403656"/>
              <a:ext cx="1192383" cy="794922"/>
            </a:xfrm>
            <a:prstGeom prst="rect">
              <a:avLst/>
            </a:prstGeom>
            <a:noFill/>
            <a:ln>
              <a:noFill/>
            </a:ln>
          </p:spPr>
          <p:txBody>
            <a:bodyPr spcFirstLastPara="1" wrap="square" lIns="52000" tIns="17325" rIns="17325" bIns="17325" anchor="ctr" anchorCtr="0">
              <a:noAutofit/>
            </a:bodyPr>
            <a:lstStyle/>
            <a:p>
              <a:pPr marL="0" marR="0" lvl="0" indent="0" algn="ctr" rtl="0">
                <a:lnSpc>
                  <a:spcPct val="90000"/>
                </a:lnSpc>
                <a:spcBef>
                  <a:spcPts val="0"/>
                </a:spcBef>
                <a:spcAft>
                  <a:spcPts val="0"/>
                </a:spcAft>
                <a:buNone/>
              </a:pPr>
              <a:r>
                <a:rPr lang="no-NO" sz="1300" b="1">
                  <a:solidFill>
                    <a:schemeClr val="lt1"/>
                  </a:solidFill>
                  <a:latin typeface="Arial"/>
                  <a:ea typeface="Arial"/>
                  <a:cs typeface="Arial"/>
                  <a:sym typeface="Arial"/>
                </a:rPr>
                <a:t>Methodology</a:t>
              </a:r>
              <a:endParaRPr sz="1300" b="1">
                <a:solidFill>
                  <a:schemeClr val="lt1"/>
                </a:solidFill>
                <a:latin typeface="Arial"/>
                <a:ea typeface="Arial"/>
                <a:cs typeface="Arial"/>
                <a:sym typeface="Arial"/>
              </a:endParaRPr>
            </a:p>
          </p:txBody>
        </p:sp>
        <p:sp>
          <p:nvSpPr>
            <p:cNvPr id="216" name="Google Shape;216;p6"/>
            <p:cNvSpPr/>
            <p:nvPr/>
          </p:nvSpPr>
          <p:spPr>
            <a:xfrm>
              <a:off x="5369138" y="1403656"/>
              <a:ext cx="1987305" cy="794922"/>
            </a:xfrm>
            <a:prstGeom prst="chevron">
              <a:avLst>
                <a:gd name="adj" fmla="val 50000"/>
              </a:avLst>
            </a:prstGeom>
            <a:solidFill>
              <a:srgbClr val="E2041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6"/>
            <p:cNvSpPr txBox="1"/>
            <p:nvPr/>
          </p:nvSpPr>
          <p:spPr>
            <a:xfrm>
              <a:off x="5766599" y="1403656"/>
              <a:ext cx="1192383" cy="794922"/>
            </a:xfrm>
            <a:prstGeom prst="rect">
              <a:avLst/>
            </a:prstGeom>
            <a:noFill/>
            <a:ln>
              <a:noFill/>
            </a:ln>
          </p:spPr>
          <p:txBody>
            <a:bodyPr spcFirstLastPara="1" wrap="square" lIns="52000" tIns="17325" rIns="17325" bIns="17325" anchor="ctr" anchorCtr="0">
              <a:noAutofit/>
            </a:bodyPr>
            <a:lstStyle/>
            <a:p>
              <a:pPr marL="0" marR="0" lvl="0" indent="0" algn="ctr" rtl="0">
                <a:lnSpc>
                  <a:spcPct val="90000"/>
                </a:lnSpc>
                <a:spcBef>
                  <a:spcPts val="0"/>
                </a:spcBef>
                <a:spcAft>
                  <a:spcPts val="0"/>
                </a:spcAft>
                <a:buNone/>
              </a:pPr>
              <a:r>
                <a:rPr lang="no-NO" sz="1300" b="1">
                  <a:solidFill>
                    <a:schemeClr val="lt1"/>
                  </a:solidFill>
                  <a:latin typeface="Arial"/>
                  <a:ea typeface="Arial"/>
                  <a:cs typeface="Arial"/>
                  <a:sym typeface="Arial"/>
                </a:rPr>
                <a:t>Methods</a:t>
              </a:r>
              <a:endParaRPr sz="1300" b="1">
                <a:solidFill>
                  <a:schemeClr val="lt1"/>
                </a:solidFill>
                <a:latin typeface="Arial"/>
                <a:ea typeface="Arial"/>
                <a:cs typeface="Arial"/>
                <a:sym typeface="Arial"/>
              </a:endParaRPr>
            </a:p>
          </p:txBody>
        </p:sp>
      </p:grpSp>
      <p:sp>
        <p:nvSpPr>
          <p:cNvPr id="218" name="Google Shape;218;p6"/>
          <p:cNvSpPr txBox="1">
            <a:spLocks noGrp="1"/>
          </p:cNvSpPr>
          <p:nvPr>
            <p:ph type="body" idx="1"/>
          </p:nvPr>
        </p:nvSpPr>
        <p:spPr>
          <a:xfrm>
            <a:off x="1004950" y="2954562"/>
            <a:ext cx="6348413" cy="1246188"/>
          </a:xfrm>
          <a:prstGeom prst="rect">
            <a:avLst/>
          </a:prstGeom>
          <a:noFill/>
          <a:ln>
            <a:noFill/>
          </a:ln>
        </p:spPr>
        <p:txBody>
          <a:bodyPr spcFirstLastPara="1" wrap="square" lIns="0" tIns="0" rIns="0" bIns="0" anchor="t" anchorCtr="0">
            <a:normAutofit/>
          </a:bodyPr>
          <a:lstStyle/>
          <a:p>
            <a:pPr marL="0" lvl="0" indent="0" algn="l" rtl="0">
              <a:lnSpc>
                <a:spcPct val="100000"/>
              </a:lnSpc>
              <a:spcBef>
                <a:spcPts val="0"/>
              </a:spcBef>
              <a:spcAft>
                <a:spcPts val="0"/>
              </a:spcAft>
              <a:buSzPts val="1400"/>
              <a:buFont typeface="Noto Sans Symbols"/>
              <a:buNone/>
            </a:pPr>
            <a:r>
              <a:rPr lang="no-NO"/>
              <a:t>Structuring elements of social research </a:t>
            </a:r>
            <a:endParaRPr/>
          </a:p>
          <a:p>
            <a:pPr marL="0" lvl="0" indent="0" algn="l" rtl="0">
              <a:lnSpc>
                <a:spcPct val="100000"/>
              </a:lnSpc>
              <a:spcBef>
                <a:spcPts val="750"/>
              </a:spcBef>
              <a:spcAft>
                <a:spcPts val="0"/>
              </a:spcAft>
              <a:buSzPts val="1400"/>
              <a:buFont typeface="Noto Sans Symbols"/>
              <a:buNone/>
            </a:pPr>
            <a:r>
              <a:rPr lang="no-NO"/>
              <a:t>(Crotty, 1998)</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7"/>
          <p:cNvSpPr txBox="1">
            <a:spLocks noGrp="1"/>
          </p:cNvSpPr>
          <p:nvPr>
            <p:ph type="title"/>
          </p:nvPr>
        </p:nvSpPr>
        <p:spPr>
          <a:xfrm>
            <a:off x="576072" y="288036"/>
            <a:ext cx="7922703" cy="360045"/>
          </a:xfrm>
          <a:prstGeom prst="rect">
            <a:avLst/>
          </a:prstGeom>
          <a:noFill/>
          <a:ln>
            <a:noFill/>
          </a:ln>
        </p:spPr>
        <p:txBody>
          <a:bodyPr spcFirstLastPara="1" wrap="square" lIns="0" tIns="0" rIns="0" bIns="0" anchor="ctr" anchorCtr="0">
            <a:normAutofit/>
          </a:bodyPr>
          <a:lstStyle/>
          <a:p>
            <a:pPr marL="0" lvl="0" indent="0" algn="ctr" rtl="0">
              <a:lnSpc>
                <a:spcPct val="100000"/>
              </a:lnSpc>
              <a:spcBef>
                <a:spcPts val="0"/>
              </a:spcBef>
              <a:spcAft>
                <a:spcPts val="0"/>
              </a:spcAft>
              <a:buClr>
                <a:schemeClr val="dk1"/>
              </a:buClr>
              <a:buSzPts val="2200"/>
              <a:buFont typeface="Arial"/>
              <a:buNone/>
            </a:pPr>
            <a:r>
              <a:rPr lang="no-NO"/>
              <a:t>The structuring elements of social research</a:t>
            </a:r>
            <a:endParaRPr/>
          </a:p>
        </p:txBody>
      </p:sp>
      <p:sp>
        <p:nvSpPr>
          <p:cNvPr id="225" name="Google Shape;225;p7"/>
          <p:cNvSpPr txBox="1">
            <a:spLocks noGrp="1"/>
          </p:cNvSpPr>
          <p:nvPr>
            <p:ph type="body" idx="1"/>
          </p:nvPr>
        </p:nvSpPr>
        <p:spPr>
          <a:xfrm>
            <a:off x="511417" y="1172327"/>
            <a:ext cx="8059928" cy="2598562"/>
          </a:xfrm>
          <a:prstGeom prst="rect">
            <a:avLst/>
          </a:prstGeom>
          <a:noFill/>
          <a:ln>
            <a:noFill/>
          </a:ln>
        </p:spPr>
        <p:txBody>
          <a:bodyPr spcFirstLastPara="1" wrap="square" lIns="0" tIns="0" rIns="0" bIns="0" anchor="t" anchorCtr="0">
            <a:noAutofit/>
          </a:bodyPr>
          <a:lstStyle/>
          <a:p>
            <a:pPr marL="285750" lvl="0" indent="-285750" algn="l" rtl="0">
              <a:lnSpc>
                <a:spcPct val="100000"/>
              </a:lnSpc>
              <a:spcBef>
                <a:spcPts val="0"/>
              </a:spcBef>
              <a:spcAft>
                <a:spcPts val="0"/>
              </a:spcAft>
              <a:buSzPts val="1800"/>
              <a:buChar char="•"/>
            </a:pPr>
            <a:r>
              <a:rPr lang="no-NO" sz="1800" dirty="0"/>
              <a:t>Epistemology: our assumptions about knowledge and how it can be obtained</a:t>
            </a:r>
            <a:endParaRPr dirty="0"/>
          </a:p>
          <a:p>
            <a:pPr marL="285750" lvl="0" indent="-285750" algn="l" rtl="0">
              <a:lnSpc>
                <a:spcPct val="100000"/>
              </a:lnSpc>
              <a:spcBef>
                <a:spcPts val="750"/>
              </a:spcBef>
              <a:spcAft>
                <a:spcPts val="0"/>
              </a:spcAft>
              <a:buSzPts val="1800"/>
              <a:buChar char="•"/>
            </a:pPr>
            <a:r>
              <a:rPr lang="no-NO" sz="1800" dirty="0"/>
              <a:t>Theoretical perspective: the philosophical stance informing the methodology and providing context for the process and grounding its logic and criteria</a:t>
            </a:r>
            <a:endParaRPr dirty="0"/>
          </a:p>
          <a:p>
            <a:pPr marL="285750" lvl="0" indent="-285750" algn="l" rtl="0">
              <a:lnSpc>
                <a:spcPct val="100000"/>
              </a:lnSpc>
              <a:spcBef>
                <a:spcPts val="750"/>
              </a:spcBef>
              <a:spcAft>
                <a:spcPts val="0"/>
              </a:spcAft>
              <a:buSzPts val="1800"/>
              <a:buChar char="•"/>
            </a:pPr>
            <a:r>
              <a:rPr lang="no-NO" sz="1800" dirty="0"/>
              <a:t>Methodology: the plan of action, process or design lying behind the choice and use of particular methods</a:t>
            </a:r>
            <a:endParaRPr dirty="0"/>
          </a:p>
          <a:p>
            <a:pPr marL="285750" lvl="0" indent="-285750" algn="l" rtl="0">
              <a:lnSpc>
                <a:spcPct val="100000"/>
              </a:lnSpc>
              <a:spcBef>
                <a:spcPts val="750"/>
              </a:spcBef>
              <a:spcAft>
                <a:spcPts val="0"/>
              </a:spcAft>
              <a:buSzPts val="1800"/>
              <a:buChar char="•"/>
            </a:pPr>
            <a:r>
              <a:rPr lang="no-NO" sz="1800" b="1" dirty="0">
                <a:solidFill>
                  <a:srgbClr val="FF0000"/>
                </a:solidFill>
              </a:rPr>
              <a:t>Methods: the techniques or procedures used to gather and analyse data</a:t>
            </a:r>
            <a:endParaRPr b="1" dirty="0">
              <a:solidFill>
                <a:srgbClr val="FF0000"/>
              </a:solidFill>
            </a:endParaRPr>
          </a:p>
          <a:p>
            <a:pPr marL="171450" lvl="0" indent="-57150" algn="l" rtl="0">
              <a:lnSpc>
                <a:spcPct val="100000"/>
              </a:lnSpc>
              <a:spcBef>
                <a:spcPts val="750"/>
              </a:spcBef>
              <a:spcAft>
                <a:spcPts val="0"/>
              </a:spcAft>
              <a:buSzPts val="1800"/>
              <a:buNone/>
            </a:pPr>
            <a:endParaRPr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Research methods!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marL="0" lvl="0" indent="0">
              <a:buNone/>
            </a:pPr>
            <a:endParaRPr lang="nb-NO" sz="1800" dirty="0"/>
          </a:p>
        </p:txBody>
      </p:sp>
    </p:spTree>
    <p:extLst>
      <p:ext uri="{BB962C8B-B14F-4D97-AF65-F5344CB8AC3E}">
        <p14:creationId xmlns:p14="http://schemas.microsoft.com/office/powerpoint/2010/main" val="3309627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 fundamental difference…</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08105"/>
            <a:ext cx="8081699" cy="3611677"/>
          </a:xfrm>
        </p:spPr>
        <p:txBody>
          <a:bodyPr>
            <a:noAutofit/>
          </a:bodyPr>
          <a:lstStyle/>
          <a:p>
            <a:pPr>
              <a:defRPr/>
            </a:pPr>
            <a:r>
              <a:rPr lang="en-US" altLang="nb-NO" sz="1800" dirty="0"/>
              <a:t>In research we distinguish between methods for data collection and analysis, both of which are fundamental in answering a research question. </a:t>
            </a:r>
          </a:p>
          <a:p>
            <a:pPr>
              <a:defRPr/>
            </a:pPr>
            <a:endParaRPr lang="en-US" altLang="nb-NO" sz="900" dirty="0"/>
          </a:p>
          <a:p>
            <a:pPr>
              <a:defRPr/>
            </a:pPr>
            <a:r>
              <a:rPr lang="en-US" altLang="nb-NO" sz="1800" dirty="0"/>
              <a:t>Methods for data </a:t>
            </a:r>
            <a:r>
              <a:rPr lang="en-US" altLang="nb-NO" sz="1800" b="1" dirty="0">
                <a:solidFill>
                  <a:srgbClr val="FF0000"/>
                </a:solidFill>
              </a:rPr>
              <a:t>collection</a:t>
            </a:r>
            <a:r>
              <a:rPr lang="en-US" altLang="nb-NO" sz="1800" dirty="0"/>
              <a:t> are methods through which we gather our data from the field. These include interviews, direct observation, participant observation, physical or digital documents and artefacts.</a:t>
            </a:r>
            <a:endParaRPr lang="en-US" sz="1800" dirty="0"/>
          </a:p>
          <a:p>
            <a:pPr>
              <a:defRPr/>
            </a:pPr>
            <a:endParaRPr lang="en-US" altLang="nb-NO" sz="900" dirty="0"/>
          </a:p>
          <a:p>
            <a:pPr>
              <a:defRPr/>
            </a:pPr>
            <a:r>
              <a:rPr lang="en-US" altLang="nb-NO" sz="1800" dirty="0"/>
              <a:t>Methods for data </a:t>
            </a:r>
            <a:r>
              <a:rPr lang="en-US" altLang="nb-NO" sz="1800" b="1" dirty="0">
                <a:solidFill>
                  <a:srgbClr val="FF0000"/>
                </a:solidFill>
              </a:rPr>
              <a:t>analysis</a:t>
            </a:r>
            <a:r>
              <a:rPr lang="en-US" altLang="nb-NO" sz="1800" dirty="0"/>
              <a:t> enable us to read our data, deriving from them the answer to our research questions. Here we focus on two widely used data analysis methods: narrative and thematic analysis.</a:t>
            </a:r>
          </a:p>
        </p:txBody>
      </p:sp>
    </p:spTree>
    <p:extLst>
      <p:ext uri="{BB962C8B-B14F-4D97-AF65-F5344CB8AC3E}">
        <p14:creationId xmlns:p14="http://schemas.microsoft.com/office/powerpoint/2010/main" val="2685452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Writing a (good) research question!</a:t>
            </a:r>
          </a:p>
        </p:txBody>
      </p:sp>
      <p:sp>
        <p:nvSpPr>
          <p:cNvPr id="5" name="Content Placeholder 4">
            <a:extLst>
              <a:ext uri="{FF2B5EF4-FFF2-40B4-BE49-F238E27FC236}">
                <a16:creationId xmlns:a16="http://schemas.microsoft.com/office/drawing/2014/main" id="{66E4344A-A407-CA1B-6F98-6570F6DABC59}"/>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748807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Writing a research question…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08105"/>
            <a:ext cx="8081699" cy="3611677"/>
          </a:xfrm>
        </p:spPr>
        <p:txBody>
          <a:bodyPr>
            <a:noAutofit/>
          </a:bodyPr>
          <a:lstStyle/>
          <a:p>
            <a:pPr>
              <a:defRPr/>
            </a:pPr>
            <a:r>
              <a:rPr lang="en-US" altLang="nb-NO" sz="1800" dirty="0"/>
              <a:t>A research question is the question that your research will answer. The research question is a fundamental element of a research project.</a:t>
            </a:r>
          </a:p>
          <a:p>
            <a:pPr>
              <a:defRPr/>
            </a:pPr>
            <a:r>
              <a:rPr lang="en-US" altLang="nb-NO" sz="1800" dirty="0"/>
              <a:t>Three rules for a strong research question:</a:t>
            </a:r>
          </a:p>
          <a:p>
            <a:pPr lvl="1">
              <a:defRPr/>
            </a:pPr>
            <a:r>
              <a:rPr lang="en-US" altLang="nb-NO" sz="1800" b="1" dirty="0">
                <a:solidFill>
                  <a:srgbClr val="FF0000"/>
                </a:solidFill>
              </a:rPr>
              <a:t>Clear</a:t>
            </a:r>
            <a:r>
              <a:rPr lang="en-US" altLang="nb-NO" sz="1800" dirty="0"/>
              <a:t> – your question needs to clearly indicate the purpose of the study, so to give a structured direction to the research. </a:t>
            </a:r>
          </a:p>
          <a:p>
            <a:pPr lvl="1">
              <a:defRPr/>
            </a:pPr>
            <a:r>
              <a:rPr lang="en-US" altLang="nb-NO" sz="1800" b="1" dirty="0">
                <a:solidFill>
                  <a:srgbClr val="FF0000"/>
                </a:solidFill>
              </a:rPr>
              <a:t>Feasible</a:t>
            </a:r>
            <a:r>
              <a:rPr lang="en-US" altLang="nb-NO" sz="1800" dirty="0"/>
              <a:t> – you need to be able to answer your research question in the time and with the resources you have to conduct the study.</a:t>
            </a:r>
          </a:p>
          <a:p>
            <a:pPr lvl="1">
              <a:defRPr/>
            </a:pPr>
            <a:r>
              <a:rPr lang="en-US" altLang="nb-NO" sz="1800" b="1" dirty="0">
                <a:solidFill>
                  <a:srgbClr val="FF0000"/>
                </a:solidFill>
              </a:rPr>
              <a:t>Relevant</a:t>
            </a:r>
            <a:r>
              <a:rPr lang="en-US" altLang="nb-NO" sz="1800" dirty="0"/>
              <a:t> – your research question should be relevant to the field you wish to contribute to (e.g. digital health), so to enable you to make an original contribution to that field.</a:t>
            </a:r>
          </a:p>
        </p:txBody>
      </p:sp>
    </p:spTree>
    <p:extLst>
      <p:ext uri="{BB962C8B-B14F-4D97-AF65-F5344CB8AC3E}">
        <p14:creationId xmlns:p14="http://schemas.microsoft.com/office/powerpoint/2010/main" val="571954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For </a:t>
            </a:r>
            <a:r>
              <a:rPr lang="nb-NO" dirty="0" err="1"/>
              <a:t>instance</a:t>
            </a:r>
            <a:r>
              <a:rPr lang="nb-NO" dirty="0"/>
              <a: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08105"/>
            <a:ext cx="8081699" cy="3611677"/>
          </a:xfrm>
        </p:spPr>
        <p:txBody>
          <a:bodyPr>
            <a:noAutofit/>
          </a:bodyPr>
          <a:lstStyle/>
          <a:p>
            <a:pPr>
              <a:defRPr/>
            </a:pPr>
            <a:r>
              <a:rPr lang="en-US" altLang="nb-NO" sz="1800" dirty="0"/>
              <a:t>How does the existing institution of in-service training shape the introduction of online training for health staff in Indonesia?</a:t>
            </a:r>
          </a:p>
          <a:p>
            <a:pPr>
              <a:defRPr/>
            </a:pPr>
            <a:r>
              <a:rPr lang="en-US" altLang="nb-NO" sz="1800" dirty="0"/>
              <a:t>What are the technological and social factors that constrain and enable innovation in software ecosystems?</a:t>
            </a:r>
          </a:p>
          <a:p>
            <a:pPr>
              <a:defRPr/>
            </a:pPr>
            <a:r>
              <a:rPr lang="en-US" altLang="nb-NO" sz="1800" dirty="0"/>
              <a:t>How can we understand the role of boundary resources in platform owners' efforts to cultivate third-party development?</a:t>
            </a:r>
          </a:p>
          <a:p>
            <a:pPr>
              <a:defRPr/>
            </a:pPr>
            <a:r>
              <a:rPr lang="en-US" altLang="nb-NO" sz="1800" dirty="0"/>
              <a:t>How has the interplay between technology and work practice influenced contact tracing of COVID-19 in Norway?</a:t>
            </a:r>
          </a:p>
          <a:p>
            <a:pPr>
              <a:defRPr/>
            </a:pPr>
            <a:r>
              <a:rPr lang="en-US" altLang="nb-NO" sz="1800" dirty="0"/>
              <a:t>How can global public good platforms facilitate inclusive innovations by enabling effective participation in strengthening health information systems?</a:t>
            </a:r>
          </a:p>
          <a:p>
            <a:pPr>
              <a:defRPr/>
            </a:pPr>
            <a:endParaRPr lang="en-US" altLang="nb-NO" sz="1800" dirty="0"/>
          </a:p>
          <a:p>
            <a:pPr marL="0" indent="0">
              <a:buNone/>
              <a:defRPr/>
            </a:pPr>
            <a:endParaRPr lang="en-US" altLang="nb-NO" sz="1800" dirty="0"/>
          </a:p>
          <a:p>
            <a:pPr>
              <a:defRPr/>
            </a:pPr>
            <a:endParaRPr lang="en-US" altLang="nb-NO" sz="1800" dirty="0"/>
          </a:p>
          <a:p>
            <a:pPr marL="0" indent="0">
              <a:buNone/>
              <a:defRPr/>
            </a:pPr>
            <a:endParaRPr lang="en-US" altLang="nb-NO" sz="1800" dirty="0"/>
          </a:p>
        </p:txBody>
      </p:sp>
    </p:spTree>
    <p:extLst>
      <p:ext uri="{BB962C8B-B14F-4D97-AF65-F5344CB8AC3E}">
        <p14:creationId xmlns:p14="http://schemas.microsoft.com/office/powerpoint/2010/main" val="275221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en-US" dirty="0"/>
              <a:t>L</a:t>
            </a:r>
            <a:r>
              <a:rPr lang="nb-NO" dirty="0"/>
              <a:t>ess good research </a:t>
            </a:r>
            <a:r>
              <a:rPr lang="nb-NO" dirty="0" err="1"/>
              <a:t>questions</a:t>
            </a:r>
            <a:r>
              <a:rPr lang="nb-NO" dirty="0"/>
              <a: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08105"/>
            <a:ext cx="8081699" cy="3611677"/>
          </a:xfrm>
        </p:spPr>
        <p:txBody>
          <a:bodyPr>
            <a:noAutofit/>
          </a:bodyPr>
          <a:lstStyle/>
          <a:p>
            <a:pPr>
              <a:defRPr/>
            </a:pPr>
            <a:r>
              <a:rPr lang="en-US" altLang="nb-NO" sz="1800" dirty="0"/>
              <a:t>Unclear terms or topic!</a:t>
            </a:r>
          </a:p>
          <a:p>
            <a:pPr>
              <a:defRPr/>
            </a:pPr>
            <a:r>
              <a:rPr lang="en-US" altLang="nb-NO" sz="1800" dirty="0"/>
              <a:t>Questions in the future (how “could” a certain application work…?)</a:t>
            </a:r>
          </a:p>
          <a:p>
            <a:pPr>
              <a:defRPr/>
            </a:pPr>
            <a:r>
              <a:rPr lang="en-US" altLang="nb-NO" sz="1800" dirty="0"/>
              <a:t>Unfeasible research plans (breadth; access issues)</a:t>
            </a:r>
          </a:p>
          <a:p>
            <a:pPr>
              <a:defRPr/>
            </a:pPr>
            <a:r>
              <a:rPr lang="en-US" altLang="nb-NO" sz="1800" dirty="0"/>
              <a:t>Limited originality – familiarise with the essential literature!</a:t>
            </a:r>
          </a:p>
          <a:p>
            <a:pPr>
              <a:defRPr/>
            </a:pPr>
            <a:r>
              <a:rPr lang="en-US" altLang="nb-NO" sz="1800" dirty="0"/>
              <a:t>Limited innovation – fail to specify the importance of the study</a:t>
            </a:r>
          </a:p>
          <a:p>
            <a:pPr>
              <a:defRPr/>
            </a:pPr>
            <a:r>
              <a:rPr lang="en-US" altLang="nb-NO" sz="1800" dirty="0"/>
              <a:t>Lack of relevance for your research field</a:t>
            </a:r>
          </a:p>
          <a:p>
            <a:pPr>
              <a:defRPr/>
            </a:pPr>
            <a:r>
              <a:rPr lang="en-US" altLang="nb-NO" sz="1800" dirty="0"/>
              <a:t>Excess of abstraction – inability to answer through data</a:t>
            </a:r>
          </a:p>
          <a:p>
            <a:pPr>
              <a:defRPr/>
            </a:pPr>
            <a:r>
              <a:rPr lang="en-US" altLang="nb-NO" sz="1800" dirty="0"/>
              <a:t>Replication of existing studies!</a:t>
            </a:r>
          </a:p>
          <a:p>
            <a:pPr marL="0" indent="0">
              <a:buNone/>
              <a:defRPr/>
            </a:pPr>
            <a:endParaRPr lang="en-US" altLang="nb-NO" sz="1800" dirty="0"/>
          </a:p>
          <a:p>
            <a:pPr marL="0" indent="0">
              <a:buNone/>
              <a:defRPr/>
            </a:pPr>
            <a:endParaRPr lang="en-US" altLang="nb-NO" sz="1800" dirty="0"/>
          </a:p>
          <a:p>
            <a:pPr>
              <a:defRPr/>
            </a:pPr>
            <a:endParaRPr lang="en-US" altLang="nb-NO" sz="1800" dirty="0"/>
          </a:p>
          <a:p>
            <a:pPr marL="0" indent="0">
              <a:buNone/>
              <a:defRPr/>
            </a:pPr>
            <a:endParaRPr lang="en-US" altLang="nb-NO" sz="1800" dirty="0"/>
          </a:p>
        </p:txBody>
      </p:sp>
    </p:spTree>
    <p:extLst>
      <p:ext uri="{BB962C8B-B14F-4D97-AF65-F5344CB8AC3E}">
        <p14:creationId xmlns:p14="http://schemas.microsoft.com/office/powerpoint/2010/main" val="3584942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en-US" dirty="0"/>
              <a:t>So…</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08105"/>
            <a:ext cx="8081699" cy="3611677"/>
          </a:xfrm>
        </p:spPr>
        <p:txBody>
          <a:bodyPr>
            <a:noAutofit/>
          </a:bodyPr>
          <a:lstStyle/>
          <a:p>
            <a:pPr>
              <a:defRPr/>
            </a:pPr>
            <a:r>
              <a:rPr lang="en-US" altLang="nb-NO" sz="1800" dirty="0"/>
              <a:t>Before thinking of your research methods, it is important to formulate research questions that are </a:t>
            </a:r>
            <a:r>
              <a:rPr lang="en-US" altLang="nb-NO" sz="1800" b="1" dirty="0">
                <a:solidFill>
                  <a:srgbClr val="FF0000"/>
                </a:solidFill>
              </a:rPr>
              <a:t>clear</a:t>
            </a:r>
            <a:r>
              <a:rPr lang="en-US" altLang="nb-NO" sz="1800" dirty="0"/>
              <a:t>, </a:t>
            </a:r>
            <a:r>
              <a:rPr lang="en-US" altLang="nb-NO" sz="1800" b="1" dirty="0">
                <a:solidFill>
                  <a:srgbClr val="FF0000"/>
                </a:solidFill>
              </a:rPr>
              <a:t>feasible</a:t>
            </a:r>
            <a:r>
              <a:rPr lang="en-US" altLang="nb-NO" sz="1800" dirty="0"/>
              <a:t> to answer within your time and resources, and </a:t>
            </a:r>
            <a:r>
              <a:rPr lang="en-US" altLang="nb-NO" sz="1800" b="1" dirty="0">
                <a:solidFill>
                  <a:srgbClr val="FF0000"/>
                </a:solidFill>
              </a:rPr>
              <a:t>relevant</a:t>
            </a:r>
            <a:r>
              <a:rPr lang="en-US" altLang="nb-NO" sz="1800" dirty="0"/>
              <a:t> to the field you aim to contribute to</a:t>
            </a:r>
          </a:p>
          <a:p>
            <a:pPr>
              <a:defRPr/>
            </a:pPr>
            <a:endParaRPr lang="en-US" altLang="nb-NO" sz="1800" dirty="0"/>
          </a:p>
          <a:p>
            <a:pPr>
              <a:defRPr/>
            </a:pPr>
            <a:r>
              <a:rPr lang="en-US" altLang="nb-NO" sz="1800" dirty="0"/>
              <a:t>Each paper (or thesis!) is part of a scholarly </a:t>
            </a:r>
            <a:r>
              <a:rPr lang="en-US" altLang="nb-NO" sz="1800" b="1" dirty="0">
                <a:solidFill>
                  <a:srgbClr val="FF0000"/>
                </a:solidFill>
              </a:rPr>
              <a:t>conversation</a:t>
            </a:r>
            <a:r>
              <a:rPr lang="en-US" altLang="nb-NO" sz="1800" dirty="0"/>
              <a:t>, to which you will contribute based on the findings of your research.</a:t>
            </a:r>
          </a:p>
          <a:p>
            <a:pPr>
              <a:defRPr/>
            </a:pPr>
            <a:endParaRPr lang="en-US" altLang="nb-NO" sz="1800" dirty="0"/>
          </a:p>
          <a:p>
            <a:pPr>
              <a:defRPr/>
            </a:pPr>
            <a:r>
              <a:rPr lang="en-US" altLang="nb-NO" sz="1800" dirty="0"/>
              <a:t>Existing published </a:t>
            </a:r>
            <a:r>
              <a:rPr lang="en-US" altLang="nb-NO" sz="1800" b="1" dirty="0">
                <a:solidFill>
                  <a:srgbClr val="FF0000"/>
                </a:solidFill>
              </a:rPr>
              <a:t>literature</a:t>
            </a:r>
            <a:r>
              <a:rPr lang="en-US" altLang="nb-NO" sz="1800" dirty="0"/>
              <a:t> is a very good way to see how a (good) research question is formulated!</a:t>
            </a:r>
          </a:p>
          <a:p>
            <a:pPr marL="0" indent="0">
              <a:buNone/>
              <a:defRPr/>
            </a:pPr>
            <a:endParaRPr lang="en-US" altLang="nb-NO" sz="1800" dirty="0"/>
          </a:p>
          <a:p>
            <a:pPr marL="0" indent="0">
              <a:buNone/>
              <a:defRPr/>
            </a:pPr>
            <a:endParaRPr lang="en-US" altLang="nb-NO" sz="1800" dirty="0"/>
          </a:p>
          <a:p>
            <a:pPr>
              <a:defRPr/>
            </a:pPr>
            <a:endParaRPr lang="en-US" altLang="nb-NO" sz="1800" dirty="0"/>
          </a:p>
          <a:p>
            <a:pPr marL="0" indent="0">
              <a:buNone/>
              <a:defRPr/>
            </a:pPr>
            <a:endParaRPr lang="en-US" altLang="nb-NO" sz="1800" dirty="0"/>
          </a:p>
        </p:txBody>
      </p:sp>
    </p:spTree>
    <p:extLst>
      <p:ext uri="{BB962C8B-B14F-4D97-AF65-F5344CB8AC3E}">
        <p14:creationId xmlns:p14="http://schemas.microsoft.com/office/powerpoint/2010/main" val="2554876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en-US" dirty="0"/>
              <a:t>Data collection!</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08105"/>
            <a:ext cx="8081699" cy="3611677"/>
          </a:xfrm>
        </p:spPr>
        <p:txBody>
          <a:bodyPr>
            <a:noAutofit/>
          </a:bodyPr>
          <a:lstStyle/>
          <a:p>
            <a:pPr>
              <a:defRPr/>
            </a:pPr>
            <a:r>
              <a:rPr lang="en-US" altLang="nb-NO" sz="1800" b="1" dirty="0">
                <a:solidFill>
                  <a:srgbClr val="FF0000"/>
                </a:solidFill>
              </a:rPr>
              <a:t>Data collection</a:t>
            </a:r>
            <a:r>
              <a:rPr lang="en-US" altLang="nb-NO" sz="1800" dirty="0"/>
              <a:t> is the process through which we gather our field data. Qualitative methods for data collection involve the use of qualitative data</a:t>
            </a:r>
            <a:r>
              <a:rPr lang="en-US" sz="1800" dirty="0"/>
              <a:t> to understand and explain social phenomena.</a:t>
            </a:r>
            <a:endParaRPr lang="en-US" altLang="nb-NO" sz="1800" dirty="0"/>
          </a:p>
          <a:p>
            <a:pPr>
              <a:defRPr/>
            </a:pPr>
            <a:endParaRPr lang="en-US" altLang="nb-NO" sz="1800" dirty="0"/>
          </a:p>
          <a:p>
            <a:pPr>
              <a:defRPr/>
            </a:pPr>
            <a:r>
              <a:rPr lang="en-US" altLang="nb-NO" sz="1800" dirty="0"/>
              <a:t>In the interpretive research tradition, data collection aims at accessing the </a:t>
            </a:r>
            <a:r>
              <a:rPr lang="en-US" altLang="nb-NO" sz="1800" b="1" dirty="0">
                <a:solidFill>
                  <a:srgbClr val="FF0000"/>
                </a:solidFill>
              </a:rPr>
              <a:t>meanings</a:t>
            </a:r>
            <a:r>
              <a:rPr lang="en-US" altLang="nb-NO" sz="1800" b="1" dirty="0"/>
              <a:t> </a:t>
            </a:r>
            <a:r>
              <a:rPr lang="en-US" altLang="nb-NO" sz="1800" dirty="0"/>
              <a:t>and interpretations that people form of reality</a:t>
            </a:r>
          </a:p>
          <a:p>
            <a:pPr>
              <a:defRPr/>
            </a:pPr>
            <a:endParaRPr lang="en-US" altLang="nb-NO" sz="1800" dirty="0"/>
          </a:p>
          <a:p>
            <a:pPr>
              <a:defRPr/>
            </a:pPr>
            <a:r>
              <a:rPr lang="en-US" altLang="nb-NO" sz="1800" dirty="0"/>
              <a:t>Interviews, direct and participant observation, physical and digital documents and artefacts can all form part of a qualitative research project!</a:t>
            </a:r>
          </a:p>
          <a:p>
            <a:pPr marL="0" indent="0">
              <a:buNone/>
              <a:defRPr/>
            </a:pPr>
            <a:endParaRPr lang="en-US" altLang="nb-NO" sz="1800" dirty="0"/>
          </a:p>
          <a:p>
            <a:pPr marL="0" indent="0">
              <a:buNone/>
              <a:defRPr/>
            </a:pPr>
            <a:endParaRPr lang="en-US" altLang="nb-NO" sz="1800" dirty="0"/>
          </a:p>
          <a:p>
            <a:pPr>
              <a:defRPr/>
            </a:pPr>
            <a:endParaRPr lang="en-US" altLang="nb-NO" sz="1800" dirty="0"/>
          </a:p>
          <a:p>
            <a:pPr marL="0" indent="0">
              <a:buNone/>
              <a:defRPr/>
            </a:pPr>
            <a:endParaRPr lang="en-US" altLang="nb-NO" sz="1800" dirty="0"/>
          </a:p>
        </p:txBody>
      </p:sp>
    </p:spTree>
    <p:extLst>
      <p:ext uri="{BB962C8B-B14F-4D97-AF65-F5344CB8AC3E}">
        <p14:creationId xmlns:p14="http://schemas.microsoft.com/office/powerpoint/2010/main" val="907180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Interviews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599"/>
            <a:ext cx="8002202" cy="3238269"/>
          </a:xfrm>
        </p:spPr>
        <p:txBody>
          <a:bodyPr>
            <a:noAutofit/>
          </a:bodyPr>
          <a:lstStyle/>
          <a:p>
            <a:pPr>
              <a:defRPr/>
            </a:pPr>
            <a:r>
              <a:rPr lang="en-US" sz="1800" dirty="0"/>
              <a:t>Walsham (2006): a more or less structured conversation where the interviewee(s) convey, through </a:t>
            </a:r>
            <a:r>
              <a:rPr lang="en-US" sz="1800" b="1" dirty="0">
                <a:solidFill>
                  <a:srgbClr val="FF0000"/>
                </a:solidFill>
              </a:rPr>
              <a:t>language</a:t>
            </a:r>
            <a:r>
              <a:rPr lang="en-US" sz="1800" dirty="0">
                <a:solidFill>
                  <a:srgbClr val="FF0000"/>
                </a:solidFill>
              </a:rPr>
              <a:t> </a:t>
            </a:r>
            <a:r>
              <a:rPr lang="en-US" sz="1800" dirty="0"/>
              <a:t>or other means, their </a:t>
            </a:r>
            <a:r>
              <a:rPr lang="en-US" sz="1800" b="1" dirty="0">
                <a:solidFill>
                  <a:srgbClr val="FF0000"/>
                </a:solidFill>
              </a:rPr>
              <a:t>meaning</a:t>
            </a:r>
            <a:r>
              <a:rPr lang="en-US" sz="1800" dirty="0"/>
              <a:t> and </a:t>
            </a:r>
            <a:r>
              <a:rPr lang="en-US" sz="1800" b="1" dirty="0">
                <a:solidFill>
                  <a:srgbClr val="FF0000"/>
                </a:solidFill>
              </a:rPr>
              <a:t>interpretations</a:t>
            </a:r>
            <a:r>
              <a:rPr lang="en-US" sz="1800" dirty="0"/>
              <a:t> of the studied phenomena.</a:t>
            </a:r>
          </a:p>
          <a:p>
            <a:pPr>
              <a:defRPr/>
            </a:pPr>
            <a:r>
              <a:rPr lang="en-US" sz="1800" dirty="0"/>
              <a:t>Organisation of the interview: an ice-breaking phase, setting the scene and context for the conversation, followed by a more or less participant-led discussion of one or more themes of relevance to the study</a:t>
            </a:r>
          </a:p>
          <a:p>
            <a:pPr>
              <a:defRPr/>
            </a:pPr>
            <a:r>
              <a:rPr lang="en-US" sz="1800" b="1" dirty="0">
                <a:solidFill>
                  <a:srgbClr val="FF0000"/>
                </a:solidFill>
              </a:rPr>
              <a:t>Preparation</a:t>
            </a:r>
            <a:r>
              <a:rPr lang="en-US" sz="1800" dirty="0">
                <a:solidFill>
                  <a:srgbClr val="FF0000"/>
                </a:solidFill>
              </a:rPr>
              <a:t> </a:t>
            </a:r>
            <a:r>
              <a:rPr lang="en-US" sz="1800" dirty="0"/>
              <a:t>as crucial to the interview process: a sign of respect for the interviewee(s), but also key to high-quality data collection!</a:t>
            </a:r>
          </a:p>
          <a:p>
            <a:pPr>
              <a:defRPr/>
            </a:pPr>
            <a:r>
              <a:rPr lang="en-US" sz="1800" dirty="0"/>
              <a:t>Tape-recording or not? </a:t>
            </a:r>
          </a:p>
        </p:txBody>
      </p:sp>
    </p:spTree>
    <p:extLst>
      <p:ext uri="{BB962C8B-B14F-4D97-AF65-F5344CB8AC3E}">
        <p14:creationId xmlns:p14="http://schemas.microsoft.com/office/powerpoint/2010/main" val="4240202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Interviews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600"/>
            <a:ext cx="8002202" cy="2955636"/>
          </a:xfrm>
        </p:spPr>
        <p:txBody>
          <a:bodyPr>
            <a:noAutofit/>
          </a:bodyPr>
          <a:lstStyle/>
          <a:p>
            <a:pPr marL="0" indent="0">
              <a:buNone/>
              <a:defRPr/>
            </a:pPr>
            <a:r>
              <a:rPr lang="en-US" altLang="nb-NO" sz="1800" dirty="0"/>
              <a:t>Interviewing styles:</a:t>
            </a:r>
          </a:p>
          <a:p>
            <a:pPr>
              <a:defRPr/>
            </a:pPr>
            <a:r>
              <a:rPr lang="en-US" sz="1800" b="1" dirty="0">
                <a:solidFill>
                  <a:srgbClr val="FF0000"/>
                </a:solidFill>
              </a:rPr>
              <a:t>Structured</a:t>
            </a:r>
            <a:r>
              <a:rPr lang="en-US" sz="1800" dirty="0"/>
              <a:t> – the researcher builds a fixed questionnaire, and strictly attains to it in the conduct of the interview</a:t>
            </a:r>
          </a:p>
          <a:p>
            <a:pPr>
              <a:defRPr/>
            </a:pPr>
            <a:r>
              <a:rPr lang="en-US" sz="1800" b="1" dirty="0">
                <a:solidFill>
                  <a:srgbClr val="FF0000"/>
                </a:solidFill>
              </a:rPr>
              <a:t>Semi-structured</a:t>
            </a:r>
            <a:r>
              <a:rPr lang="en-US" sz="1800" dirty="0"/>
              <a:t> – the researcher builds a topic guide (list of questions), and then uses it to guide the interview process, letting the respondent elaborate on the questions asked and adding more questions where needed</a:t>
            </a:r>
          </a:p>
          <a:p>
            <a:pPr>
              <a:defRPr/>
            </a:pPr>
            <a:r>
              <a:rPr lang="en-US" sz="1800" b="1" dirty="0">
                <a:solidFill>
                  <a:srgbClr val="FF0000"/>
                </a:solidFill>
              </a:rPr>
              <a:t>Unstructured</a:t>
            </a:r>
            <a:r>
              <a:rPr lang="en-US" sz="1800" dirty="0"/>
              <a:t> – the researcher leaves the respondent to elaborate freely on the topic of the interview, without any guidance from the interviewer.</a:t>
            </a:r>
          </a:p>
        </p:txBody>
      </p:sp>
    </p:spTree>
    <p:extLst>
      <p:ext uri="{BB962C8B-B14F-4D97-AF65-F5344CB8AC3E}">
        <p14:creationId xmlns:p14="http://schemas.microsoft.com/office/powerpoint/2010/main" val="242455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Direct observation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600"/>
            <a:ext cx="8002202" cy="2955636"/>
          </a:xfrm>
        </p:spPr>
        <p:txBody>
          <a:bodyPr>
            <a:noAutofit/>
          </a:bodyPr>
          <a:lstStyle/>
          <a:p>
            <a:r>
              <a:rPr lang="en-US" sz="1800" dirty="0"/>
              <a:t>A method of collecting evaluative information in which the evaluator watches the subject in </a:t>
            </a:r>
            <a:r>
              <a:rPr lang="en-US" sz="1800" dirty="0" err="1"/>
              <a:t>theirusual</a:t>
            </a:r>
            <a:r>
              <a:rPr lang="en-US" sz="1800" dirty="0"/>
              <a:t> environment </a:t>
            </a:r>
            <a:r>
              <a:rPr lang="en-US" sz="1800" b="1" dirty="0">
                <a:solidFill>
                  <a:srgbClr val="FF0000"/>
                </a:solidFill>
              </a:rPr>
              <a:t>without altering </a:t>
            </a:r>
            <a:r>
              <a:rPr lang="en-US" sz="1800" dirty="0"/>
              <a:t>that environment.</a:t>
            </a:r>
            <a:endParaRPr lang="nb-NO" sz="1800" dirty="0"/>
          </a:p>
          <a:p>
            <a:pPr>
              <a:defRPr/>
            </a:pPr>
            <a:r>
              <a:rPr lang="en-US" sz="1800" dirty="0"/>
              <a:t>It is useful when we are trying to understand an ongoing process or behavior, or an unfolding situation or event, and there is physical evidence, or products or outcomes that can be seen. </a:t>
            </a:r>
          </a:p>
          <a:p>
            <a:pPr>
              <a:defRPr/>
            </a:pPr>
            <a:r>
              <a:rPr lang="en-US" sz="1800" dirty="0"/>
              <a:t>It can be conducted in public or private situations, and a key to it is </a:t>
            </a:r>
            <a:r>
              <a:rPr lang="en-US" sz="1800" b="1" dirty="0">
                <a:solidFill>
                  <a:srgbClr val="FF0000"/>
                </a:solidFill>
              </a:rPr>
              <a:t>planning</a:t>
            </a:r>
            <a:r>
              <a:rPr lang="en-US" sz="1800" dirty="0"/>
              <a:t> who, how, and what to observe: observing people’s practices in a given setting offers a window on people’s </a:t>
            </a:r>
            <a:r>
              <a:rPr lang="en-US" sz="1800" b="1" dirty="0">
                <a:solidFill>
                  <a:srgbClr val="FF0000"/>
                </a:solidFill>
              </a:rPr>
              <a:t>lived experience </a:t>
            </a:r>
            <a:r>
              <a:rPr lang="en-US" sz="1800" dirty="0"/>
              <a:t>of a research object.</a:t>
            </a:r>
          </a:p>
        </p:txBody>
      </p:sp>
    </p:spTree>
    <p:extLst>
      <p:ext uri="{BB962C8B-B14F-4D97-AF65-F5344CB8AC3E}">
        <p14:creationId xmlns:p14="http://schemas.microsoft.com/office/powerpoint/2010/main" val="2032699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err="1"/>
              <a:t>Participant</a:t>
            </a:r>
            <a:r>
              <a:rPr lang="nb-NO" dirty="0"/>
              <a:t> observation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599"/>
            <a:ext cx="8002202" cy="3471026"/>
          </a:xfrm>
        </p:spPr>
        <p:txBody>
          <a:bodyPr>
            <a:noAutofit/>
          </a:bodyPr>
          <a:lstStyle/>
          <a:p>
            <a:r>
              <a:rPr lang="en-US" sz="1800" dirty="0"/>
              <a:t>Walsham (2006): different </a:t>
            </a:r>
            <a:r>
              <a:rPr lang="en-US" sz="1800" b="1" dirty="0">
                <a:solidFill>
                  <a:srgbClr val="FF0000"/>
                </a:solidFill>
              </a:rPr>
              <a:t>styles of involvement </a:t>
            </a:r>
            <a:r>
              <a:rPr lang="en-US" sz="1800" dirty="0"/>
              <a:t>in research, from a completely detached observer who does not intervene in the setting, to the involved researcher, which participates in the researched phenomenon.</a:t>
            </a:r>
            <a:endParaRPr lang="nb-NO" sz="1800" dirty="0"/>
          </a:p>
          <a:p>
            <a:pPr>
              <a:defRPr/>
            </a:pPr>
            <a:r>
              <a:rPr lang="en-US" sz="1800" dirty="0"/>
              <a:t>Participant observation occurs when the researcher actively participates in the activities of the research subjects. The observers immerse themselves into the context, becoming an active part of the researched activities.</a:t>
            </a:r>
          </a:p>
          <a:p>
            <a:pPr>
              <a:defRPr/>
            </a:pPr>
            <a:r>
              <a:rPr lang="en-US" sz="1800" dirty="0"/>
              <a:t>In participant observation, data emerge from a reality that is co-produced by the researcher, which makes the awareness of </a:t>
            </a:r>
            <a:r>
              <a:rPr lang="en-US" sz="1800" b="1" dirty="0">
                <a:solidFill>
                  <a:srgbClr val="FF0000"/>
                </a:solidFill>
              </a:rPr>
              <a:t>positionality</a:t>
            </a:r>
            <a:r>
              <a:rPr lang="en-US" sz="1800" dirty="0"/>
              <a:t> (where do we stand in relation to the research object?) especially important</a:t>
            </a:r>
          </a:p>
          <a:p>
            <a:pPr>
              <a:defRPr/>
            </a:pPr>
            <a:r>
              <a:rPr lang="en-US" sz="1800" dirty="0"/>
              <a:t>More involved styles of research, such as action research, may resonate especially well with participant observation!</a:t>
            </a:r>
          </a:p>
        </p:txBody>
      </p:sp>
    </p:spTree>
    <p:extLst>
      <p:ext uri="{BB962C8B-B14F-4D97-AF65-F5344CB8AC3E}">
        <p14:creationId xmlns:p14="http://schemas.microsoft.com/office/powerpoint/2010/main" val="3687259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Digital and </a:t>
            </a:r>
            <a:r>
              <a:rPr lang="nb-NO" dirty="0" err="1"/>
              <a:t>physical</a:t>
            </a:r>
            <a:r>
              <a:rPr lang="nb-NO" dirty="0"/>
              <a:t> </a:t>
            </a:r>
            <a:r>
              <a:rPr lang="nb-NO" dirty="0" err="1"/>
              <a:t>documents</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599"/>
            <a:ext cx="8002202" cy="3471026"/>
          </a:xfrm>
        </p:spPr>
        <p:txBody>
          <a:bodyPr>
            <a:noAutofit/>
          </a:bodyPr>
          <a:lstStyle/>
          <a:p>
            <a:r>
              <a:rPr lang="en-US" sz="1800" dirty="0"/>
              <a:t>Document analysis: a process that involves evaluating digital or physical </a:t>
            </a:r>
            <a:r>
              <a:rPr lang="en-US" sz="1800" b="1" dirty="0">
                <a:solidFill>
                  <a:srgbClr val="FF0000"/>
                </a:solidFill>
              </a:rPr>
              <a:t>documents</a:t>
            </a:r>
            <a:r>
              <a:rPr lang="en-US" sz="1800" dirty="0"/>
              <a:t> to interpret them, understand their meaning in context and develop upon the information they provide.</a:t>
            </a:r>
          </a:p>
          <a:p>
            <a:r>
              <a:rPr lang="en-US" sz="1800" dirty="0"/>
              <a:t>Increased availability of </a:t>
            </a:r>
            <a:r>
              <a:rPr lang="en-US" sz="1800" b="1" dirty="0">
                <a:solidFill>
                  <a:srgbClr val="FF0000"/>
                </a:solidFill>
              </a:rPr>
              <a:t>digital</a:t>
            </a:r>
            <a:r>
              <a:rPr lang="en-US" sz="1800" dirty="0"/>
              <a:t> documents, but </a:t>
            </a:r>
            <a:r>
              <a:rPr lang="en-US" sz="1800" b="1" dirty="0">
                <a:solidFill>
                  <a:srgbClr val="FF0000"/>
                </a:solidFill>
              </a:rPr>
              <a:t>physical</a:t>
            </a:r>
            <a:r>
              <a:rPr lang="en-US" sz="1800" dirty="0"/>
              <a:t> ones still very relevant in many research contexts (e.g. archival records)</a:t>
            </a:r>
          </a:p>
          <a:p>
            <a:r>
              <a:rPr lang="en-US" sz="1800" dirty="0"/>
              <a:t>Documents play a twofold role in research: increase our awareness of the research objects (e-g. in preparation for fieldwork), and contribute to the data we collect on the same object, enriching the </a:t>
            </a:r>
            <a:r>
              <a:rPr lang="en-US" sz="1800" b="1" dirty="0">
                <a:solidFill>
                  <a:srgbClr val="FF0000"/>
                </a:solidFill>
              </a:rPr>
              <a:t>image</a:t>
            </a:r>
            <a:r>
              <a:rPr lang="en-US" sz="1800" dirty="0"/>
              <a:t> that we form of it</a:t>
            </a:r>
          </a:p>
          <a:p>
            <a:pPr>
              <a:defRPr/>
            </a:pPr>
            <a:r>
              <a:rPr lang="en-US" sz="1800" dirty="0"/>
              <a:t>It is always good to provide an appendix detailing the digital and physical sources of your research! (</a:t>
            </a:r>
            <a:r>
              <a:rPr lang="en-US" sz="1800" dirty="0">
                <a:hlinkClick r:id="rId3"/>
              </a:rPr>
              <a:t>Example</a:t>
            </a:r>
            <a:r>
              <a:rPr lang="en-US" sz="1800" dirty="0"/>
              <a:t> of a documental appendix)</a:t>
            </a:r>
          </a:p>
        </p:txBody>
      </p:sp>
    </p:spTree>
    <p:extLst>
      <p:ext uri="{BB962C8B-B14F-4D97-AF65-F5344CB8AC3E}">
        <p14:creationId xmlns:p14="http://schemas.microsoft.com/office/powerpoint/2010/main" val="3954494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Digital and </a:t>
            </a:r>
            <a:r>
              <a:rPr lang="nb-NO" dirty="0" err="1"/>
              <a:t>physical</a:t>
            </a:r>
            <a:r>
              <a:rPr lang="nb-NO" dirty="0"/>
              <a:t> </a:t>
            </a:r>
            <a:r>
              <a:rPr lang="nb-NO" dirty="0" err="1"/>
              <a:t>artefacts</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599"/>
            <a:ext cx="8002202" cy="3471026"/>
          </a:xfrm>
        </p:spPr>
        <p:txBody>
          <a:bodyPr>
            <a:noAutofit/>
          </a:bodyPr>
          <a:lstStyle/>
          <a:p>
            <a:r>
              <a:rPr lang="en-US" sz="1800" b="1" dirty="0">
                <a:solidFill>
                  <a:srgbClr val="FF0000"/>
                </a:solidFill>
              </a:rPr>
              <a:t>Digital artefacts </a:t>
            </a:r>
            <a:r>
              <a:rPr lang="en-US" sz="1800" dirty="0"/>
              <a:t>(e-books, infrastructures, platforms like DHIS2...) and </a:t>
            </a:r>
            <a:r>
              <a:rPr lang="en-US" sz="1800" b="1" dirty="0">
                <a:solidFill>
                  <a:srgbClr val="FF0000"/>
                </a:solidFill>
              </a:rPr>
              <a:t>physical artefacts </a:t>
            </a:r>
            <a:r>
              <a:rPr lang="en-US" sz="1800" dirty="0"/>
              <a:t>(computers, objects, mobile devices...) can form an integral part of a qualitative data collection process!</a:t>
            </a:r>
          </a:p>
          <a:p>
            <a:r>
              <a:rPr lang="en-US" sz="1800" dirty="0"/>
              <a:t>Research can concern both the </a:t>
            </a:r>
            <a:r>
              <a:rPr lang="en-US" sz="1800" b="1" dirty="0">
                <a:solidFill>
                  <a:srgbClr val="FF0000"/>
                </a:solidFill>
              </a:rPr>
              <a:t>features</a:t>
            </a:r>
            <a:r>
              <a:rPr lang="en-US" sz="1800" dirty="0"/>
              <a:t> of the artefact (functionalities of the platform, how it is designed and implemented…) and the ways the artefact is </a:t>
            </a:r>
            <a:r>
              <a:rPr lang="en-US" sz="1800" b="1" dirty="0">
                <a:solidFill>
                  <a:srgbClr val="FF0000"/>
                </a:solidFill>
              </a:rPr>
              <a:t>used</a:t>
            </a:r>
            <a:r>
              <a:rPr lang="en-US" sz="1800" dirty="0"/>
              <a:t> by people (their reactions to it, their positive aspects and concerns)</a:t>
            </a:r>
          </a:p>
          <a:p>
            <a:r>
              <a:rPr lang="en-US" sz="1800" dirty="0"/>
              <a:t>When studying artefacts, the researcher uses them as </a:t>
            </a:r>
            <a:r>
              <a:rPr lang="en-US" sz="1800" b="1" dirty="0">
                <a:solidFill>
                  <a:srgbClr val="FF0000"/>
                </a:solidFill>
              </a:rPr>
              <a:t>data sources </a:t>
            </a:r>
            <a:r>
              <a:rPr lang="en-US" sz="1800" dirty="0"/>
              <a:t>on key aspects of the research: what features makes the artefact what it is? What role do these features play in the way the artefact is perceived?</a:t>
            </a:r>
          </a:p>
          <a:p>
            <a:r>
              <a:rPr lang="en-US" sz="1800" dirty="0"/>
              <a:t>In other words, even artefacts play a role in the </a:t>
            </a:r>
            <a:r>
              <a:rPr lang="en-US" sz="1800" b="1" dirty="0">
                <a:solidFill>
                  <a:srgbClr val="FF0000"/>
                </a:solidFill>
              </a:rPr>
              <a:t>lived experience </a:t>
            </a:r>
            <a:r>
              <a:rPr lang="en-US" sz="1800" dirty="0"/>
              <a:t>that people have of a certain research object.</a:t>
            </a:r>
          </a:p>
        </p:txBody>
      </p:sp>
    </p:spTree>
    <p:extLst>
      <p:ext uri="{BB962C8B-B14F-4D97-AF65-F5344CB8AC3E}">
        <p14:creationId xmlns:p14="http://schemas.microsoft.com/office/powerpoint/2010/main" val="1007449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So…</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599"/>
            <a:ext cx="8002202" cy="3471026"/>
          </a:xfrm>
        </p:spPr>
        <p:txBody>
          <a:bodyPr>
            <a:noAutofit/>
          </a:bodyPr>
          <a:lstStyle/>
          <a:p>
            <a:r>
              <a:rPr lang="en-US" sz="1800" dirty="0"/>
              <a:t>There are many techniques to gather data when doing qualitative research! The data we gather will then need to be analysed, to form the understanding that leads to answering our research question.</a:t>
            </a:r>
          </a:p>
          <a:p>
            <a:endParaRPr lang="en-US" sz="1800" dirty="0"/>
          </a:p>
          <a:p>
            <a:r>
              <a:rPr lang="en-US" sz="1800" dirty="0"/>
              <a:t>Our </a:t>
            </a:r>
            <a:r>
              <a:rPr lang="en-US" sz="1800" b="1" dirty="0">
                <a:solidFill>
                  <a:schemeClr val="accent1"/>
                </a:solidFill>
              </a:rPr>
              <a:t>findings</a:t>
            </a:r>
            <a:r>
              <a:rPr lang="en-US" sz="1800" dirty="0"/>
              <a:t> in the research are data that have been collected and analysed, i.e. “cooked” in response to the question we initially asked.</a:t>
            </a:r>
          </a:p>
          <a:p>
            <a:endParaRPr lang="en-US" sz="1800" dirty="0"/>
          </a:p>
          <a:p>
            <a:r>
              <a:rPr lang="en-US" sz="1800" dirty="0"/>
              <a:t>In the next few weeks, we will see how different </a:t>
            </a:r>
            <a:r>
              <a:rPr lang="en-US" sz="1800" b="1" dirty="0">
                <a:solidFill>
                  <a:srgbClr val="FF0000"/>
                </a:solidFill>
              </a:rPr>
              <a:t>methodologies</a:t>
            </a:r>
            <a:r>
              <a:rPr lang="en-US" sz="1800" dirty="0"/>
              <a:t> (case studies, action research, ethnography, grounded theory) inspire diverse combinations of methods for data collection and analysis.</a:t>
            </a:r>
          </a:p>
        </p:txBody>
      </p:sp>
    </p:spTree>
    <p:extLst>
      <p:ext uri="{BB962C8B-B14F-4D97-AF65-F5344CB8AC3E}">
        <p14:creationId xmlns:p14="http://schemas.microsoft.com/office/powerpoint/2010/main" val="4139384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Data analysis!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599"/>
            <a:ext cx="8002202" cy="3471026"/>
          </a:xfrm>
        </p:spPr>
        <p:txBody>
          <a:bodyPr>
            <a:noAutofit/>
          </a:bodyPr>
          <a:lstStyle/>
          <a:p>
            <a:pPr marL="0" indent="0">
              <a:buNone/>
            </a:pPr>
            <a:endParaRPr lang="en-US" sz="1800" dirty="0"/>
          </a:p>
        </p:txBody>
      </p:sp>
    </p:spTree>
    <p:extLst>
      <p:ext uri="{BB962C8B-B14F-4D97-AF65-F5344CB8AC3E}">
        <p14:creationId xmlns:p14="http://schemas.microsoft.com/office/powerpoint/2010/main" val="15541554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Data analysis!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599"/>
            <a:ext cx="8002202" cy="3471026"/>
          </a:xfrm>
        </p:spPr>
        <p:txBody>
          <a:bodyPr>
            <a:noAutofit/>
          </a:bodyPr>
          <a:lstStyle/>
          <a:p>
            <a:r>
              <a:rPr lang="en-US" sz="1800" dirty="0"/>
              <a:t>Qualitative data analysis: the process of organising and interpreting qualitative data, in response to one or more research question. </a:t>
            </a:r>
          </a:p>
          <a:p>
            <a:endParaRPr lang="en-US" sz="1800" dirty="0"/>
          </a:p>
          <a:p>
            <a:r>
              <a:rPr lang="en-US" sz="1800" dirty="0"/>
              <a:t>During analysis we “cook” the data gathered during data collection, so to arrive at the research </a:t>
            </a:r>
            <a:r>
              <a:rPr lang="en-US" sz="1800" b="1" dirty="0">
                <a:solidFill>
                  <a:schemeClr val="accent1"/>
                </a:solidFill>
              </a:rPr>
              <a:t>findings</a:t>
            </a:r>
            <a:r>
              <a:rPr lang="en-US" sz="1800" dirty="0"/>
              <a:t> on which the central contribution of our research is based.</a:t>
            </a:r>
          </a:p>
          <a:p>
            <a:endParaRPr lang="en-US" sz="1800" dirty="0"/>
          </a:p>
          <a:p>
            <a:r>
              <a:rPr lang="en-US" sz="1800" dirty="0"/>
              <a:t>How many... cooking recipes do you know?</a:t>
            </a:r>
          </a:p>
        </p:txBody>
      </p:sp>
    </p:spTree>
    <p:extLst>
      <p:ext uri="{BB962C8B-B14F-4D97-AF65-F5344CB8AC3E}">
        <p14:creationId xmlns:p14="http://schemas.microsoft.com/office/powerpoint/2010/main" val="534793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As it </a:t>
            </a:r>
            <a:r>
              <a:rPr lang="nb-NO" dirty="0" err="1"/>
              <a:t>happens</a:t>
            </a:r>
            <a:r>
              <a:rPr lang="nb-NO" dirty="0"/>
              <a: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599"/>
            <a:ext cx="8002202" cy="3471026"/>
          </a:xfrm>
        </p:spPr>
        <p:txBody>
          <a:bodyPr>
            <a:noAutofit/>
          </a:bodyPr>
          <a:lstStyle/>
          <a:p>
            <a:r>
              <a:rPr lang="en-US" sz="1800" dirty="0"/>
              <a:t>...there are many ways to “cook” data, as well!</a:t>
            </a:r>
          </a:p>
          <a:p>
            <a:endParaRPr lang="en-US" sz="1800" dirty="0"/>
          </a:p>
          <a:p>
            <a:r>
              <a:rPr lang="en-US" sz="1800" dirty="0"/>
              <a:t>Qualitative data analysis can be deductive or inductive: in </a:t>
            </a:r>
            <a:r>
              <a:rPr lang="en-US" sz="1800" b="1" dirty="0">
                <a:solidFill>
                  <a:schemeClr val="accent1"/>
                </a:solidFill>
              </a:rPr>
              <a:t>deductive</a:t>
            </a:r>
            <a:r>
              <a:rPr lang="en-US" sz="1800" dirty="0"/>
              <a:t> research, we use a theory or framework in order to read or analyse our data. Examples include grand theories (institutional theory, actor-network theory...) and </a:t>
            </a:r>
            <a:r>
              <a:rPr lang="en-US" sz="1800" b="1" dirty="0">
                <a:solidFill>
                  <a:schemeClr val="accent1"/>
                </a:solidFill>
              </a:rPr>
              <a:t>midrange theories</a:t>
            </a:r>
            <a:r>
              <a:rPr lang="en-US" sz="1800" dirty="0"/>
              <a:t>, which explain a specific phenomenon.</a:t>
            </a:r>
          </a:p>
          <a:p>
            <a:endParaRPr lang="en-US" sz="1800" dirty="0"/>
          </a:p>
          <a:p>
            <a:r>
              <a:rPr lang="en-US" sz="1800" dirty="0"/>
              <a:t>In </a:t>
            </a:r>
            <a:r>
              <a:rPr lang="en-US" sz="1800" b="1" dirty="0">
                <a:solidFill>
                  <a:schemeClr val="accent1"/>
                </a:solidFill>
              </a:rPr>
              <a:t>inductive</a:t>
            </a:r>
            <a:r>
              <a:rPr lang="en-US" sz="1800" dirty="0"/>
              <a:t> research, we step into the field without a conception of the theory that will inspire our study. An example is grounded theory, where theory is derived directly from the collected data.</a:t>
            </a:r>
          </a:p>
        </p:txBody>
      </p:sp>
    </p:spTree>
    <p:extLst>
      <p:ext uri="{BB962C8B-B14F-4D97-AF65-F5344CB8AC3E}">
        <p14:creationId xmlns:p14="http://schemas.microsoft.com/office/powerpoint/2010/main" val="42103331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So...</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599"/>
            <a:ext cx="8002202" cy="3471026"/>
          </a:xfrm>
        </p:spPr>
        <p:txBody>
          <a:bodyPr>
            <a:noAutofit/>
          </a:bodyPr>
          <a:lstStyle/>
          <a:p>
            <a:r>
              <a:rPr lang="en-US" sz="1800" dirty="0"/>
              <a:t>The theory through which we structure our study may offer the means (for example, a theoretical framework) for conducting our analysis.</a:t>
            </a:r>
          </a:p>
          <a:p>
            <a:endParaRPr lang="en-US" sz="1800" dirty="0"/>
          </a:p>
          <a:p>
            <a:r>
              <a:rPr lang="en-US" sz="1800" dirty="0"/>
              <a:t>But we can also generate theory directly from the data, deriving a theoretical contribution from them without the mediation of a framework.</a:t>
            </a:r>
          </a:p>
          <a:p>
            <a:endParaRPr lang="en-US" sz="1800" dirty="0"/>
          </a:p>
          <a:p>
            <a:r>
              <a:rPr lang="en-US" sz="1800" dirty="0"/>
              <a:t>Two well-known ways of doing this are </a:t>
            </a:r>
            <a:r>
              <a:rPr lang="en-US" sz="1800" b="1" dirty="0">
                <a:solidFill>
                  <a:schemeClr val="accent1"/>
                </a:solidFill>
              </a:rPr>
              <a:t>narrative analysis </a:t>
            </a:r>
            <a:r>
              <a:rPr lang="en-US" sz="1800" dirty="0"/>
              <a:t>(which takes whole narratives to make sense of phenomena) and </a:t>
            </a:r>
            <a:r>
              <a:rPr lang="en-US" sz="1800" b="1" dirty="0">
                <a:solidFill>
                  <a:schemeClr val="accent1"/>
                </a:solidFill>
              </a:rPr>
              <a:t>thematic analysis</a:t>
            </a:r>
            <a:r>
              <a:rPr lang="en-US" sz="1800" dirty="0"/>
              <a:t>, which makes use of coding!</a:t>
            </a:r>
          </a:p>
        </p:txBody>
      </p:sp>
    </p:spTree>
    <p:extLst>
      <p:ext uri="{BB962C8B-B14F-4D97-AF65-F5344CB8AC3E}">
        <p14:creationId xmlns:p14="http://schemas.microsoft.com/office/powerpoint/2010/main" val="1214902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Thematic analysis</a:t>
            </a:r>
          </a:p>
        </p:txBody>
      </p:sp>
      <p:sp>
        <p:nvSpPr>
          <p:cNvPr id="3" name="Content Placeholder 2"/>
          <p:cNvSpPr>
            <a:spLocks noGrp="1"/>
          </p:cNvSpPr>
          <p:nvPr>
            <p:ph idx="1"/>
          </p:nvPr>
        </p:nvSpPr>
        <p:spPr>
          <a:xfrm>
            <a:off x="576072" y="1200035"/>
            <a:ext cx="8155552" cy="3060383"/>
          </a:xfrm>
        </p:spPr>
        <p:txBody>
          <a:bodyPr>
            <a:normAutofit/>
          </a:bodyPr>
          <a:lstStyle/>
          <a:p>
            <a:pPr marL="285750" indent="-285750">
              <a:defRPr/>
            </a:pPr>
            <a:r>
              <a:rPr lang="en-US" sz="1800" dirty="0"/>
              <a:t>Thematic analysis involves reading through a set of data (collected through interviews, observation, documents...) and looking for </a:t>
            </a:r>
            <a:r>
              <a:rPr lang="en-US" sz="1800" b="1" dirty="0">
                <a:solidFill>
                  <a:schemeClr val="accent1"/>
                </a:solidFill>
              </a:rPr>
              <a:t>patterns</a:t>
            </a:r>
            <a:r>
              <a:rPr lang="en-US" sz="1800" dirty="0"/>
              <a:t> in the meaning of the data to find themes.</a:t>
            </a:r>
          </a:p>
          <a:p>
            <a:pPr marL="285750" indent="-285750">
              <a:defRPr/>
            </a:pPr>
            <a:r>
              <a:rPr lang="en-US" altLang="nb-NO" sz="1800" dirty="0"/>
              <a:t>While in narrative analysis it is the whole narrative that counts, in thematic analysis we look for specific themes in the data, trying to use such themes to build an answer to our research question.</a:t>
            </a:r>
          </a:p>
          <a:p>
            <a:pPr marL="285750" indent="-285750">
              <a:defRPr/>
            </a:pPr>
            <a:r>
              <a:rPr lang="en-US" altLang="nb-NO" sz="1800" dirty="0"/>
              <a:t>Coding – the process of arriving at theoretical categories from the data – is a useful tool for thematic analysis!</a:t>
            </a:r>
          </a:p>
        </p:txBody>
      </p:sp>
    </p:spTree>
    <p:extLst>
      <p:ext uri="{BB962C8B-B14F-4D97-AF65-F5344CB8AC3E}">
        <p14:creationId xmlns:p14="http://schemas.microsoft.com/office/powerpoint/2010/main" val="4531353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Narrative analysis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599"/>
            <a:ext cx="8002202" cy="3471026"/>
          </a:xfrm>
        </p:spPr>
        <p:txBody>
          <a:bodyPr>
            <a:noAutofit/>
          </a:bodyPr>
          <a:lstStyle/>
          <a:p>
            <a:r>
              <a:rPr lang="en-US" sz="1800" dirty="0"/>
              <a:t>Narrative analysis is a type of qualitative data analysis that focuses on interpreting the core narratives from personal stories of respondents.</a:t>
            </a:r>
          </a:p>
          <a:p>
            <a:r>
              <a:rPr lang="en-US" sz="1800" dirty="0"/>
              <a:t>Differently from methodologies that involve coding, it is </a:t>
            </a:r>
            <a:r>
              <a:rPr lang="en-US" sz="1800" b="1" dirty="0">
                <a:solidFill>
                  <a:schemeClr val="accent1"/>
                </a:solidFill>
              </a:rPr>
              <a:t>the whole narrative</a:t>
            </a:r>
            <a:r>
              <a:rPr lang="en-US" sz="1800" dirty="0"/>
              <a:t>, not the bits and pieces derived from coding, that acts as the data source.</a:t>
            </a:r>
          </a:p>
          <a:p>
            <a:r>
              <a:rPr lang="en-US" sz="1800" dirty="0"/>
              <a:t>Narrative analysis tends to involve long, unstructured (or semi-structured) interviews, where the participant talks at length about one or more objects of research. Processes of </a:t>
            </a:r>
            <a:r>
              <a:rPr lang="en-US" sz="1800" b="1" dirty="0">
                <a:solidFill>
                  <a:schemeClr val="accent1"/>
                </a:solidFill>
              </a:rPr>
              <a:t>image formation </a:t>
            </a:r>
            <a:r>
              <a:rPr lang="en-US" sz="1800" dirty="0"/>
              <a:t>(how has the respondent arrived at their perception of a certain object?) are captured well by this method.</a:t>
            </a:r>
          </a:p>
          <a:p>
            <a:r>
              <a:rPr lang="en-US" sz="1800" dirty="0"/>
              <a:t>It also involves extensive reads of interview data, capturing the richness of the picture of the research object emerging from the respondent’s words.</a:t>
            </a:r>
          </a:p>
          <a:p>
            <a:r>
              <a:rPr lang="en-US" sz="1800" dirty="0"/>
              <a:t>A go-to book on narrative analysis: </a:t>
            </a:r>
            <a:r>
              <a:rPr lang="en-US" sz="1800" dirty="0">
                <a:hlinkClick r:id="rId3"/>
              </a:rPr>
              <a:t>Riessman, 1993</a:t>
            </a:r>
            <a:endParaRPr lang="en-US" sz="1800" dirty="0"/>
          </a:p>
        </p:txBody>
      </p:sp>
    </p:spTree>
    <p:extLst>
      <p:ext uri="{BB962C8B-B14F-4D97-AF65-F5344CB8AC3E}">
        <p14:creationId xmlns:p14="http://schemas.microsoft.com/office/powerpoint/2010/main" val="42855509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Coding</a:t>
            </a:r>
          </a:p>
        </p:txBody>
      </p:sp>
      <p:sp>
        <p:nvSpPr>
          <p:cNvPr id="3" name="Content Placeholder 2"/>
          <p:cNvSpPr>
            <a:spLocks noGrp="1"/>
          </p:cNvSpPr>
          <p:nvPr>
            <p:ph idx="1"/>
          </p:nvPr>
        </p:nvSpPr>
        <p:spPr>
          <a:xfrm>
            <a:off x="576072" y="1191070"/>
            <a:ext cx="7545952" cy="3578154"/>
          </a:xfrm>
        </p:spPr>
        <p:txBody>
          <a:bodyPr>
            <a:normAutofit/>
          </a:bodyPr>
          <a:lstStyle/>
          <a:p>
            <a:pPr marL="285750" indent="-285750">
              <a:defRPr/>
            </a:pPr>
            <a:r>
              <a:rPr lang="en-US" sz="1800" b="1" dirty="0">
                <a:solidFill>
                  <a:srgbClr val="FF0000"/>
                </a:solidFill>
              </a:rPr>
              <a:t>First-order codes</a:t>
            </a:r>
            <a:r>
              <a:rPr lang="en-US" sz="1800" dirty="0"/>
              <a:t>: categories grouping together data that have a common characteristic, such as the same theme (thematic coding). </a:t>
            </a:r>
          </a:p>
          <a:p>
            <a:pPr marL="474300" lvl="1" indent="-285750">
              <a:defRPr/>
            </a:pPr>
            <a:r>
              <a:rPr lang="en-US" sz="1600" dirty="0"/>
              <a:t>For example: if we are studying reactions to a new health data management app by medical staff, we may have codes such as “ease of use”, “disappointment with core functions”, “difficulty to use the system”… </a:t>
            </a:r>
          </a:p>
          <a:p>
            <a:pPr marL="285750" indent="-285750">
              <a:defRPr/>
            </a:pPr>
            <a:r>
              <a:rPr lang="en-US" altLang="nb-NO" sz="1800" b="1" dirty="0">
                <a:solidFill>
                  <a:srgbClr val="FF0000"/>
                </a:solidFill>
              </a:rPr>
              <a:t>Aggregate categories</a:t>
            </a:r>
            <a:r>
              <a:rPr lang="en-US" altLang="nb-NO" sz="1800" dirty="0"/>
              <a:t>: categories that group together codes with a common theme.</a:t>
            </a:r>
          </a:p>
          <a:p>
            <a:pPr marL="474300" lvl="1" indent="-285750">
              <a:defRPr/>
            </a:pPr>
            <a:r>
              <a:rPr lang="en-US" altLang="nb-NO" sz="1600" dirty="0"/>
              <a:t>For example “approval”, “disapproval” or “misunderstanding” of a certain app or system.</a:t>
            </a:r>
          </a:p>
          <a:p>
            <a:pPr marL="285750" indent="-285750">
              <a:defRPr/>
            </a:pPr>
            <a:r>
              <a:rPr lang="en-US" altLang="nb-NO" sz="1800" b="1" dirty="0">
                <a:solidFill>
                  <a:srgbClr val="FF0000"/>
                </a:solidFill>
              </a:rPr>
              <a:t>Abstract categories</a:t>
            </a:r>
            <a:r>
              <a:rPr lang="en-US" altLang="nb-NO" sz="1800" dirty="0"/>
              <a:t>: categories that, grouping together aggregate dimensions, constitute the building blocks of the theory.</a:t>
            </a:r>
          </a:p>
        </p:txBody>
      </p:sp>
    </p:spTree>
    <p:extLst>
      <p:ext uri="{BB962C8B-B14F-4D97-AF65-F5344CB8AC3E}">
        <p14:creationId xmlns:p14="http://schemas.microsoft.com/office/powerpoint/2010/main" val="5617210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For example...</a:t>
            </a:r>
          </a:p>
        </p:txBody>
      </p:sp>
      <p:pic>
        <p:nvPicPr>
          <p:cNvPr id="5" name="Picture 4">
            <a:extLst>
              <a:ext uri="{FF2B5EF4-FFF2-40B4-BE49-F238E27FC236}">
                <a16:creationId xmlns:a16="http://schemas.microsoft.com/office/drawing/2014/main" id="{994C7719-933A-E22D-92D9-8907C1A5D019}"/>
              </a:ext>
            </a:extLst>
          </p:cNvPr>
          <p:cNvPicPr>
            <a:picLocks noChangeAspect="1"/>
          </p:cNvPicPr>
          <p:nvPr/>
        </p:nvPicPr>
        <p:blipFill>
          <a:blip r:embed="rId3"/>
          <a:stretch>
            <a:fillRect/>
          </a:stretch>
        </p:blipFill>
        <p:spPr>
          <a:xfrm>
            <a:off x="274320" y="648081"/>
            <a:ext cx="8562109" cy="4497007"/>
          </a:xfrm>
          <a:prstGeom prst="rect">
            <a:avLst/>
          </a:prstGeom>
        </p:spPr>
      </p:pic>
    </p:spTree>
    <p:extLst>
      <p:ext uri="{BB962C8B-B14F-4D97-AF65-F5344CB8AC3E}">
        <p14:creationId xmlns:p14="http://schemas.microsoft.com/office/powerpoint/2010/main" val="1280286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Field </a:t>
            </a:r>
            <a:r>
              <a:rPr lang="nb-NO" dirty="0" err="1"/>
              <a:t>stories</a:t>
            </a:r>
            <a:r>
              <a:rPr lang="nb-NO" dirty="0"/>
              <a:t>!</a:t>
            </a:r>
          </a:p>
        </p:txBody>
      </p:sp>
      <p:sp>
        <p:nvSpPr>
          <p:cNvPr id="5" name="Content Placeholder 4">
            <a:extLst>
              <a:ext uri="{FF2B5EF4-FFF2-40B4-BE49-F238E27FC236}">
                <a16:creationId xmlns:a16="http://schemas.microsoft.com/office/drawing/2014/main" id="{FDDF79AC-53CF-12B0-F4BB-CB00454EC52E}"/>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1900209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To </a:t>
            </a:r>
            <a:r>
              <a:rPr lang="nb-NO" dirty="0" err="1"/>
              <a:t>recap</a:t>
            </a:r>
            <a:r>
              <a:rPr lang="nb-NO" dirty="0"/>
              <a:t>…</a:t>
            </a:r>
          </a:p>
        </p:txBody>
      </p:sp>
      <p:sp>
        <p:nvSpPr>
          <p:cNvPr id="3" name="Content Placeholder 2"/>
          <p:cNvSpPr>
            <a:spLocks noGrp="1"/>
          </p:cNvSpPr>
          <p:nvPr>
            <p:ph idx="1"/>
          </p:nvPr>
        </p:nvSpPr>
        <p:spPr>
          <a:xfrm>
            <a:off x="576072" y="1191070"/>
            <a:ext cx="7545952" cy="3578154"/>
          </a:xfrm>
        </p:spPr>
        <p:txBody>
          <a:bodyPr>
            <a:normAutofit/>
          </a:bodyPr>
          <a:lstStyle/>
          <a:p>
            <a:pPr marL="285750" indent="-285750">
              <a:defRPr/>
            </a:pPr>
            <a:r>
              <a:rPr lang="en-US" altLang="nb-NO" sz="1800" dirty="0"/>
              <a:t>We have learned the fundamentals of qualitative methods for data collection, meaning the process of gathering data, and data analysis, meaning the process of using data to answer our research question</a:t>
            </a:r>
          </a:p>
          <a:p>
            <a:pPr marL="285750" indent="-285750">
              <a:defRPr/>
            </a:pPr>
            <a:endParaRPr lang="en-US" altLang="nb-NO" sz="1800" dirty="0"/>
          </a:p>
          <a:p>
            <a:pPr marL="285750" indent="-285750">
              <a:defRPr/>
            </a:pPr>
            <a:r>
              <a:rPr lang="en-US" altLang="nb-NO" sz="1800" dirty="0"/>
              <a:t>We have seen how these methods can form integral part of research design, helping us to arrive at research findings and from them, to the contribution that our study will make.</a:t>
            </a:r>
          </a:p>
          <a:p>
            <a:pPr marL="285750" indent="-285750">
              <a:defRPr/>
            </a:pPr>
            <a:endParaRPr lang="en-US" altLang="nb-NO" sz="1800" dirty="0"/>
          </a:p>
          <a:p>
            <a:pPr marL="285750" indent="-285750">
              <a:defRPr/>
            </a:pPr>
            <a:r>
              <a:rPr lang="en-US" altLang="nb-NO" sz="1800" dirty="0"/>
              <a:t>Now we are all ready to delve – from next week on – in the world of research methodologies, which we will see in theory and practice!</a:t>
            </a:r>
          </a:p>
        </p:txBody>
      </p:sp>
    </p:spTree>
    <p:extLst>
      <p:ext uri="{BB962C8B-B14F-4D97-AF65-F5344CB8AC3E}">
        <p14:creationId xmlns:p14="http://schemas.microsoft.com/office/powerpoint/2010/main" val="2983332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nb-NO" dirty="0" err="1"/>
              <a:t>Thank</a:t>
            </a:r>
            <a:r>
              <a:rPr lang="nb-NO" dirty="0"/>
              <a:t> you!</a:t>
            </a:r>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a:t>silvima@ifi.uio.no</a:t>
            </a:r>
          </a:p>
        </p:txBody>
      </p:sp>
    </p:spTree>
    <p:extLst>
      <p:ext uri="{BB962C8B-B14F-4D97-AF65-F5344CB8AC3E}">
        <p14:creationId xmlns:p14="http://schemas.microsoft.com/office/powerpoint/2010/main" val="3147141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24"/>
          <p:cNvSpPr txBox="1">
            <a:spLocks noGrp="1"/>
          </p:cNvSpPr>
          <p:nvPr>
            <p:ph type="title"/>
          </p:nvPr>
        </p:nvSpPr>
        <p:spPr>
          <a:xfrm>
            <a:off x="576072" y="288036"/>
            <a:ext cx="7922703" cy="360045"/>
          </a:xfrm>
          <a:prstGeom prst="rect">
            <a:avLst/>
          </a:prstGeom>
          <a:noFill/>
          <a:ln>
            <a:noFill/>
          </a:ln>
        </p:spPr>
        <p:txBody>
          <a:bodyPr spcFirstLastPara="1" wrap="square" lIns="0" tIns="0" rIns="0" bIns="0" anchor="ctr" anchorCtr="0">
            <a:normAutofit/>
          </a:bodyPr>
          <a:lstStyle/>
          <a:p>
            <a:pPr marL="0" lvl="0" indent="0" algn="ctr" rtl="0">
              <a:lnSpc>
                <a:spcPct val="100000"/>
              </a:lnSpc>
              <a:spcBef>
                <a:spcPts val="0"/>
              </a:spcBef>
              <a:spcAft>
                <a:spcPts val="0"/>
              </a:spcAft>
              <a:buClr>
                <a:schemeClr val="dk1"/>
              </a:buClr>
              <a:buSzPts val="2200"/>
              <a:buFont typeface="Arial"/>
              <a:buNone/>
            </a:pPr>
            <a:r>
              <a:rPr lang="no-NO"/>
              <a:t>Readings</a:t>
            </a:r>
            <a:endParaRPr/>
          </a:p>
        </p:txBody>
      </p:sp>
      <p:sp>
        <p:nvSpPr>
          <p:cNvPr id="329" name="Google Shape;329;p24"/>
          <p:cNvSpPr txBox="1">
            <a:spLocks noGrp="1"/>
          </p:cNvSpPr>
          <p:nvPr>
            <p:ph type="body" idx="1"/>
          </p:nvPr>
        </p:nvSpPr>
        <p:spPr>
          <a:xfrm>
            <a:off x="576071" y="1219200"/>
            <a:ext cx="8281602" cy="3676073"/>
          </a:xfrm>
          <a:prstGeom prst="rect">
            <a:avLst/>
          </a:prstGeom>
          <a:noFill/>
          <a:ln>
            <a:noFill/>
          </a:ln>
        </p:spPr>
        <p:txBody>
          <a:bodyPr spcFirstLastPara="1" wrap="square" lIns="0" tIns="0" rIns="0" bIns="0" anchor="t" anchorCtr="0">
            <a:normAutofit/>
          </a:bodyPr>
          <a:lstStyle/>
          <a:p>
            <a:pPr marL="0" lvl="0" indent="0" algn="l" rtl="0">
              <a:lnSpc>
                <a:spcPct val="100000"/>
              </a:lnSpc>
              <a:spcBef>
                <a:spcPts val="0"/>
              </a:spcBef>
              <a:spcAft>
                <a:spcPts val="0"/>
              </a:spcAft>
              <a:buSzPts val="1800"/>
              <a:buNone/>
            </a:pPr>
            <a:r>
              <a:rPr lang="no-NO" sz="1800" b="1" dirty="0"/>
              <a:t>Core Reading</a:t>
            </a:r>
            <a:endParaRPr dirty="0"/>
          </a:p>
          <a:p>
            <a:pPr marL="171450" lvl="0" indent="-171450" algn="l" rtl="0">
              <a:lnSpc>
                <a:spcPct val="100000"/>
              </a:lnSpc>
              <a:spcBef>
                <a:spcPts val="750"/>
              </a:spcBef>
              <a:spcAft>
                <a:spcPts val="0"/>
              </a:spcAft>
              <a:buSzPts val="1800"/>
              <a:buChar char="•"/>
            </a:pPr>
            <a:r>
              <a:rPr lang="en-US" sz="1800" dirty="0"/>
              <a:t>Myers, M. D. (1997). Qualitative Research in Information Systems. MISQ Discovery, 1-18.</a:t>
            </a:r>
          </a:p>
          <a:p>
            <a:pPr marL="171450" lvl="0" indent="-171450" algn="l" rtl="0">
              <a:lnSpc>
                <a:spcPct val="100000"/>
              </a:lnSpc>
              <a:spcBef>
                <a:spcPts val="750"/>
              </a:spcBef>
              <a:spcAft>
                <a:spcPts val="0"/>
              </a:spcAft>
              <a:buSzPts val="1800"/>
              <a:buChar char="•"/>
            </a:pPr>
            <a:r>
              <a:rPr lang="no-NO" sz="1800" dirty="0"/>
              <a:t>Walsham, G. (2006). Doing interpretive research. </a:t>
            </a:r>
            <a:r>
              <a:rPr lang="no-NO" sz="1800" i="1" dirty="0"/>
              <a:t>European Journal of Information Systems</a:t>
            </a:r>
            <a:r>
              <a:rPr lang="no-NO" sz="1800" dirty="0"/>
              <a:t>, 15(3), 320-330.</a:t>
            </a:r>
            <a:endParaRPr lang="nb-NO" dirty="0"/>
          </a:p>
          <a:p>
            <a:pPr marL="0" lvl="0" indent="0" algn="l" rtl="0">
              <a:lnSpc>
                <a:spcPct val="100000"/>
              </a:lnSpc>
              <a:spcBef>
                <a:spcPts val="750"/>
              </a:spcBef>
              <a:spcAft>
                <a:spcPts val="0"/>
              </a:spcAft>
              <a:buSzPts val="1800"/>
              <a:buNone/>
            </a:pPr>
            <a:r>
              <a:rPr lang="no-NO" sz="1800" b="1" dirty="0"/>
              <a:t>Supplementary Reading</a:t>
            </a:r>
            <a:endParaRPr dirty="0"/>
          </a:p>
          <a:p>
            <a:pPr marL="285750" lvl="0" indent="-285750" algn="l" rtl="0">
              <a:lnSpc>
                <a:spcPct val="100000"/>
              </a:lnSpc>
              <a:spcBef>
                <a:spcPts val="750"/>
              </a:spcBef>
              <a:spcAft>
                <a:spcPts val="0"/>
              </a:spcAft>
              <a:buSzPts val="1800"/>
              <a:buChar char="•"/>
            </a:pPr>
            <a:r>
              <a:rPr lang="no-NO" sz="1800" dirty="0"/>
              <a:t>Mathiassen, L., &amp; Nielsen, P. A. (2008). Engaged scholarship in IS research. </a:t>
            </a:r>
            <a:r>
              <a:rPr lang="no-NO" sz="1800" i="1" dirty="0"/>
              <a:t>Scandinavian Journal of Information Systems</a:t>
            </a:r>
            <a:r>
              <a:rPr lang="no-NO" sz="1800" dirty="0"/>
              <a:t>, 20(2), 3-20.</a:t>
            </a:r>
            <a:endParaRPr dirty="0"/>
          </a:p>
          <a:p>
            <a:pPr marL="0" lvl="0" indent="0" algn="l" rtl="0">
              <a:lnSpc>
                <a:spcPct val="100000"/>
              </a:lnSpc>
              <a:spcBef>
                <a:spcPts val="750"/>
              </a:spcBef>
              <a:spcAft>
                <a:spcPts val="0"/>
              </a:spcAft>
              <a:buSzPts val="1800"/>
              <a:buNone/>
            </a:pPr>
            <a:endParaRPr sz="1800" dirty="0"/>
          </a:p>
          <a:p>
            <a:pPr marL="171450" lvl="0" indent="-57150" algn="l" rtl="0">
              <a:lnSpc>
                <a:spcPct val="100000"/>
              </a:lnSpc>
              <a:spcBef>
                <a:spcPts val="750"/>
              </a:spcBef>
              <a:spcAft>
                <a:spcPts val="0"/>
              </a:spcAft>
              <a:buSzPts val="1800"/>
              <a:buNone/>
            </a:pPr>
            <a:endParaRPr sz="1800" dirty="0"/>
          </a:p>
        </p:txBody>
      </p:sp>
    </p:spTree>
  </p:cSld>
  <p:clrMapOvr>
    <a:masterClrMapping/>
  </p:clrMapOvr>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pptmal_2020_ifi</Template>
  <TotalTime>689</TotalTime>
  <Words>2384</Words>
  <Application>Microsoft Office PowerPoint</Application>
  <PresentationFormat>Custom</PresentationFormat>
  <Paragraphs>187</Paragraphs>
  <Slides>32</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Noto Sans Symbols</vt:lpstr>
      <vt:lpstr>Verdana</vt:lpstr>
      <vt:lpstr>Office-tema</vt:lpstr>
      <vt:lpstr>Engaged Qualitative Research: Methods</vt:lpstr>
      <vt:lpstr>Overview</vt:lpstr>
      <vt:lpstr>After this lecture, you can…</vt:lpstr>
      <vt:lpstr>From last week…</vt:lpstr>
      <vt:lpstr>The structuring elements of social research</vt:lpstr>
      <vt:lpstr>Research methods!</vt:lpstr>
      <vt:lpstr>A fundamental difference…</vt:lpstr>
      <vt:lpstr>Writing a (good) research question!</vt:lpstr>
      <vt:lpstr>Writing a research question…</vt:lpstr>
      <vt:lpstr>For instance…</vt:lpstr>
      <vt:lpstr>Less good research questions…</vt:lpstr>
      <vt:lpstr>So…</vt:lpstr>
      <vt:lpstr>Data collection!</vt:lpstr>
      <vt:lpstr>Interviews</vt:lpstr>
      <vt:lpstr>Interviews</vt:lpstr>
      <vt:lpstr>Direct observation</vt:lpstr>
      <vt:lpstr>Participant observation</vt:lpstr>
      <vt:lpstr>Digital and physical documents</vt:lpstr>
      <vt:lpstr>Digital and physical artefacts</vt:lpstr>
      <vt:lpstr>So…</vt:lpstr>
      <vt:lpstr>Data analysis!</vt:lpstr>
      <vt:lpstr>Data analysis!</vt:lpstr>
      <vt:lpstr>As it happens...</vt:lpstr>
      <vt:lpstr>So...</vt:lpstr>
      <vt:lpstr>Thematic analysis</vt:lpstr>
      <vt:lpstr>Narrative analysis</vt:lpstr>
      <vt:lpstr>Coding</vt:lpstr>
      <vt:lpstr>For example...</vt:lpstr>
      <vt:lpstr>Field stories!</vt:lpstr>
      <vt:lpstr>To recap…</vt:lpstr>
      <vt:lpstr>Thank you!</vt:lpstr>
      <vt:lpstr>Readings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Silvia Masiero</cp:lastModifiedBy>
  <cp:revision>54</cp:revision>
  <dcterms:created xsi:type="dcterms:W3CDTF">2021-08-14T13:08:41Z</dcterms:created>
  <dcterms:modified xsi:type="dcterms:W3CDTF">2024-09-07T12:37:26Z</dcterms:modified>
</cp:coreProperties>
</file>