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</p:sldIdLst>
  <p:sldSz cx="9144000" cy="514508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+vr8t5MBzUNuIOqpTCJpe6mU4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7CDF1289-68D9-4433-8209-C83ED9BA8FC8}"/>
    <pc:docChg chg="undo custSel addSld delSld modSld sldOrd">
      <pc:chgData name="Silvia Masiero" userId="c99718cc-b5f0-4da8-bf20-11f8f5a7be4e" providerId="ADAL" clId="{7CDF1289-68D9-4433-8209-C83ED9BA8FC8}" dt="2023-08-29T10:11:21.769" v="410" actId="2696"/>
      <pc:docMkLst>
        <pc:docMk/>
      </pc:docMkLst>
      <pc:sldChg chg="del">
        <pc:chgData name="Silvia Masiero" userId="c99718cc-b5f0-4da8-bf20-11f8f5a7be4e" providerId="ADAL" clId="{7CDF1289-68D9-4433-8209-C83ED9BA8FC8}" dt="2023-08-29T10:11:21.769" v="410" actId="2696"/>
        <pc:sldMkLst>
          <pc:docMk/>
          <pc:sldMk cId="0" sldId="282"/>
        </pc:sldMkLst>
      </pc:sldChg>
      <pc:sldChg chg="modSp add mod ord">
        <pc:chgData name="Silvia Masiero" userId="c99718cc-b5f0-4da8-bf20-11f8f5a7be4e" providerId="ADAL" clId="{7CDF1289-68D9-4433-8209-C83ED9BA8FC8}" dt="2023-08-29T09:52:52.213" v="409" actId="20577"/>
        <pc:sldMkLst>
          <pc:docMk/>
          <pc:sldMk cId="1534638850" sldId="285"/>
        </pc:sldMkLst>
        <pc:spChg chg="mod">
          <ac:chgData name="Silvia Masiero" userId="c99718cc-b5f0-4da8-bf20-11f8f5a7be4e" providerId="ADAL" clId="{7CDF1289-68D9-4433-8209-C83ED9BA8FC8}" dt="2023-08-29T09:45:29.916" v="123" actId="5793"/>
          <ac:spMkLst>
            <pc:docMk/>
            <pc:sldMk cId="1534638850" sldId="285"/>
            <ac:spMk id="180" creationId="{00000000-0000-0000-0000-000000000000}"/>
          </ac:spMkLst>
        </pc:spChg>
        <pc:spChg chg="mod">
          <ac:chgData name="Silvia Masiero" userId="c99718cc-b5f0-4da8-bf20-11f8f5a7be4e" providerId="ADAL" clId="{7CDF1289-68D9-4433-8209-C83ED9BA8FC8}" dt="2023-08-29T09:52:52.213" v="409" actId="20577"/>
          <ac:spMkLst>
            <pc:docMk/>
            <pc:sldMk cId="1534638850" sldId="285"/>
            <ac:spMk id="181" creationId="{00000000-0000-0000-0000-000000000000}"/>
          </ac:spMkLst>
        </pc:spChg>
      </pc:sldChg>
      <pc:sldChg chg="modSp add del mod">
        <pc:chgData name="Silvia Masiero" userId="c99718cc-b5f0-4da8-bf20-11f8f5a7be4e" providerId="ADAL" clId="{7CDF1289-68D9-4433-8209-C83ED9BA8FC8}" dt="2023-08-29T09:45:18.998" v="102" actId="2696"/>
        <pc:sldMkLst>
          <pc:docMk/>
          <pc:sldMk cId="3346221625" sldId="285"/>
        </pc:sldMkLst>
        <pc:spChg chg="mod">
          <ac:chgData name="Silvia Masiero" userId="c99718cc-b5f0-4da8-bf20-11f8f5a7be4e" providerId="ADAL" clId="{7CDF1289-68D9-4433-8209-C83ED9BA8FC8}" dt="2023-08-29T09:44:37.299" v="20" actId="20577"/>
          <ac:spMkLst>
            <pc:docMk/>
            <pc:sldMk cId="3346221625" sldId="285"/>
            <ac:spMk id="180" creationId="{00000000-0000-0000-0000-000000000000}"/>
          </ac:spMkLst>
        </pc:spChg>
        <pc:spChg chg="mod">
          <ac:chgData name="Silvia Masiero" userId="c99718cc-b5f0-4da8-bf20-11f8f5a7be4e" providerId="ADAL" clId="{7CDF1289-68D9-4433-8209-C83ED9BA8FC8}" dt="2023-08-29T09:45:11.121" v="101" actId="20577"/>
          <ac:spMkLst>
            <pc:docMk/>
            <pc:sldMk cId="3346221625" sldId="285"/>
            <ac:spMk id="18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477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">
  <p:cSld name="Tittels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1" y="1121728"/>
            <a:ext cx="9137078" cy="4023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1"/>
          <p:cNvSpPr txBox="1"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body" idx="2"/>
          </p:nvPr>
        </p:nvSpPr>
        <p:spPr>
          <a:xfrm>
            <a:off x="720090" y="3924491"/>
            <a:ext cx="1631950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1"/>
          <p:cNvSpPr/>
          <p:nvPr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1"/>
          <p:cNvSpPr/>
          <p:nvPr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1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31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26" name="Google Shape;26;p31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31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1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1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1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1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vslutning">
  <p:cSld name="Avslutning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/>
          <p:nvPr/>
        </p:nvSpPr>
        <p:spPr>
          <a:xfrm>
            <a:off x="0" y="1121728"/>
            <a:ext cx="9144000" cy="4023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3"/>
          <p:cNvSpPr txBox="1"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2" name="Google Shape;42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3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" name="Google Shape;44;p33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45" name="Google Shape;45;p33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3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3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3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3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33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51;p33"/>
          <p:cNvSpPr/>
          <p:nvPr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3"/>
          <p:cNvSpPr/>
          <p:nvPr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 med bilde">
  <p:cSld name="Tittelside med bil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>
            <a:spLocks noGrp="1"/>
          </p:cNvSpPr>
          <p:nvPr>
            <p:ph type="pic" idx="2"/>
          </p:nvPr>
        </p:nvSpPr>
        <p:spPr>
          <a:xfrm>
            <a:off x="0" y="1008126"/>
            <a:ext cx="9145143" cy="4136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5" name="Google Shape;55;p34"/>
          <p:cNvSpPr>
            <a:spLocks noGrp="1"/>
          </p:cNvSpPr>
          <p:nvPr>
            <p:ph type="ctrTitle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>
            <a:spLocks noGrp="1"/>
          </p:cNvSpPr>
          <p:nvPr>
            <p:ph type="subTitle" idx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3"/>
          </p:nvPr>
        </p:nvSpPr>
        <p:spPr>
          <a:xfrm>
            <a:off x="7650956" y="3924491"/>
            <a:ext cx="1125487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/>
          <p:nvPr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4"/>
          <p:cNvSpPr/>
          <p:nvPr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4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34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63" name="Google Shape;63;p34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4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4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4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4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4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telside /m bilde og stor tekstboks">
  <p:cSld name="Tittelside /m bilde og stor tekstbok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5"/>
          <p:cNvSpPr/>
          <p:nvPr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5"/>
          <p:cNvSpPr/>
          <p:nvPr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5"/>
          <p:cNvSpPr>
            <a:spLocks noGrp="1"/>
          </p:cNvSpPr>
          <p:nvPr>
            <p:ph type="pic" idx="2"/>
          </p:nvPr>
        </p:nvSpPr>
        <p:spPr>
          <a:xfrm>
            <a:off x="0" y="1008126"/>
            <a:ext cx="9145143" cy="4136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3" name="Google Shape;73;p35"/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" tIns="36000" rIns="36000" bIns="10800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body" idx="3"/>
          </p:nvPr>
        </p:nvSpPr>
        <p:spPr>
          <a:xfrm>
            <a:off x="7650956" y="3924491"/>
            <a:ext cx="1125487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097" y="360045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5"/>
          <p:cNvSpPr txBox="1"/>
          <p:nvPr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35"/>
          <p:cNvGrpSpPr/>
          <p:nvPr/>
        </p:nvGrpSpPr>
        <p:grpSpPr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79" name="Google Shape;79;p35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5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5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5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5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5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loverskrift">
  <p:cSld name="Deloverskrif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418185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6"/>
          <p:cNvSpPr txBox="1"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4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8" name="Google Shape;8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4847" y="4515703"/>
            <a:ext cx="425197" cy="4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6"/>
          <p:cNvSpPr txBox="1"/>
          <p:nvPr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Institutt for informatikk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36"/>
          <p:cNvGrpSpPr/>
          <p:nvPr/>
        </p:nvGrpSpPr>
        <p:grpSpPr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91" name="Google Shape;91;p36"/>
            <p:cNvSpPr/>
            <p:nvPr/>
          </p:nvSpPr>
          <p:spPr>
            <a:xfrm>
              <a:off x="1400" y="-164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6"/>
            <p:cNvSpPr/>
            <p:nvPr/>
          </p:nvSpPr>
          <p:spPr>
            <a:xfrm>
              <a:off x="1400" y="-30"/>
              <a:ext cx="109" cy="111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6"/>
            <p:cNvSpPr/>
            <p:nvPr/>
          </p:nvSpPr>
          <p:spPr>
            <a:xfrm>
              <a:off x="699" y="-164"/>
              <a:ext cx="243" cy="247"/>
            </a:xfrm>
            <a:custGeom>
              <a:avLst/>
              <a:gdLst/>
              <a:ahLst/>
              <a:cxnLst/>
              <a:rect l="l" t="t" r="r" b="b"/>
              <a:pathLst>
                <a:path w="118" h="118" extrusionOk="0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6"/>
            <p:cNvSpPr/>
            <p:nvPr/>
          </p:nvSpPr>
          <p:spPr>
            <a:xfrm>
              <a:off x="964" y="-99"/>
              <a:ext cx="80" cy="178"/>
            </a:xfrm>
            <a:custGeom>
              <a:avLst/>
              <a:gdLst/>
              <a:ahLst/>
              <a:cxnLst/>
              <a:rect l="l" t="t" r="r" b="b"/>
              <a:pathLst>
                <a:path w="80" h="178" extrusionOk="0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6"/>
            <p:cNvSpPr/>
            <p:nvPr/>
          </p:nvSpPr>
          <p:spPr>
            <a:xfrm>
              <a:off x="1075" y="-168"/>
              <a:ext cx="222" cy="251"/>
            </a:xfrm>
            <a:custGeom>
              <a:avLst/>
              <a:gdLst/>
              <a:ahLst/>
              <a:cxnLst/>
              <a:rect l="l" t="t" r="r" b="b"/>
              <a:pathLst>
                <a:path w="108" h="120" extrusionOk="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6"/>
            <p:cNvSpPr/>
            <p:nvPr/>
          </p:nvSpPr>
          <p:spPr>
            <a:xfrm>
              <a:off x="987" y="-166"/>
              <a:ext cx="35" cy="36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 innholdsdeler med bakgrunn">
  <p:cSld name="To innholdsdeler med bakgrun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7"/>
          <p:cNvSpPr/>
          <p:nvPr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7"/>
          <p:cNvSpPr txBox="1"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0" name="Google Shape;100;p37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7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7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03" name="Google Shape;103;p3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4" name="Google Shape;104;p37"/>
          <p:cNvCxnSpPr/>
          <p:nvPr/>
        </p:nvCxnSpPr>
        <p:spPr>
          <a:xfrm>
            <a:off x="4572000" y="1800225"/>
            <a:ext cx="0" cy="2736342"/>
          </a:xfrm>
          <a:prstGeom prst="straightConnector1">
            <a:avLst/>
          </a:prstGeom>
          <a:noFill/>
          <a:ln w="12700" cap="flat" cmpd="sng">
            <a:solidFill>
              <a:srgbClr val="C7C1B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37"/>
          <p:cNvSpPr txBox="1">
            <a:spLocks noGrp="1"/>
          </p:cNvSpPr>
          <p:nvPr>
            <p:ph type="body" idx="2"/>
          </p:nvPr>
        </p:nvSpPr>
        <p:spPr>
          <a:xfrm>
            <a:off x="4967479" y="1196893"/>
            <a:ext cx="36004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6" name="Google Shape;106;p37"/>
          <p:cNvSpPr txBox="1">
            <a:spLocks noGrp="1"/>
          </p:cNvSpPr>
          <p:nvPr>
            <p:ph type="body" idx="3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body" idx="4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r og tekst">
  <p:cSld name="Bilder og teks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8"/>
          <p:cNvSpPr>
            <a:spLocks noGrp="1"/>
          </p:cNvSpPr>
          <p:nvPr>
            <p:ph type="pic" idx="2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38"/>
          <p:cNvSpPr txBox="1">
            <a:spLocks noGrp="1"/>
          </p:cNvSpPr>
          <p:nvPr>
            <p:ph type="body" idx="1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8"/>
          <p:cNvSpPr>
            <a:spLocks noGrp="1"/>
          </p:cNvSpPr>
          <p:nvPr>
            <p:ph type="pic" idx="3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38"/>
          <p:cNvSpPr txBox="1">
            <a:spLocks noGrp="1"/>
          </p:cNvSpPr>
          <p:nvPr>
            <p:ph type="body" idx="4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8"/>
          <p:cNvSpPr>
            <a:spLocks noGrp="1"/>
          </p:cNvSpPr>
          <p:nvPr>
            <p:ph type="pic" idx="5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38"/>
          <p:cNvSpPr>
            <a:spLocks noGrp="1"/>
          </p:cNvSpPr>
          <p:nvPr>
            <p:ph type="pic" idx="6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38"/>
          <p:cNvSpPr txBox="1">
            <a:spLocks noGrp="1"/>
          </p:cNvSpPr>
          <p:nvPr>
            <p:ph type="body" idx="7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8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ktabokser">
  <p:cSld name="Faktaboks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9"/>
          <p:cNvSpPr/>
          <p:nvPr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9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9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26" name="Google Shape;126;p39"/>
          <p:cNvSpPr>
            <a:spLocks noGrp="1"/>
          </p:cNvSpPr>
          <p:nvPr>
            <p:ph type="body" idx="1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27" name="Google Shape;127;p39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39"/>
          <p:cNvSpPr>
            <a:spLocks noGrp="1"/>
          </p:cNvSpPr>
          <p:nvPr>
            <p:ph type="body" idx="2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9"/>
          <p:cNvSpPr>
            <a:spLocks noGrp="1"/>
          </p:cNvSpPr>
          <p:nvPr>
            <p:ph type="body" idx="3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9"/>
          <p:cNvSpPr>
            <a:spLocks noGrp="1"/>
          </p:cNvSpPr>
          <p:nvPr>
            <p:ph type="body" idx="4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>
            <a:spLocks noGrp="1"/>
          </p:cNvSpPr>
          <p:nvPr>
            <p:ph type="body" idx="5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9"/>
          <p:cNvSpPr>
            <a:spLocks noGrp="1"/>
          </p:cNvSpPr>
          <p:nvPr>
            <p:ph type="body" idx="6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ore faktabokser">
  <p:cSld name="Store faktaboks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/>
          <p:nvPr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0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39" name="Google Shape;139;p40"/>
          <p:cNvSpPr>
            <a:spLocks noGrp="1"/>
          </p:cNvSpPr>
          <p:nvPr>
            <p:ph type="body" idx="1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0"/>
          <p:cNvSpPr>
            <a:spLocks noGrp="1"/>
          </p:cNvSpPr>
          <p:nvPr>
            <p:ph type="body" idx="2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40"/>
          <p:cNvSpPr>
            <a:spLocks noGrp="1"/>
          </p:cNvSpPr>
          <p:nvPr>
            <p:ph type="body" idx="3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Arial"/>
              <a:buChar char="​"/>
              <a:defRPr sz="1200" b="1">
                <a:solidFill>
                  <a:schemeClr val="accent1"/>
                </a:solidFill>
              </a:defRPr>
            </a:lvl1pPr>
            <a:lvl2pPr marL="914400" lvl="1" indent="-292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​"/>
              <a:defRPr sz="1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42" name="Google Shape;142;p40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body" idx="1"/>
          </p:nvPr>
        </p:nvSpPr>
        <p:spPr>
          <a:xfrm>
            <a:off x="576073" y="1440180"/>
            <a:ext cx="3780473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body" idx="2"/>
          </p:nvPr>
        </p:nvSpPr>
        <p:spPr>
          <a:xfrm>
            <a:off x="4718302" y="1440180"/>
            <a:ext cx="3780473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1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1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>
  <p:cSld name="Sammenligning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2"/>
          <p:cNvSpPr txBox="1"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1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body" idx="2"/>
          </p:nvPr>
        </p:nvSpPr>
        <p:spPr>
          <a:xfrm>
            <a:off x="576072" y="1655624"/>
            <a:ext cx="3780473" cy="284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2"/>
          <p:cNvSpPr txBox="1">
            <a:spLocks noGrp="1"/>
          </p:cNvSpPr>
          <p:nvPr>
            <p:ph type="body" idx="3"/>
          </p:nvPr>
        </p:nvSpPr>
        <p:spPr>
          <a:xfrm>
            <a:off x="4718302" y="1440180"/>
            <a:ext cx="378047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1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54" name="Google Shape;154;p42"/>
          <p:cNvSpPr txBox="1">
            <a:spLocks noGrp="1"/>
          </p:cNvSpPr>
          <p:nvPr>
            <p:ph type="body" idx="4"/>
          </p:nvPr>
        </p:nvSpPr>
        <p:spPr>
          <a:xfrm>
            <a:off x="4718302" y="1655624"/>
            <a:ext cx="3780473" cy="284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42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2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2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3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3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3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mt" type="blank">
  <p:cSld name="BLANK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4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4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4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Verdana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576072" y="4860608"/>
            <a:ext cx="634666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cxnSp>
        <p:nvCxnSpPr>
          <p:cNvPr id="15" name="Google Shape;15;p30"/>
          <p:cNvCxnSpPr/>
          <p:nvPr/>
        </p:nvCxnSpPr>
        <p:spPr>
          <a:xfrm>
            <a:off x="4374547" y="792099"/>
            <a:ext cx="36004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english/research/groups/is/research-library/masters-theses/index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n.uio.no/ifi/english/research/groups/is/research-library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2055207622110955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rofile/Sezgin-Ayabakan-2/publication/320885257_The_Impact_of_Health_Information_Sharing_on_Duplicate_Testing/links/5c11239892851c39ebe7d9e0/The-Impact-of-Health-Information-Sharing-on-Duplicate-Testing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full/10.1002/isd2.12233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full/10.1111/j.1365-2575.2004.00176.x?casa_token=q5nccAVejwAAAAAA%3AHwiZWi_vhfFRARR6YEYkNFRN0OUQ5rkXR9hsaJZRXtj9cmYDomBSLaoJmb5ybTSxv0yA9yDgeKvmkXdz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"/>
          <p:cNvSpPr txBox="1"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no-NO" sz="1800"/>
              <a:t>Engaged qualitative research: Epistemologies</a:t>
            </a:r>
            <a:endParaRPr sz="1800"/>
          </a:p>
        </p:txBody>
      </p:sp>
      <p:sp>
        <p:nvSpPr>
          <p:cNvPr id="173" name="Google Shape;173;p1"/>
          <p:cNvSpPr txBox="1"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Silvia Masiero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silvima@ifi.uio.no</a:t>
            </a:r>
            <a:endParaRPr/>
          </a:p>
        </p:txBody>
      </p:sp>
      <p:sp>
        <p:nvSpPr>
          <p:cNvPr id="174" name="Google Shape;174;p1"/>
          <p:cNvSpPr txBox="1">
            <a:spLocks noGrp="1"/>
          </p:cNvSpPr>
          <p:nvPr>
            <p:ph type="body" idx="2"/>
          </p:nvPr>
        </p:nvSpPr>
        <p:spPr>
          <a:xfrm>
            <a:off x="720089" y="3924491"/>
            <a:ext cx="2856591" cy="3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no-NO" dirty="0"/>
              <a:t>IN4340 – Engaged Qualitative Research Methods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dirty="0"/>
              <a:t>30</a:t>
            </a:r>
            <a:r>
              <a:rPr lang="no-NO" dirty="0"/>
              <a:t>.08.202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dirty="0"/>
              <a:t>From last week…</a:t>
            </a:r>
            <a:endParaRPr dirty="0"/>
          </a:p>
        </p:txBody>
      </p:sp>
      <p:sp>
        <p:nvSpPr>
          <p:cNvPr id="181" name="Google Shape;181;p2"/>
          <p:cNvSpPr txBox="1">
            <a:spLocks noGrp="1"/>
          </p:cNvSpPr>
          <p:nvPr>
            <p:ph type="body" idx="1"/>
          </p:nvPr>
        </p:nvSpPr>
        <p:spPr>
          <a:xfrm>
            <a:off x="507459" y="1198831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…bring-your-own-lunch class!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Open-door office hours - NEMKO, room HBU036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Or drop me an email: silvima@ifi.uio.no</a:t>
            </a:r>
            <a:endParaRPr sz="1800"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53463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Overview</a:t>
            </a:r>
            <a:endParaRPr/>
          </a:p>
        </p:txBody>
      </p:sp>
      <p:sp>
        <p:nvSpPr>
          <p:cNvPr id="181" name="Google Shape;181;p2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What is epistemology?</a:t>
            </a: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The structuring elements of social research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Epistemology: three core paradigms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How does epistemology inform research?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After this lecture, you can…</a:t>
            </a:r>
            <a:endParaRPr/>
          </a:p>
        </p:txBody>
      </p:sp>
      <p:sp>
        <p:nvSpPr>
          <p:cNvPr id="188" name="Google Shape;188;p3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39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Define epistemology and explain its importance in the context of research design</a:t>
            </a: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Distinguish the three main epistemologies of social research, and discuss the tenets and core assumptions associated to each of them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Reflect on your own epistemological position, and use such a reflection to make fundamental choices on the methodology of your research.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What is epistemology?</a:t>
            </a:r>
            <a:endParaRPr/>
          </a:p>
        </p:txBody>
      </p:sp>
      <p:sp>
        <p:nvSpPr>
          <p:cNvPr id="195" name="Google Shape;195;p4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What is epistemology?</a:t>
            </a:r>
            <a:endParaRPr/>
          </a:p>
        </p:txBody>
      </p:sp>
      <p:sp>
        <p:nvSpPr>
          <p:cNvPr id="202" name="Google Shape;202;p5"/>
          <p:cNvSpPr txBox="1">
            <a:spLocks noGrp="1"/>
          </p:cNvSpPr>
          <p:nvPr>
            <p:ph type="body" idx="1"/>
          </p:nvPr>
        </p:nvSpPr>
        <p:spPr>
          <a:xfrm>
            <a:off x="511417" y="1480842"/>
            <a:ext cx="8059928" cy="3081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Epistemology: our assumptions about knowledge and how it can be obtained (Myers, 1997)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b="1">
              <a:solidFill>
                <a:srgbClr val="FF0000"/>
              </a:solidFill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What do we consider to be valid knowledge?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The structuring elements of social research</a:t>
            </a:r>
            <a:endParaRPr/>
          </a:p>
        </p:txBody>
      </p:sp>
      <p:grpSp>
        <p:nvGrpSpPr>
          <p:cNvPr id="209" name="Google Shape;209;p6"/>
          <p:cNvGrpSpPr/>
          <p:nvPr/>
        </p:nvGrpSpPr>
        <p:grpSpPr>
          <a:xfrm>
            <a:off x="1008363" y="1691692"/>
            <a:ext cx="7353030" cy="794922"/>
            <a:chOff x="3413" y="1403656"/>
            <a:chExt cx="7353030" cy="794922"/>
          </a:xfrm>
        </p:grpSpPr>
        <p:sp>
          <p:nvSpPr>
            <p:cNvPr id="210" name="Google Shape;210;p6"/>
            <p:cNvSpPr/>
            <p:nvPr/>
          </p:nvSpPr>
          <p:spPr>
            <a:xfrm>
              <a:off x="3413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400874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Epistemology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791988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2189449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Theoretical perspective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3580563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3978024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Methodology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369138" y="1403656"/>
              <a:ext cx="1987305" cy="794922"/>
            </a:xfrm>
            <a:prstGeom prst="chevron">
              <a:avLst>
                <a:gd name="adj" fmla="val 50000"/>
              </a:avLst>
            </a:prstGeom>
            <a:solidFill>
              <a:srgbClr val="E2041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5766599" y="1403656"/>
              <a:ext cx="1192383" cy="79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000" tIns="17325" rIns="17325" bIns="1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3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Methods</a:t>
              </a:r>
              <a:endParaRPr sz="1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6"/>
          <p:cNvSpPr txBox="1">
            <a:spLocks noGrp="1"/>
          </p:cNvSpPr>
          <p:nvPr>
            <p:ph type="body" idx="1"/>
          </p:nvPr>
        </p:nvSpPr>
        <p:spPr>
          <a:xfrm>
            <a:off x="1004950" y="2954562"/>
            <a:ext cx="6348413" cy="12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no-NO"/>
              <a:t>Structuring elements of social research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Noto Sans Symbols"/>
              <a:buNone/>
            </a:pPr>
            <a:r>
              <a:rPr lang="no-NO"/>
              <a:t>(Crotty, 1998)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The structuring elements of social research</a:t>
            </a:r>
            <a:endParaRPr/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1"/>
          </p:nvPr>
        </p:nvSpPr>
        <p:spPr>
          <a:xfrm>
            <a:off x="511417" y="1172327"/>
            <a:ext cx="8059928" cy="259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 dirty="0">
                <a:solidFill>
                  <a:srgbClr val="FF0000"/>
                </a:solidFill>
              </a:rPr>
              <a:t>Epistemology: our assumptions about knowledge and how it can be obtained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Theoretical perspective: the philosophical stance informing the methodology and providing context for the process and grounding its logic and criteria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Methodology: the plan of action, process or design lying behind the choice and use of particular methods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Methods: the techniques or procedures used to gather and analyse data</a:t>
            </a:r>
            <a:endParaRPr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So…</a:t>
            </a:r>
            <a:endParaRPr/>
          </a:p>
        </p:txBody>
      </p:sp>
      <p:sp>
        <p:nvSpPr>
          <p:cNvPr id="232" name="Google Shape;232;p8"/>
          <p:cNvSpPr txBox="1">
            <a:spLocks noGrp="1"/>
          </p:cNvSpPr>
          <p:nvPr>
            <p:ph type="body" idx="1"/>
          </p:nvPr>
        </p:nvSpPr>
        <p:spPr>
          <a:xfrm>
            <a:off x="507459" y="1447456"/>
            <a:ext cx="8059928" cy="259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All research is based on some underlying assumptions about what constitutes valid knowledge and which research methods are appropriate.</a:t>
            </a:r>
            <a:endParaRPr/>
          </a:p>
          <a:p>
            <a:pPr marL="171450" lvl="0" indent="-825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Noto Sans Symbols"/>
              <a:buNone/>
            </a:pP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Epistemology specifies such assumptions and therefore, needs to be clarified before deciding on the methodology of our research.</a:t>
            </a:r>
            <a:endParaRPr sz="180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Epistemologies (Orlikowski &amp; Baroudi, 1991)</a:t>
            </a:r>
            <a:endParaRPr/>
          </a:p>
        </p:txBody>
      </p:sp>
      <p:sp>
        <p:nvSpPr>
          <p:cNvPr id="239" name="Google Shape;239;p9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Different taxonomies can be made to distinguish research epistemologies from each other!</a:t>
            </a:r>
            <a:endParaRPr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Here we rely on Orlikowski &amp; Baroudi (1991) who, following Chua (1986), propose three epistemological paradigms (sets of assumptions): </a:t>
            </a:r>
            <a:r>
              <a:rPr lang="no-NO" sz="1800" b="1">
                <a:solidFill>
                  <a:srgbClr val="FF0000"/>
                </a:solidFill>
              </a:rPr>
              <a:t>positivist</a:t>
            </a:r>
            <a:r>
              <a:rPr lang="no-NO" sz="1800"/>
              <a:t>, </a:t>
            </a:r>
            <a:r>
              <a:rPr lang="no-NO" sz="1800" b="1">
                <a:solidFill>
                  <a:srgbClr val="FF0000"/>
                </a:solidFill>
              </a:rPr>
              <a:t>interpretive</a:t>
            </a:r>
            <a:r>
              <a:rPr lang="no-NO" sz="1800"/>
              <a:t> and </a:t>
            </a:r>
            <a:r>
              <a:rPr lang="no-NO" sz="1800" b="1">
                <a:solidFill>
                  <a:srgbClr val="FF0000"/>
                </a:solidFill>
              </a:rPr>
              <a:t>critical</a:t>
            </a:r>
            <a:r>
              <a:rPr lang="no-NO" sz="1800"/>
              <a:t>.</a:t>
            </a:r>
            <a:endParaRPr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Each epistemological paradigm is associated to a set of assumptions on: (a) what constitutes valid knowledge, (b) how reality can be described, appraised and studied by the researcher.</a:t>
            </a:r>
            <a:endParaRPr sz="180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Positivism</a:t>
            </a:r>
            <a:endParaRPr/>
          </a:p>
        </p:txBody>
      </p:sp>
      <p:sp>
        <p:nvSpPr>
          <p:cNvPr id="246" name="Google Shape;246;p10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Positivist researchers generally assume that reality is </a:t>
            </a:r>
            <a:r>
              <a:rPr lang="no-NO" sz="1800" b="1">
                <a:solidFill>
                  <a:srgbClr val="FF0000"/>
                </a:solidFill>
              </a:rPr>
              <a:t>objectively given</a:t>
            </a:r>
            <a:r>
              <a:rPr lang="no-NO" sz="1800"/>
              <a:t> and can be described by measurable properties, independent of the observer and their instruments. 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Positivist studies generally attempt to </a:t>
            </a:r>
            <a:r>
              <a:rPr lang="no-NO" sz="1800" b="1">
                <a:solidFill>
                  <a:srgbClr val="FF0000"/>
                </a:solidFill>
              </a:rPr>
              <a:t>test theory</a:t>
            </a:r>
            <a:r>
              <a:rPr lang="no-NO" sz="1800"/>
              <a:t> to increase the predictive understanding of phenomena.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Orlikowski and Baroudi (1991) classify Information Systems (IS) research as positivist if there is evidence of </a:t>
            </a:r>
            <a:r>
              <a:rPr lang="no-NO" sz="1800" b="1">
                <a:solidFill>
                  <a:srgbClr val="FF0000"/>
                </a:solidFill>
              </a:rPr>
              <a:t>formal propositions</a:t>
            </a:r>
            <a:r>
              <a:rPr lang="no-NO" sz="1800"/>
              <a:t>, </a:t>
            </a:r>
            <a:r>
              <a:rPr lang="no-NO" sz="1800" b="1">
                <a:solidFill>
                  <a:srgbClr val="FF0000"/>
                </a:solidFill>
              </a:rPr>
              <a:t>quantifiable measures </a:t>
            </a:r>
            <a:r>
              <a:rPr lang="no-NO" sz="1800"/>
              <a:t>of variables, </a:t>
            </a:r>
            <a:r>
              <a:rPr lang="no-NO" sz="1800" b="1">
                <a:solidFill>
                  <a:srgbClr val="FF0000"/>
                </a:solidFill>
              </a:rPr>
              <a:t>hypothesis testing</a:t>
            </a:r>
            <a:r>
              <a:rPr lang="no-NO" sz="1800"/>
              <a:t>, and the drawing of </a:t>
            </a:r>
            <a:r>
              <a:rPr lang="no-NO" sz="1800" b="1">
                <a:solidFill>
                  <a:srgbClr val="FF0000"/>
                </a:solidFill>
              </a:rPr>
              <a:t>inferences</a:t>
            </a:r>
            <a:r>
              <a:rPr lang="no-NO" sz="1800"/>
              <a:t> about a phenomenon from the sample to a stated population.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Interpretivism</a:t>
            </a:r>
            <a:endParaRPr/>
          </a:p>
        </p:txBody>
      </p:sp>
      <p:sp>
        <p:nvSpPr>
          <p:cNvPr id="253" name="Google Shape;253;p11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Interpretive researchers start out with the assumption that access to reality (given or socially constructed) is only through </a:t>
            </a:r>
            <a:r>
              <a:rPr lang="no-NO" sz="1800" b="1">
                <a:solidFill>
                  <a:srgbClr val="FF0000"/>
                </a:solidFill>
              </a:rPr>
              <a:t>social constructions </a:t>
            </a:r>
            <a:r>
              <a:rPr lang="no-NO" sz="1800"/>
              <a:t>such as language, consciousness and shared meanings.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Interpretive studies generally attempt to understand phenomena through the </a:t>
            </a:r>
            <a:r>
              <a:rPr lang="no-NO" sz="1800" b="1">
                <a:solidFill>
                  <a:srgbClr val="FF0000"/>
                </a:solidFill>
              </a:rPr>
              <a:t>meanings</a:t>
            </a:r>
            <a:r>
              <a:rPr lang="no-NO" sz="1800"/>
              <a:t> that people assign to them: “what we call our data are really our own constructions of other people’s constructions of what they and their compatriots are up to” (Geertz, 1973, cited in Walsham, 2006: 320).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An interpretive epistemology is associated to methodologies that allow researchers to access such interpretations.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Critical</a:t>
            </a:r>
            <a:endParaRPr/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Critical researchers assume that social reality is historically constituted and that it is produced and reproduced by people. 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Although people can consciously act to change their social and economic circumstances, critical researchers recognise that their ability to do so is constrained by forms of social, cultural and political </a:t>
            </a:r>
            <a:r>
              <a:rPr lang="no-NO" sz="1800" b="1">
                <a:solidFill>
                  <a:srgbClr val="FF0000"/>
                </a:solidFill>
              </a:rPr>
              <a:t>domination</a:t>
            </a:r>
            <a:r>
              <a:rPr lang="no-NO" sz="1800"/>
              <a:t>.</a:t>
            </a:r>
            <a:endParaRPr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The core task of critical research is seen as being one of </a:t>
            </a:r>
            <a:r>
              <a:rPr lang="no-NO" sz="1800" b="1">
                <a:solidFill>
                  <a:srgbClr val="FF0000"/>
                </a:solidFill>
              </a:rPr>
              <a:t>theorisation</a:t>
            </a:r>
            <a:r>
              <a:rPr lang="no-NO" sz="1800"/>
              <a:t> and </a:t>
            </a:r>
            <a:r>
              <a:rPr lang="no-NO" sz="1800" b="1">
                <a:solidFill>
                  <a:srgbClr val="FF0000"/>
                </a:solidFill>
              </a:rPr>
              <a:t>transformation</a:t>
            </a:r>
            <a:r>
              <a:rPr lang="no-NO" sz="1800"/>
              <a:t>, where the restrictive and alienating conditions of the status quo are brought to light and challenged.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…a clear distinction?</a:t>
            </a:r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To recap…</a:t>
            </a:r>
            <a:endParaRPr/>
          </a:p>
        </p:txBody>
      </p:sp>
      <p:sp>
        <p:nvSpPr>
          <p:cNvPr id="274" name="Google Shape;274;p14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To answer the question on “which methodology” to use in our research, we first need to clarify our assumptions on what constitutes valid </a:t>
            </a:r>
            <a:r>
              <a:rPr lang="no-NO" sz="1800" b="1">
                <a:solidFill>
                  <a:srgbClr val="FF0000"/>
                </a:solidFill>
              </a:rPr>
              <a:t>knowledge</a:t>
            </a:r>
            <a:r>
              <a:rPr lang="no-NO" sz="1800"/>
              <a:t> and how it is produced.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Here we follow the IS field convention (Orlikowski &amp; Baroudi, 1991) that identifies three main </a:t>
            </a:r>
            <a:r>
              <a:rPr lang="no-NO" sz="1800" b="1">
                <a:solidFill>
                  <a:srgbClr val="FF0000"/>
                </a:solidFill>
              </a:rPr>
              <a:t>epistemologies</a:t>
            </a:r>
            <a:r>
              <a:rPr lang="no-NO" sz="1800"/>
              <a:t>: positivist, interpretive and critical.</a:t>
            </a:r>
            <a:endParaRPr sz="1800"/>
          </a:p>
          <a:p>
            <a:pPr marL="171450" lvl="0" indent="-1206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Font typeface="Noto Sans Symbols"/>
              <a:buNone/>
            </a:pPr>
            <a:endParaRPr sz="80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Our choices in terms of methodology – and, flowing from it, the methods for data collection and analysis – will be developed in coherence with our epistemological views.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HISP MSc Theses</a:t>
            </a:r>
            <a:endParaRPr/>
          </a:p>
        </p:txBody>
      </p:sp>
      <p:sp>
        <p:nvSpPr>
          <p:cNvPr id="281" name="Google Shape;281;p15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Past MSc theses at HISP: </a:t>
            </a:r>
            <a:r>
              <a:rPr lang="no-NO" sz="1800" u="sng">
                <a:solidFill>
                  <a:schemeClr val="hlink"/>
                </a:solidFill>
                <a:hlinkClick r:id="rId3"/>
              </a:rPr>
              <a:t>https://www.mn.uio.no/ifi/english/research/groups/is/research-library/masters-theses/index.html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HISP Research Library: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 u="sng">
                <a:solidFill>
                  <a:schemeClr val="hlink"/>
                </a:solidFill>
                <a:hlinkClick r:id="rId4"/>
              </a:rPr>
              <a:t>https://www.mn.uio.no/ifi/english/research/groups/is/research-library/</a:t>
            </a:r>
            <a:r>
              <a:rPr lang="no-NO" sz="1800"/>
              <a:t> 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How does epistemology inform research?</a:t>
            </a:r>
            <a:endParaRPr/>
          </a:p>
        </p:txBody>
      </p:sp>
      <p:sp>
        <p:nvSpPr>
          <p:cNvPr id="288" name="Google Shape;288;p16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Introducing digital health research</a:t>
            </a:r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Introducing digital health research</a:t>
            </a:r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body" idx="1"/>
          </p:nvPr>
        </p:nvSpPr>
        <p:spPr>
          <a:xfrm>
            <a:off x="511417" y="1172326"/>
            <a:ext cx="8059928" cy="34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Digital health: a research field dedicated to realising digital technologies' potential in relation to health, and developing knowledge about their feasibility and impacts (Nielsen &amp; Sahay, 2022)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Issue-oriented rather than theory-driven: the research field is defined by its </a:t>
            </a:r>
            <a:r>
              <a:rPr lang="no-NO" sz="1800" b="1">
                <a:solidFill>
                  <a:srgbClr val="FF0000"/>
                </a:solidFill>
              </a:rPr>
              <a:t>objects </a:t>
            </a:r>
            <a:r>
              <a:rPr lang="no-NO" sz="1800"/>
              <a:t>of interest rather that its theories.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This makes digital health a heterogeneous field, characterised by multidisciplinary journals and a plethora of research topics, drawn together by a common interest in the relation between health and digital technology.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For a review of the digital health field: </a:t>
            </a:r>
            <a:r>
              <a:rPr lang="no-NO" sz="1800" u="sng">
                <a:solidFill>
                  <a:schemeClr val="hlink"/>
                </a:solidFill>
                <a:hlinkClick r:id="rId3"/>
              </a:rPr>
              <a:t>Nielsen &amp; Sahay, 2022</a:t>
            </a:r>
            <a:endParaRPr sz="180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2857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positivist study</a:t>
            </a:r>
            <a:endParaRPr/>
          </a:p>
        </p:txBody>
      </p:sp>
      <p:sp>
        <p:nvSpPr>
          <p:cNvPr id="309" name="Google Shape;309;p19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Plenty of instances of positivist digital health research!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An example: “</a:t>
            </a:r>
            <a:r>
              <a:rPr lang="no-NO" sz="1800" u="sng" dirty="0">
                <a:solidFill>
                  <a:schemeClr val="hlink"/>
                </a:solidFill>
                <a:hlinkClick r:id="rId3"/>
              </a:rPr>
              <a:t>The Impact of Health Information Sharing on Duplicate Testing</a:t>
            </a:r>
            <a:r>
              <a:rPr lang="no-NO" sz="1800" dirty="0"/>
              <a:t>”, Ayabakan et al. (2017), MIS Quarterly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Motivation: healthcare reform has focused on reducing excessive waste in the U.S. healthcare system, largely caused by duplicate testing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Hypothesis: health information sharing technologies will reduce the duplication rate, more for radiology tests compared to laboratory tests</a:t>
            </a:r>
            <a:endParaRPr sz="1800"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Data: panel dataset of 39,600 patient visits from 2005 to 2012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Results: usage of information sharing technologies is associated with lower duplication rates, and reduction in duplicate tests is more pronounced among radiology tests compared to laboratory tests.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positivist study</a:t>
            </a:r>
            <a:endParaRPr/>
          </a:p>
        </p:txBody>
      </p:sp>
      <p:sp>
        <p:nvSpPr>
          <p:cNvPr id="316" name="Google Shape;316;p20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/>
              <a:t>Here we have…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Formal</a:t>
            </a:r>
            <a:r>
              <a:rPr lang="no-NO" sz="1800"/>
              <a:t> propositions</a:t>
            </a: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Quantifiable</a:t>
            </a:r>
            <a:r>
              <a:rPr lang="no-NO" sz="1800"/>
              <a:t> measures of variables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Hypothesis </a:t>
            </a:r>
            <a:r>
              <a:rPr lang="no-NO" sz="1800" b="1">
                <a:solidFill>
                  <a:srgbClr val="FF0000"/>
                </a:solidFill>
              </a:rPr>
              <a:t>testing</a:t>
            </a:r>
            <a:r>
              <a:rPr lang="no-NO" sz="1800"/>
              <a:t>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b="1">
                <a:solidFill>
                  <a:srgbClr val="FF0000"/>
                </a:solidFill>
              </a:rPr>
              <a:t>Inferences</a:t>
            </a:r>
            <a:r>
              <a:rPr lang="no-NO" sz="1800"/>
              <a:t> drawn from a sample to a population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Object of the study described by </a:t>
            </a:r>
            <a:r>
              <a:rPr lang="no-NO" sz="1800" b="1">
                <a:solidFill>
                  <a:srgbClr val="FF0000"/>
                </a:solidFill>
              </a:rPr>
              <a:t>measurable</a:t>
            </a:r>
            <a:r>
              <a:rPr lang="no-NO" sz="1800"/>
              <a:t> properties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an interpretive study</a:t>
            </a:r>
            <a:endParaRPr/>
          </a:p>
        </p:txBody>
      </p:sp>
      <p:sp>
        <p:nvSpPr>
          <p:cNvPr id="323" name="Google Shape;323;p21"/>
          <p:cNvSpPr txBox="1">
            <a:spLocks noGrp="1"/>
          </p:cNvSpPr>
          <p:nvPr>
            <p:ph type="body" idx="1"/>
          </p:nvPr>
        </p:nvSpPr>
        <p:spPr>
          <a:xfrm>
            <a:off x="576072" y="1067130"/>
            <a:ext cx="8059928" cy="3618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The predominant approach at the HISP centre!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An example: “</a:t>
            </a:r>
            <a:r>
              <a:rPr lang="no-NO" sz="1800" u="sng" dirty="0">
                <a:solidFill>
                  <a:schemeClr val="hlink"/>
                </a:solidFill>
                <a:hlinkClick r:id="rId3"/>
              </a:rPr>
              <a:t>Introducing online training for health staff: An institutional perspective</a:t>
            </a:r>
            <a:r>
              <a:rPr lang="no-NO" sz="1800" dirty="0"/>
              <a:t>”, Chrysantina, Sæbø &amp; Kaasbøll (2022), Electronic Journal of Information Systems in Developing Countries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Motivation: study of how the introduction of online training in health centres in Indonesia affected changes to training practices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Data: engagement of the first author with three projects centered on the introduction of a software platform to strengthen health information management systems in Indonesia 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Close engagement of the first author with the research object: active participation in the implementation project, interviews with key actors, direct interaction with the ecosystem where the project was implemented.</a:t>
            </a:r>
            <a:endParaRPr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Here we have…</a:t>
            </a:r>
            <a:endParaRPr/>
          </a:p>
        </p:txBody>
      </p:sp>
      <p:sp>
        <p:nvSpPr>
          <p:cNvPr id="330" name="Google Shape;330;p22"/>
          <p:cNvSpPr txBox="1">
            <a:spLocks noGrp="1"/>
          </p:cNvSpPr>
          <p:nvPr>
            <p:ph type="body" idx="1"/>
          </p:nvPr>
        </p:nvSpPr>
        <p:spPr>
          <a:xfrm>
            <a:off x="576072" y="1389888"/>
            <a:ext cx="8059928" cy="3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Phenomena understood through the </a:t>
            </a:r>
            <a:r>
              <a:rPr lang="no-NO" sz="1800" b="1">
                <a:solidFill>
                  <a:srgbClr val="FF0000"/>
                </a:solidFill>
              </a:rPr>
              <a:t>meanings</a:t>
            </a:r>
            <a:r>
              <a:rPr lang="no-NO" sz="1800"/>
              <a:t> that people assign to them: long conversations with the implementers, direct observation of training and of the reaction of participants to the introduction of a new technology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 direct window on the reality perceived by participants: deep immersion in the field context, close appraisal of the </a:t>
            </a:r>
            <a:r>
              <a:rPr lang="no-NO" sz="1800" b="1">
                <a:solidFill>
                  <a:srgbClr val="FF0000"/>
                </a:solidFill>
              </a:rPr>
              <a:t>lived experience </a:t>
            </a:r>
            <a:r>
              <a:rPr lang="no-NO" sz="1800"/>
              <a:t>of implementation.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3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Digital health: a critical study</a:t>
            </a:r>
            <a:endParaRPr/>
          </a:p>
        </p:txBody>
      </p:sp>
      <p:sp>
        <p:nvSpPr>
          <p:cNvPr id="337" name="Google Shape;337;p23"/>
          <p:cNvSpPr txBox="1">
            <a:spLocks noGrp="1"/>
          </p:cNvSpPr>
          <p:nvPr>
            <p:ph type="body" idx="1"/>
          </p:nvPr>
        </p:nvSpPr>
        <p:spPr>
          <a:xfrm>
            <a:off x="507458" y="1051560"/>
            <a:ext cx="8215917" cy="3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Directly engages the alienating, oppressing conditions of the status quo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An example: “</a:t>
            </a:r>
            <a:r>
              <a:rPr lang="no-NO" sz="1800" u="sng">
                <a:solidFill>
                  <a:schemeClr val="hlink"/>
                </a:solidFill>
                <a:hlinkClick r:id="rId3"/>
              </a:rPr>
              <a:t>Power and resistance in the implementation of a medical management information system</a:t>
            </a:r>
            <a:r>
              <a:rPr lang="no-NO" sz="1800"/>
              <a:t>”, Doolin (2004), Information Systems Journal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Motivation: diffusion of information systems that scrutinise the work of doctors, resulting in potentially unfair </a:t>
            </a:r>
            <a:r>
              <a:rPr lang="no-NO" sz="1800" b="1">
                <a:solidFill>
                  <a:srgbClr val="FF0000"/>
                </a:solidFill>
              </a:rPr>
              <a:t>surveillance</a:t>
            </a:r>
            <a:r>
              <a:rPr lang="no-NO" sz="1800"/>
              <a:t> practices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Study: direct engagement of the author, through fieldwork, with the new forms of surveillance encountered by doctors, but also with the new forms of </a:t>
            </a:r>
            <a:r>
              <a:rPr lang="no-NO" sz="1800" b="1">
                <a:solidFill>
                  <a:srgbClr val="FF0000"/>
                </a:solidFill>
              </a:rPr>
              <a:t>resistance</a:t>
            </a:r>
            <a:r>
              <a:rPr lang="no-NO" sz="1800"/>
              <a:t> with which these were met.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Explicitly critical of the surveillance structures imposed over doctors’ work, challenging a status quo perceived as oppressive.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…what about you?</a:t>
            </a:r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Epistemological journeys!</a:t>
            </a:r>
            <a:endParaRPr/>
          </a:p>
        </p:txBody>
      </p:sp>
      <p:sp>
        <p:nvSpPr>
          <p:cNvPr id="351" name="Google Shape;351;p25"/>
          <p:cNvSpPr txBox="1"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Sometimes research leads us to </a:t>
            </a:r>
            <a:r>
              <a:rPr lang="no-NO" sz="1800" b="1">
                <a:solidFill>
                  <a:srgbClr val="FF0000"/>
                </a:solidFill>
              </a:rPr>
              <a:t>transition</a:t>
            </a:r>
            <a:r>
              <a:rPr lang="no-NO" sz="1800"/>
              <a:t> from an epistemology to the other, as a result of increased awareness of the object of our research.</a:t>
            </a:r>
            <a:endParaRPr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For example, a researcher initially adopting an </a:t>
            </a:r>
            <a:r>
              <a:rPr lang="no-NO" sz="1800" b="1">
                <a:solidFill>
                  <a:srgbClr val="FF0000"/>
                </a:solidFill>
              </a:rPr>
              <a:t>interpretive</a:t>
            </a:r>
            <a:r>
              <a:rPr lang="no-NO" sz="1800"/>
              <a:t> epistemology may move towards a </a:t>
            </a:r>
            <a:r>
              <a:rPr lang="no-NO" sz="1800" b="1">
                <a:solidFill>
                  <a:srgbClr val="FF0000"/>
                </a:solidFill>
              </a:rPr>
              <a:t>critical</a:t>
            </a:r>
            <a:r>
              <a:rPr lang="no-NO" sz="1800"/>
              <a:t> one, if they recognise fundamental issues of oppression and alienation in the systems they research. 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6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To recap…</a:t>
            </a:r>
            <a:endParaRPr/>
          </a:p>
        </p:txBody>
      </p:sp>
      <p:sp>
        <p:nvSpPr>
          <p:cNvPr id="358" name="Google Shape;358;p26"/>
          <p:cNvSpPr txBox="1">
            <a:spLocks noGrp="1"/>
          </p:cNvSpPr>
          <p:nvPr>
            <p:ph type="body" idx="1"/>
          </p:nvPr>
        </p:nvSpPr>
        <p:spPr>
          <a:xfrm>
            <a:off x="576072" y="1110997"/>
            <a:ext cx="7818120" cy="306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In this lecture we have met a core component of research design, epistemology, and discussed its importance in establishing what we consider to be valid knowledge.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We have introduced the three main paradigms of positivist, interpretivist and critical research, with their core assumptions and the implications of each for how research is made.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This knowledge will equip us to study research methodologies, and it prepares you to reflect on the epistemological position that you will adopt in your research!</a:t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8"/>
          <p:cNvSpPr txBox="1"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no-NO"/>
              <a:t>Thank you!</a:t>
            </a:r>
            <a:endParaRPr/>
          </a:p>
        </p:txBody>
      </p:sp>
      <p:sp>
        <p:nvSpPr>
          <p:cNvPr id="371" name="Google Shape;371;p28"/>
          <p:cNvSpPr txBox="1"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o-NO"/>
              <a:t>silvima@ifi.uio.no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 txBox="1"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no-NO"/>
              <a:t>Readings</a:t>
            </a:r>
            <a:endParaRPr/>
          </a:p>
        </p:txBody>
      </p:sp>
      <p:sp>
        <p:nvSpPr>
          <p:cNvPr id="378" name="Google Shape;378;p29"/>
          <p:cNvSpPr txBox="1">
            <a:spLocks noGrp="1"/>
          </p:cNvSpPr>
          <p:nvPr>
            <p:ph type="body" idx="1"/>
          </p:nvPr>
        </p:nvSpPr>
        <p:spPr>
          <a:xfrm>
            <a:off x="576071" y="1219200"/>
            <a:ext cx="8281602" cy="367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800" b="1" dirty="0"/>
              <a:t>Core Reading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Myers, M. D. (1997). Qualitative Research in Information Systems. MISQ Discovery, 1-18.</a:t>
            </a:r>
            <a:r>
              <a:rPr lang="no-NO" sz="1800" b="1" dirty="0"/>
              <a:t> 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Orlikowski, W. J., &amp; Baroudi, J. J. (1991). Studying information technology in organizations: Research approaches and assumptions. </a:t>
            </a:r>
            <a:r>
              <a:rPr lang="no-NO" sz="1800" i="1" dirty="0"/>
              <a:t>Information Systems Research</a:t>
            </a:r>
            <a:r>
              <a:rPr lang="no-NO" sz="1800" dirty="0"/>
              <a:t>, </a:t>
            </a:r>
            <a:r>
              <a:rPr lang="no-NO" sz="1800" i="1" dirty="0"/>
              <a:t>2</a:t>
            </a:r>
            <a:r>
              <a:rPr lang="no-NO" sz="1800" dirty="0"/>
              <a:t>(1), 1-28.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no-NO" sz="1800" b="1" dirty="0"/>
              <a:t>Supplementary Reading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Myers, M. D., &amp; Avison, D. (Eds.). (2002). </a:t>
            </a:r>
            <a:r>
              <a:rPr lang="no-NO" sz="1800" i="1" dirty="0"/>
              <a:t>Qualitative Research in Information Systems: A Reader</a:t>
            </a:r>
            <a:r>
              <a:rPr lang="no-NO" sz="1800" dirty="0"/>
              <a:t>. London: Sage. Chapter 4. 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no-NO" sz="1800" dirty="0"/>
              <a:t>Crotty, M. (1998). </a:t>
            </a:r>
            <a:r>
              <a:rPr lang="no-NO" sz="1800" i="1" dirty="0"/>
              <a:t>The foundations of social research: Meaning and perspective in the research process</a:t>
            </a:r>
            <a:r>
              <a:rPr lang="no-NO" sz="1800" dirty="0"/>
              <a:t>. Thousand Oaks: Sage.</a:t>
            </a:r>
            <a:r>
              <a:rPr lang="no-NO" sz="1800" i="1" dirty="0"/>
              <a:t> </a:t>
            </a:r>
            <a:r>
              <a:rPr lang="no-NO" sz="1800" dirty="0"/>
              <a:t>Chapter 1.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171450" lvl="0" indent="-571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rgbClr val="000000"/>
      </a:dk1>
      <a:lt1>
        <a:srgbClr val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1721</Words>
  <Application>Microsoft Office PowerPoint</Application>
  <PresentationFormat>Custom</PresentationFormat>
  <Paragraphs>158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Noto Sans Symbols</vt:lpstr>
      <vt:lpstr>Verdana</vt:lpstr>
      <vt:lpstr>Office-tema</vt:lpstr>
      <vt:lpstr>Engaged qualitative research: Epistemologies</vt:lpstr>
      <vt:lpstr>From last week…</vt:lpstr>
      <vt:lpstr>Overview</vt:lpstr>
      <vt:lpstr>After this lecture, you can…</vt:lpstr>
      <vt:lpstr>What is epistemology?</vt:lpstr>
      <vt:lpstr>What is epistemology?</vt:lpstr>
      <vt:lpstr>The structuring elements of social research</vt:lpstr>
      <vt:lpstr>The structuring elements of social research</vt:lpstr>
      <vt:lpstr>So…</vt:lpstr>
      <vt:lpstr>Epistemologies (Orlikowski &amp; Baroudi, 1991)</vt:lpstr>
      <vt:lpstr>Positivism</vt:lpstr>
      <vt:lpstr>Interpretivism</vt:lpstr>
      <vt:lpstr>Critical</vt:lpstr>
      <vt:lpstr>…a clear distinction?</vt:lpstr>
      <vt:lpstr>To recap…</vt:lpstr>
      <vt:lpstr>HISP MSc Theses</vt:lpstr>
      <vt:lpstr>How does epistemology inform research?</vt:lpstr>
      <vt:lpstr>Introducing digital health research</vt:lpstr>
      <vt:lpstr>Introducing digital health research</vt:lpstr>
      <vt:lpstr>Digital health: a positivist study</vt:lpstr>
      <vt:lpstr>Digital health: a positivist study</vt:lpstr>
      <vt:lpstr>Digital health: an interpretive study</vt:lpstr>
      <vt:lpstr>Here we have…</vt:lpstr>
      <vt:lpstr>Digital health: a critical study</vt:lpstr>
      <vt:lpstr>…what about you?</vt:lpstr>
      <vt:lpstr>Epistemological journeys!</vt:lpstr>
      <vt:lpstr>To recap…</vt:lpstr>
      <vt:lpstr>Thank you!</vt:lpstr>
      <vt:lpstr>Readings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qualitative research: Epistemologies</dc:title>
  <dc:creator>Silvia Masiero</dc:creator>
  <cp:lastModifiedBy>Silvia Masiero</cp:lastModifiedBy>
  <cp:revision>1</cp:revision>
  <dcterms:created xsi:type="dcterms:W3CDTF">2021-08-14T13:08:41Z</dcterms:created>
  <dcterms:modified xsi:type="dcterms:W3CDTF">2023-08-29T10:11:30Z</dcterms:modified>
</cp:coreProperties>
</file>