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5"/>
  </p:notesMasterIdLst>
  <p:sldIdLst>
    <p:sldId id="407" r:id="rId2"/>
    <p:sldId id="438" r:id="rId3"/>
    <p:sldId id="439" r:id="rId4"/>
    <p:sldId id="410" r:id="rId5"/>
    <p:sldId id="435" r:id="rId6"/>
    <p:sldId id="426" r:id="rId7"/>
    <p:sldId id="440" r:id="rId8"/>
    <p:sldId id="411" r:id="rId9"/>
    <p:sldId id="436" r:id="rId10"/>
    <p:sldId id="412" r:id="rId11"/>
    <p:sldId id="417" r:id="rId12"/>
    <p:sldId id="413" r:id="rId13"/>
    <p:sldId id="414" r:id="rId14"/>
    <p:sldId id="415" r:id="rId15"/>
    <p:sldId id="432" r:id="rId16"/>
    <p:sldId id="431" r:id="rId17"/>
    <p:sldId id="420" r:id="rId18"/>
    <p:sldId id="421" r:id="rId19"/>
    <p:sldId id="422" r:id="rId20"/>
    <p:sldId id="423" r:id="rId21"/>
    <p:sldId id="424" r:id="rId22"/>
    <p:sldId id="433" r:id="rId23"/>
    <p:sldId id="441" r:id="rId24"/>
  </p:sldIdLst>
  <p:sldSz cx="9144000" cy="6858000" type="screen4x3"/>
  <p:notesSz cx="6797675" cy="98726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60" autoAdjust="0"/>
    <p:restoredTop sz="86478" autoAdjust="0"/>
  </p:normalViewPr>
  <p:slideViewPr>
    <p:cSldViewPr>
      <p:cViewPr varScale="1">
        <p:scale>
          <a:sx n="100" d="100"/>
          <a:sy n="100" d="100"/>
        </p:scale>
        <p:origin x="145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3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t>24.02.2022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415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422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53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604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05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321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492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167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15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416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446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22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69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IN3030 </a:t>
            </a:r>
            <a:r>
              <a:rPr lang="nb-NO" noProof="0" dirty="0" err="1"/>
              <a:t>Lecture</a:t>
            </a:r>
            <a:r>
              <a:rPr lang="nb-NO" noProof="0" dirty="0"/>
              <a:t> </a:t>
            </a:r>
            <a:r>
              <a:rPr lang="nb-NO" dirty="0"/>
              <a:t>L6</a:t>
            </a:r>
            <a:r>
              <a:rPr lang="nb-NO" noProof="0" dirty="0"/>
              <a:t>, Spring 2022</a:t>
            </a:r>
            <a:br>
              <a:rPr lang="nb-NO" noProof="0" dirty="0"/>
            </a:b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2207096"/>
          </a:xfrm>
        </p:spPr>
        <p:txBody>
          <a:bodyPr/>
          <a:lstStyle/>
          <a:p>
            <a:r>
              <a:rPr lang="nb-NO" noProof="0" dirty="0"/>
              <a:t>Eric Jul </a:t>
            </a:r>
          </a:p>
          <a:p>
            <a:r>
              <a:rPr lang="nb-NO" noProof="0" dirty="0"/>
              <a:t>Programming Technology Group</a:t>
            </a:r>
          </a:p>
          <a:p>
            <a:r>
              <a:rPr lang="nb-NO" dirty="0"/>
              <a:t>Programming </a:t>
            </a:r>
            <a:r>
              <a:rPr lang="nb-NO" dirty="0" err="1"/>
              <a:t>Section</a:t>
            </a:r>
            <a:endParaRPr lang="nb-NO" noProof="0" dirty="0"/>
          </a:p>
          <a:p>
            <a:r>
              <a:rPr lang="nb-NO" noProof="0" dirty="0"/>
              <a:t>Inst. for informatikk</a:t>
            </a:r>
          </a:p>
          <a:p>
            <a:r>
              <a:rPr lang="nb-NO" dirty="0"/>
              <a:t>Universitetet i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0328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Review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L5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Review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Synchronization</a:t>
            </a:r>
            <a:r>
              <a:rPr lang="nb-NO" sz="2100" dirty="0"/>
              <a:t> </a:t>
            </a:r>
            <a:r>
              <a:rPr lang="nb-NO" sz="2100" dirty="0" err="1"/>
              <a:t>Sketch</a:t>
            </a:r>
            <a:endParaRPr lang="nb-NO" sz="2100" dirty="0"/>
          </a:p>
          <a:p>
            <a:r>
              <a:rPr lang="nb-NO" sz="2100" dirty="0" err="1"/>
              <a:t>Java’s</a:t>
            </a:r>
            <a:r>
              <a:rPr lang="nb-NO" sz="2100" dirty="0"/>
              <a:t> </a:t>
            </a:r>
            <a:r>
              <a:rPr lang="nb-NO" sz="2100" dirty="0" err="1"/>
              <a:t>many</a:t>
            </a:r>
            <a:r>
              <a:rPr lang="nb-NO" sz="2100" dirty="0"/>
              <a:t> </a:t>
            </a:r>
            <a:r>
              <a:rPr lang="nb-NO" sz="2100" dirty="0" err="1"/>
              <a:t>ways</a:t>
            </a:r>
            <a:r>
              <a:rPr lang="nb-NO" sz="2100" dirty="0"/>
              <a:t> to </a:t>
            </a:r>
            <a:r>
              <a:rPr lang="nb-NO" sz="2100" dirty="0" err="1"/>
              <a:t>synchronize</a:t>
            </a:r>
            <a:endParaRPr lang="nb-NO" sz="2100" dirty="0"/>
          </a:p>
          <a:p>
            <a:r>
              <a:rPr lang="nb-NO" sz="2100" dirty="0" err="1"/>
              <a:t>Synchronization</a:t>
            </a:r>
            <a:r>
              <a:rPr lang="nb-NO" sz="2100" dirty="0"/>
              <a:t> </a:t>
            </a:r>
            <a:r>
              <a:rPr lang="nb-NO" sz="2100" dirty="0" err="1"/>
              <a:t>explored</a:t>
            </a:r>
            <a:r>
              <a:rPr lang="nb-NO" sz="2100" dirty="0"/>
              <a:t> via </a:t>
            </a:r>
            <a:r>
              <a:rPr lang="nb-NO" sz="2100" dirty="0" err="1"/>
              <a:t>example</a:t>
            </a:r>
            <a:r>
              <a:rPr lang="nb-NO" sz="2100" dirty="0"/>
              <a:t>: </a:t>
            </a:r>
            <a:r>
              <a:rPr lang="nb-NO" sz="2100" dirty="0" err="1"/>
              <a:t>FinnMax</a:t>
            </a:r>
            <a:endParaRPr lang="nb-NO" sz="2100" dirty="0"/>
          </a:p>
          <a:p>
            <a:r>
              <a:rPr lang="nb-NO" sz="2000" dirty="0"/>
              <a:t>Modellkode2-forslag  for testing av parallell kode</a:t>
            </a:r>
          </a:p>
          <a:p>
            <a:r>
              <a:rPr lang="nb-NO" sz="2000" dirty="0"/>
              <a:t>How to do </a:t>
            </a:r>
            <a:r>
              <a:rPr lang="nb-NO" sz="2000" dirty="0" err="1"/>
              <a:t>paralelization</a:t>
            </a:r>
            <a:r>
              <a:rPr lang="nb-NO" sz="2000" dirty="0"/>
              <a:t> </a:t>
            </a:r>
          </a:p>
          <a:p>
            <a:r>
              <a:rPr lang="nb-NO" sz="2000" dirty="0"/>
              <a:t>Finne primtall – divisjonsmetoden</a:t>
            </a:r>
          </a:p>
          <a:p>
            <a:r>
              <a:rPr lang="nb-NO" sz="2000" dirty="0"/>
              <a:t>Finne primtall – Eratosthenes Sil (ES)</a:t>
            </a:r>
          </a:p>
          <a:p>
            <a:endParaRPr lang="nb-NO" sz="2100" dirty="0"/>
          </a:p>
          <a:p>
            <a:endParaRPr lang="nb-NO" sz="2100" dirty="0"/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</a:t>
            </a:r>
            <a:r>
              <a:rPr lang="nb-NO" dirty="0" err="1"/>
              <a:t>lecture</a:t>
            </a:r>
            <a:r>
              <a:rPr lang="nb-NO" dirty="0"/>
              <a:t> L6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Prime </a:t>
            </a:r>
            <a:r>
              <a:rPr lang="nb-NO" sz="2100" dirty="0" err="1"/>
              <a:t>Numbers</a:t>
            </a:r>
            <a:endParaRPr lang="nb-NO" sz="2100" dirty="0"/>
          </a:p>
          <a:p>
            <a:r>
              <a:rPr lang="nb-NO" sz="2100" dirty="0" err="1"/>
              <a:t>Factorization</a:t>
            </a:r>
            <a:r>
              <a:rPr lang="nb-NO" sz="2100" dirty="0"/>
              <a:t> </a:t>
            </a:r>
            <a:r>
              <a:rPr lang="nb-NO" sz="2100" dirty="0" err="1"/>
              <a:t>of</a:t>
            </a:r>
            <a:r>
              <a:rPr lang="nb-NO" sz="2100" dirty="0"/>
              <a:t> prime </a:t>
            </a:r>
            <a:r>
              <a:rPr lang="nb-NO" sz="2100" dirty="0" err="1"/>
              <a:t>numbers</a:t>
            </a:r>
            <a:endParaRPr lang="nb-NO" sz="2100" dirty="0"/>
          </a:p>
          <a:p>
            <a:r>
              <a:rPr lang="nb-NO" sz="2000" dirty="0"/>
              <a:t>Eratosthenes Sil (ES)</a:t>
            </a:r>
          </a:p>
          <a:p>
            <a:r>
              <a:rPr lang="nb-NO" sz="2000" dirty="0"/>
              <a:t>How to </a:t>
            </a:r>
            <a:r>
              <a:rPr lang="nb-NO" sz="2000" dirty="0" err="1"/>
              <a:t>represent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sieve</a:t>
            </a:r>
            <a:endParaRPr lang="nb-NO" sz="2000" dirty="0"/>
          </a:p>
          <a:p>
            <a:r>
              <a:rPr lang="nb-NO" sz="2000" dirty="0"/>
              <a:t>Oblig 3 Prime </a:t>
            </a:r>
            <a:r>
              <a:rPr lang="nb-NO" sz="2000" dirty="0" err="1"/>
              <a:t>Numbers</a:t>
            </a:r>
            <a:endParaRPr lang="nb-NO" sz="2000" dirty="0"/>
          </a:p>
          <a:p>
            <a:r>
              <a:rPr lang="nb-NO" sz="2000" dirty="0"/>
              <a:t>Java </a:t>
            </a:r>
            <a:r>
              <a:rPr lang="nb-NO" sz="2000" dirty="0" err="1"/>
              <a:t>Measurement</a:t>
            </a:r>
            <a:r>
              <a:rPr lang="nb-NO" sz="2000" dirty="0"/>
              <a:t> </a:t>
            </a:r>
            <a:r>
              <a:rPr lang="nb-NO" sz="2000" dirty="0" err="1"/>
              <a:t>Harness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100" dirty="0"/>
          </a:p>
          <a:p>
            <a:endParaRPr lang="nb-NO" sz="2100" dirty="0"/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84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Primtall og faktorisering av ikke-primtall.</a:t>
            </a:r>
          </a:p>
          <a:p>
            <a:r>
              <a:rPr lang="nb-NO" dirty="0"/>
              <a:t>Et primtall er: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primtall (det mente mange på 1700-tallet, og noen mener det fortsatt)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Dividere alle tall &lt; N  med alle tall  &lt;  N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Bare oddetall (2 </a:t>
            </a:r>
            <a:r>
              <a:rPr lang="nb-NO" dirty="0" err="1"/>
              <a:t>spesiel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Bare opp til          -- hvorfor?</a:t>
            </a:r>
          </a:p>
          <a:p>
            <a:pPr lvl="1"/>
            <a:r>
              <a:rPr lang="nb-NO" dirty="0"/>
              <a:t>Bare primtall opp til        -- hvorfor? </a:t>
            </a:r>
          </a:p>
          <a:p>
            <a:pPr lvl="1"/>
            <a:endParaRPr lang="en-US" dirty="0"/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/>
              <a:t>Eratosthenes sil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/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281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14451"/>
            <a:ext cx="8631560" cy="4796036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Eratosthenes (født ca. 276 f.Kr.), matematikker, laget også et estimat på jordas radius som var &lt; 1,5%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Eratosthenes sil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Virker ved </a:t>
            </a:r>
            <a:r>
              <a:rPr lang="nb-NO" dirty="0" err="1"/>
              <a:t>avkrydsning</a:t>
            </a:r>
            <a:r>
              <a:rPr lang="nb-NO" dirty="0"/>
              <a:t> av tallene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10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62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av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  <a:p>
            <a:r>
              <a:rPr lang="nb-NO" dirty="0"/>
              <a:t>Eksempel: faktorisering av 532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6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og lagre primtall (Erotosthenes sil)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Som en </a:t>
            </a:r>
            <a:r>
              <a:rPr lang="nb-NO" sz="2000" dirty="0" err="1"/>
              <a:t>bit-tabell</a:t>
            </a:r>
            <a:r>
              <a:rPr lang="nb-NO" sz="2000" dirty="0"/>
              <a:t> (1- betyr primtall, 0-betyr ikke-primtall)</a:t>
            </a:r>
          </a:p>
          <a:p>
            <a:pPr lvl="1"/>
            <a:r>
              <a:rPr lang="nb-NO" sz="1800" dirty="0"/>
              <a:t>Påfunnet i jernalderen av Eratosthenes (ca. 200 f.kr)</a:t>
            </a:r>
          </a:p>
          <a:p>
            <a:pPr lvl="1"/>
            <a:r>
              <a:rPr lang="nb-NO" sz="1800" dirty="0"/>
              <a:t>Man skal finne alle primtall &lt; M</a:t>
            </a:r>
          </a:p>
          <a:p>
            <a:pPr lvl="1"/>
            <a:r>
              <a:rPr lang="nb-NO" sz="1800" dirty="0"/>
              <a:t>Man finner da de første primtallene og krysser av alle multipla av disse (N.B. dette forbedres/endres senere):</a:t>
            </a:r>
          </a:p>
          <a:p>
            <a:pPr lvl="2"/>
            <a:r>
              <a:rPr lang="nb-NO" sz="1800" dirty="0"/>
              <a:t>Eks: 3 er et primtall, da krysses 6, 9,12,15,.. Av fordi de alle er </a:t>
            </a:r>
            <a:r>
              <a:rPr lang="nb-NO" sz="1800" dirty="0" err="1"/>
              <a:t>ett-eller-annet-tall</a:t>
            </a:r>
            <a:r>
              <a:rPr lang="nb-NO" sz="1800" dirty="0"/>
              <a:t> (1,2,3,4,5,..) ganger 3 og følgelig selv ikke er et primtall. 6=2*3, 9 = 3*3, </a:t>
            </a:r>
            <a:br>
              <a:rPr lang="nb-NO" sz="1800" dirty="0"/>
            </a:br>
            <a:r>
              <a:rPr lang="nb-NO" sz="1800" dirty="0"/>
              <a:t>12 =2*2*3, 15 = 5*3, ..osv</a:t>
            </a:r>
          </a:p>
          <a:p>
            <a:pPr lvl="2"/>
            <a:r>
              <a:rPr lang="nb-NO" sz="1800" dirty="0"/>
              <a:t>De tallene som </a:t>
            </a:r>
            <a:r>
              <a:rPr lang="nb-NO" sz="1800" i="1" dirty="0"/>
              <a:t>ikke blir</a:t>
            </a:r>
            <a:r>
              <a:rPr lang="nb-NO" sz="1800" dirty="0"/>
              <a:t> krysset av, når vi har krysset av for alle primtallene vi har, er primtallene</a:t>
            </a:r>
          </a:p>
          <a:p>
            <a:r>
              <a:rPr lang="nb-NO" sz="2000" dirty="0"/>
              <a:t>Vi finner 5 som et primtall fordi, etter at vi har krysset av for 3, finner første ikke-avkryssete tall: 5, som da er et primtall (og som vi så krysser av for, …finner så 7 osv)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06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Eratothenes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Vi representerer ikke partallene på den tallinja som det krysses av på fordi vi vet at 2 er et primtall (det første) og at alle andre partall er ikke-primtall.</a:t>
            </a:r>
            <a:endParaRPr lang="en-US" sz="2000" dirty="0"/>
          </a:p>
          <a:p>
            <a:pPr lvl="0"/>
            <a:r>
              <a:rPr lang="nb-NO" sz="2000" dirty="0"/>
              <a:t>Har vi funnet et nytt primtall p, for eksempel. 5, starter vi avkryssingen for dette primtallet først for tallet p*p (i eksempelet: 25), men etter det krysses det av for p*p+2p, p*p+4p,.. (i eksempelet 35,45,55,…osv.). Grunnen til at vi kan starte på p*p er at alle andre tall t &lt; p*p slik det krysses av i for eksempel Wikipedia-artikkelen har allerede blitt krysset av andre primtall &lt; p. </a:t>
            </a:r>
          </a:p>
          <a:p>
            <a:pPr lvl="0"/>
            <a:r>
              <a:rPr lang="nb-NO" sz="2000" dirty="0"/>
              <a:t>Det betyr at for å krysse av og finne alle primtall &lt; N , behøver vi bare å krysse av på denne måten for alle primtall p ≤ </a:t>
            </a:r>
            <a:r>
              <a:rPr lang="nb-NO" sz="2000" dirty="0" err="1"/>
              <a:t>sqrt</a:t>
            </a:r>
            <a:r>
              <a:rPr lang="nb-NO" sz="2000" dirty="0"/>
              <a:t>(N). Dette sparer svært mye tid.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12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24327"/>
              </p:ext>
            </p:extLst>
          </p:nvPr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812153"/>
              </p:ext>
            </p:extLst>
          </p:nvPr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4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467906"/>
              </p:ext>
            </p:extLst>
          </p:nvPr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659574"/>
              </p:ext>
            </p:extLst>
          </p:nvPr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197093"/>
              </p:ext>
            </p:extLst>
          </p:nvPr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305353"/>
              </p:ext>
            </p:extLst>
          </p:nvPr>
        </p:nvGraphicFramePr>
        <p:xfrm>
          <a:off x="4462671" y="1772816"/>
          <a:ext cx="4645833" cy="271272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44873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1EC4B-F0D2-4A42-97FE-4C7DC228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representeres tallene?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B264D4-E364-764B-A62C-1644A10D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oddetall – 2 kjenner vi!</a:t>
            </a:r>
          </a:p>
          <a:p>
            <a:r>
              <a:rPr lang="nb-NO" dirty="0" err="1"/>
              <a:t>Array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Boolean?</a:t>
            </a:r>
          </a:p>
          <a:p>
            <a:pPr lvl="1"/>
            <a:r>
              <a:rPr lang="nb-NO" dirty="0"/>
              <a:t>Problem: 32 bit per primtall</a:t>
            </a:r>
          </a:p>
          <a:p>
            <a:r>
              <a:rPr lang="nb-NO" dirty="0" err="1"/>
              <a:t>Kompakter</a:t>
            </a:r>
            <a:r>
              <a:rPr lang="nb-NO" dirty="0"/>
              <a:t> </a:t>
            </a:r>
            <a:r>
              <a:rPr lang="nb-NO" dirty="0" err="1"/>
              <a:t>bitarray</a:t>
            </a:r>
            <a:endParaRPr lang="nb-NO" dirty="0"/>
          </a:p>
          <a:p>
            <a:pPr lvl="2"/>
            <a:r>
              <a:rPr lang="nb-NO" dirty="0"/>
              <a:t>Kun 1 bit per oddetall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72A21A-9F9E-C94F-9384-A62E2983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51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55" y="116632"/>
            <a:ext cx="7793037" cy="828675"/>
          </a:xfrm>
        </p:spPr>
        <p:txBody>
          <a:bodyPr/>
          <a:lstStyle/>
          <a:p>
            <a:r>
              <a:rPr lang="nb-NO" sz="2400" dirty="0"/>
              <a:t>Hvordan bruke 8 eller 7 bit i en </a:t>
            </a:r>
            <a:r>
              <a:rPr lang="nb-NO" sz="2400" b="1" dirty="0"/>
              <a:t>byte-array </a:t>
            </a:r>
            <a:r>
              <a:rPr lang="nb-NO" sz="2400" dirty="0"/>
              <a:t>for å representere primtallene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843928"/>
            <a:ext cx="7772400" cy="3207569"/>
          </a:xfrm>
        </p:spPr>
        <p:txBody>
          <a:bodyPr/>
          <a:lstStyle/>
          <a:p>
            <a:r>
              <a:rPr lang="nb-NO" sz="2000" dirty="0"/>
              <a:t>Vi representer alle oddetallene (1,3,5,,,) som ett bit (0= ikke-primtall, 1 = primtall) </a:t>
            </a:r>
          </a:p>
          <a:p>
            <a:r>
              <a:rPr lang="nb-NO" sz="2000" dirty="0"/>
              <a:t>Bruke alle 8 bit :</a:t>
            </a:r>
          </a:p>
          <a:p>
            <a:pPr lvl="1"/>
            <a:r>
              <a:rPr lang="nb-NO" sz="1800" dirty="0"/>
              <a:t>Fordel: mer kompakt lagring og litt raskere(?) adressering</a:t>
            </a:r>
          </a:p>
          <a:p>
            <a:pPr lvl="1"/>
            <a:r>
              <a:rPr lang="nb-NO" sz="1800" dirty="0"/>
              <a:t>Ulempe: Kan da ikke bruke verdien i byten direkte (</a:t>
            </a:r>
            <a:r>
              <a:rPr lang="nb-NO" sz="1800" dirty="0" err="1"/>
              <a:t>f.eks</a:t>
            </a:r>
            <a:r>
              <a:rPr lang="nb-NO" sz="1800" dirty="0"/>
              <a:t> som en indeks  til en </a:t>
            </a:r>
            <a:r>
              <a:rPr lang="nb-NO" sz="1800" dirty="0" err="1"/>
              <a:t>array</a:t>
            </a:r>
            <a:r>
              <a:rPr lang="nb-NO" sz="1800" dirty="0"/>
              <a:t>), heller ikke +,-,* eller /-operasjonene på verdien</a:t>
            </a:r>
          </a:p>
          <a:p>
            <a:r>
              <a:rPr lang="nb-NO" dirty="0"/>
              <a:t>Bruke 7 bit:</a:t>
            </a:r>
          </a:p>
          <a:p>
            <a:pPr lvl="1"/>
            <a:r>
              <a:rPr lang="nb-NO" dirty="0"/>
              <a:t>Fordel: ingen av ulempene med 8 bit</a:t>
            </a:r>
          </a:p>
          <a:p>
            <a:pPr lvl="1"/>
            <a:r>
              <a:rPr lang="nb-NO" dirty="0"/>
              <a:t>Ulempe: Tar litt større plass og litt langsommere(?) adressering </a:t>
            </a:r>
          </a:p>
          <a:p>
            <a:pPr lvl="1"/>
            <a:endParaRPr lang="nb-NO" sz="1800" dirty="0"/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31840" y="1772816"/>
            <a:ext cx="2520280" cy="504056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9872" y="1835532"/>
            <a:ext cx="200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08012" y="1441375"/>
            <a:ext cx="553998" cy="2149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85012" y="2024844"/>
            <a:ext cx="1146828" cy="214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065951" y="1156102"/>
            <a:ext cx="24893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byte = 8 bit heltall: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00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Hvordan representere 8 (eller 7) bit i en byte-array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516196"/>
            <a:ext cx="7772400" cy="3535302"/>
          </a:xfrm>
        </p:spPr>
        <p:txBody>
          <a:bodyPr/>
          <a:lstStyle/>
          <a:p>
            <a:r>
              <a:rPr lang="nb-NO" sz="2000" dirty="0"/>
              <a:t>Bruker alle 8 bitene til oddetallene:</a:t>
            </a:r>
          </a:p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primtall,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hvis det er et partall (men ikke 2) da nei – ellers sjekk så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da:</a:t>
            </a:r>
          </a:p>
          <a:p>
            <a:pPr lvl="3"/>
            <a:r>
              <a:rPr lang="en-US" sz="1600" dirty="0" err="1"/>
              <a:t>Enten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/16,  </a:t>
            </a:r>
            <a:r>
              <a:rPr lang="en-US" sz="1600" dirty="0" err="1"/>
              <a:t>eller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&gt;&gt;&gt;4 (shift 4 </a:t>
            </a:r>
            <a:r>
              <a:rPr lang="en-US" sz="1600" dirty="0" err="1"/>
              <a:t>høyreover</a:t>
            </a:r>
            <a:r>
              <a:rPr lang="en-US" sz="1600" dirty="0"/>
              <a:t> </a:t>
            </a:r>
            <a:r>
              <a:rPr lang="en-US" sz="1600" dirty="0" err="1"/>
              <a:t>uten</a:t>
            </a:r>
            <a:r>
              <a:rPr lang="en-US" sz="1600" dirty="0"/>
              <a:t> kopi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fortegns-bitet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samme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å dele med 16)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i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 </a:t>
            </a:r>
            <a:r>
              <a:rPr lang="en-US" sz="1800" dirty="0" err="1"/>
              <a:t>enten</a:t>
            </a:r>
            <a:r>
              <a:rPr lang="en-US" sz="1800" dirty="0"/>
              <a:t>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%16)/2  </a:t>
            </a:r>
            <a:r>
              <a:rPr lang="en-US" sz="1800" dirty="0" err="1"/>
              <a:t>eller</a:t>
            </a:r>
            <a:br>
              <a:rPr lang="en-US" sz="1800" dirty="0"/>
            </a:br>
            <a:r>
              <a:rPr lang="en-US" sz="1800" dirty="0"/>
              <a:t> 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&amp;15)&gt;&gt;1</a:t>
            </a:r>
            <a:endParaRPr lang="nb-NO" sz="1800" dirty="0"/>
          </a:p>
          <a:p>
            <a:pPr lvl="1"/>
            <a:r>
              <a:rPr lang="nb-NO" sz="1800" dirty="0"/>
              <a:t>Hvorfor dele på 16 når det er 8 bit </a:t>
            </a:r>
          </a:p>
          <a:p>
            <a:pPr lvl="2"/>
            <a:r>
              <a:rPr lang="nb-NO" sz="1800" dirty="0"/>
              <a:t>fordi vi fjernet alle partallene – egentlig 16 tall representert i første byten, for byte 0: tallene 0-15</a:t>
            </a:r>
          </a:p>
          <a:p>
            <a:pPr lvl="1"/>
            <a:r>
              <a:rPr lang="en-US" sz="1800" dirty="0"/>
              <a:t>Om </a:t>
            </a:r>
            <a:r>
              <a:rPr lang="en-US" sz="1800" dirty="0" err="1"/>
              <a:t>så</a:t>
            </a:r>
            <a:r>
              <a:rPr lang="en-US" sz="1800" dirty="0"/>
              <a:t> å </a:t>
            </a:r>
            <a:r>
              <a:rPr lang="en-US" sz="1800" dirty="0" err="1"/>
              <a:t>finne</a:t>
            </a:r>
            <a:r>
              <a:rPr lang="en-US" sz="1800" dirty="0"/>
              <a:t> </a:t>
            </a:r>
            <a:r>
              <a:rPr lang="en-US" sz="1800" dirty="0" err="1"/>
              <a:t>bitverdien</a:t>
            </a:r>
            <a:r>
              <a:rPr lang="en-US" sz="1800" dirty="0"/>
              <a:t> – se </a:t>
            </a:r>
            <a:r>
              <a:rPr lang="en-US" sz="1800" dirty="0" err="1"/>
              <a:t>neste</a:t>
            </a:r>
            <a:r>
              <a:rPr lang="en-US" sz="1800" dirty="0"/>
              <a:t> </a:t>
            </a:r>
            <a:r>
              <a:rPr lang="en-US" sz="1800" dirty="0" err="1"/>
              <a:t>lysark</a:t>
            </a:r>
            <a:r>
              <a:rPr lang="en-US" sz="1800" dirty="0"/>
              <a:t>.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3023646" y="1551185"/>
            <a:ext cx="2397543" cy="322911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97651" y="1591362"/>
            <a:ext cx="1903853" cy="236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55215" y="1004935"/>
            <a:ext cx="354905" cy="20449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32668" y="1712640"/>
            <a:ext cx="1090978" cy="137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43608" y="1124744"/>
            <a:ext cx="24482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byte = et 8 bit heltall</a:t>
            </a:r>
          </a:p>
        </p:txBody>
      </p:sp>
    </p:spTree>
    <p:extLst>
      <p:ext uri="{BB962C8B-B14F-4D97-AF65-F5344CB8AC3E}">
        <p14:creationId xmlns:p14="http://schemas.microsoft.com/office/powerpoint/2010/main" val="508293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7 bit i hver byte i </a:t>
            </a:r>
            <a:r>
              <a:rPr lang="nb-NO" dirty="0" err="1"/>
              <a:t>arrayen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ellers hvis det er et partall (men ikke 2) da nei – ellers:</a:t>
            </a:r>
          </a:p>
          <a:p>
            <a:pPr lvl="1"/>
            <a:r>
              <a:rPr lang="nb-NO" sz="1800" dirty="0"/>
              <a:t>Sjekk da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en-US" sz="1600" dirty="0"/>
              <a:t> /14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da: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%14)/2  </a:t>
            </a:r>
            <a:endParaRPr lang="nb-NO" sz="1800" dirty="0"/>
          </a:p>
          <a:p>
            <a:pPr lvl="1"/>
            <a:r>
              <a:rPr lang="nb-NO" sz="1800" dirty="0"/>
              <a:t>Nå har vi byte-nummeret og bit-nummeret i den byten. Vi kan da ta AND (&amp;) med det riktige elementet i en av de to </a:t>
            </a:r>
            <a:r>
              <a:rPr lang="nb-NO" sz="1800" dirty="0" err="1"/>
              <a:t>arrayene</a:t>
            </a:r>
            <a:r>
              <a:rPr lang="nb-NO" sz="1800" dirty="0"/>
              <a:t> som er oppgitt i skjelett-koden og teste om svaret er 0 eller ikke.</a:t>
            </a:r>
          </a:p>
          <a:p>
            <a:pPr lvl="1"/>
            <a:r>
              <a:rPr lang="nb-NO" sz="1800" dirty="0"/>
              <a:t>Hvordan sette alle 7 eller 8 bit == 1 i alle byter )</a:t>
            </a:r>
          </a:p>
          <a:p>
            <a:pPr lvl="2"/>
            <a:r>
              <a:rPr lang="nb-NO" sz="1800" dirty="0"/>
              <a:t>7 bit: hver byte settes  = 127  (men </a:t>
            </a:r>
            <a:r>
              <a:rPr lang="nb-NO" sz="1800" dirty="0" err="1"/>
              <a:t>bitet</a:t>
            </a:r>
            <a:r>
              <a:rPr lang="nb-NO" sz="1800" dirty="0"/>
              <a:t> for 1 settes =0)</a:t>
            </a:r>
          </a:p>
          <a:p>
            <a:pPr lvl="2"/>
            <a:r>
              <a:rPr lang="nb-NO" sz="1800" dirty="0"/>
              <a:t>8 bit: hver byte settes = -1 (men bit for 1 settes = 0)</a:t>
            </a:r>
          </a:p>
          <a:p>
            <a:pPr lvl="2"/>
            <a:endParaRPr lang="nb-NO" sz="1800" dirty="0"/>
          </a:p>
          <a:p>
            <a:r>
              <a:rPr lang="nb-NO" dirty="0"/>
              <a:t>Konklusjon: bruk 8 eller 7 bit i hver byte (valgfritt) i Oblig3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et tall M i sine primtallsfaktorer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har laget og lagret ved hjelp av </a:t>
                </a:r>
                <a:r>
                  <a:rPr lang="nb-NO" sz="2000" dirty="0" err="1"/>
                  <a:t>Erotosthanes</a:t>
                </a:r>
                <a:r>
                  <a:rPr lang="nb-NO" sz="2000" dirty="0"/>
                  <a:t> sil alle (unntatt 2) primtall &lt; N   i en bit-array over alle odde-tallene.</a:t>
                </a:r>
              </a:p>
              <a:p>
                <a:pPr lvl="1"/>
                <a:r>
                  <a:rPr lang="nb-NO" sz="1800" dirty="0"/>
                  <a:t>1 = primtall, 0=ikke-primtall</a:t>
                </a:r>
              </a:p>
              <a:p>
                <a:pPr lvl="1"/>
                <a:r>
                  <a:rPr lang="nb-NO" sz="1800" dirty="0"/>
                  <a:t>Vi har krysset ut de som ikke er primtall</a:t>
                </a:r>
              </a:p>
              <a:p>
                <a:r>
                  <a:rPr lang="nb-NO" sz="2000" dirty="0"/>
                  <a:t>Hvordan skal vi så bruke dette til å faktorisere et tall</a:t>
                </a:r>
                <a:br>
                  <a:rPr lang="nb-NO" sz="2000" dirty="0"/>
                </a:br>
                <a:r>
                  <a:rPr lang="nb-NO" sz="2000" dirty="0"/>
                  <a:t> M &lt; N*N ?</a:t>
                </a:r>
              </a:p>
              <a:p>
                <a:r>
                  <a:rPr lang="nb-NO" sz="2000" b="1" dirty="0"/>
                  <a:t>Svar: </a:t>
                </a:r>
                <a:r>
                  <a:rPr lang="nb-NO" sz="2000" dirty="0"/>
                  <a:t>Divider M med alle primtall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sz="2000" dirty="0"/>
                  <a:t> (p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=2,3,5,..), og hver gang en slik divisjon  </a:t>
                </a:r>
                <a:r>
                  <a:rPr lang="nb-NO" sz="2000" dirty="0" err="1"/>
                  <a:t>M%p</a:t>
                </a:r>
                <a:r>
                  <a:rPr lang="nb-NO" sz="2000" baseline="-25000" dirty="0" err="1"/>
                  <a:t>i</a:t>
                </a:r>
                <a:r>
                  <a:rPr lang="nb-NO" sz="2000" baseline="-25000" dirty="0"/>
                  <a:t> </a:t>
                </a:r>
                <a:r>
                  <a:rPr lang="nb-NO" sz="2000" dirty="0"/>
                  <a:t>==0, så er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en av faktorene til M. Vi forsetter så med å faktorisere ett mindre tall  M’=M/p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Faktoriseringen av M = 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*..* </a:t>
                </a:r>
                <a:r>
                  <a:rPr lang="nb-NO" sz="2000" dirty="0" err="1"/>
                  <a:t>p</a:t>
                </a:r>
                <a:r>
                  <a:rPr lang="nb-NO" sz="2000" baseline="-25000" dirty="0" err="1"/>
                  <a:t>k</a:t>
                </a:r>
                <a:r>
                  <a:rPr lang="nb-NO" sz="2000" dirty="0"/>
                  <a:t> er da produktet av alle de primtall som dividerer M uten rest. </a:t>
                </a:r>
              </a:p>
              <a:p>
                <a:r>
                  <a:rPr lang="nb-NO" sz="2000" dirty="0"/>
                  <a:t>HUSK at en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kan forekommer flere ganger i svaret.</a:t>
                </a:r>
                <a:br>
                  <a:rPr lang="nb-NO" sz="2000" dirty="0"/>
                </a:br>
                <a:r>
                  <a:rPr lang="nb-NO" sz="2000" dirty="0"/>
                  <a:t>eks: 20= 2*2*5,   81 = 3*3*3*3,  </a:t>
                </a:r>
                <a:r>
                  <a:rPr lang="nb-NO" sz="2000" dirty="0" err="1"/>
                  <a:t>osv</a:t>
                </a:r>
                <a:r>
                  <a:rPr lang="nb-NO" sz="2000" dirty="0"/>
                  <a:t> </a:t>
                </a:r>
              </a:p>
              <a:p>
                <a:r>
                  <a:rPr lang="nb-NO" sz="2000" dirty="0">
                    <a:solidFill>
                      <a:srgbClr val="FF0000"/>
                    </a:solidFill>
                  </a:rPr>
                  <a:t>Finner vi ingen faktorisering av M, dvs. ingen  p</a:t>
                </a:r>
                <a:r>
                  <a:rPr lang="nb-NO" sz="2000" baseline="-25000" dirty="0">
                    <a:solidFill>
                      <a:srgbClr val="FF0000"/>
                    </a:solidFill>
                  </a:rPr>
                  <a:t>i </a:t>
                </a:r>
                <a:r>
                  <a:rPr lang="nb-NO" sz="2000" dirty="0">
                    <a:solidFill>
                      <a:srgbClr val="FF0000"/>
                    </a:solidFill>
                  </a:rPr>
                  <a:t>≤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nb-NO" sz="2000" dirty="0">
                    <a:solidFill>
                      <a:srgbClr val="FF0000"/>
                    </a:solidFill>
                  </a:rPr>
                  <a:t>som dividerer M med rest == 0, så er M selv et primtall.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633" r="-78" b="-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4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793037" cy="828675"/>
          </a:xfrm>
        </p:spPr>
        <p:txBody>
          <a:bodyPr/>
          <a:lstStyle/>
          <a:p>
            <a:r>
              <a:rPr lang="nb-NO" dirty="0"/>
              <a:t>Hvordan parallellisere faktorisering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170434"/>
            <a:ext cx="7772400" cy="254659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Gjennomgås neste uke  - denne uka viktig å få på plass en effektiv sekvensiell løsning med om lag disse kjøretidene for N = 2 </a:t>
            </a:r>
            <a:r>
              <a:rPr lang="nb-NO" sz="2000" dirty="0" err="1"/>
              <a:t>mill</a:t>
            </a:r>
            <a:r>
              <a:rPr lang="nb-NO" sz="2000" dirty="0"/>
              <a:t>:</a:t>
            </a:r>
          </a:p>
          <a:p>
            <a:pPr lvl="2" indent="-342900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763688" y="2204864"/>
            <a:ext cx="617443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m:2 000 000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primtall &lt;= 2000000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   15.56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dirty="0" err="1">
                <a:solidFill>
                  <a:schemeClr val="bg1"/>
                </a:solidFill>
              </a:rPr>
              <a:t>Eratosthenes</a:t>
            </a:r>
            <a:r>
              <a:rPr lang="nb-NO" dirty="0">
                <a:solidFill>
                  <a:schemeClr val="bg1"/>
                </a:solidFill>
              </a:rPr>
              <a:t> sil (  0.00004182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dirty="0">
                <a:solidFill>
                  <a:schemeClr val="bg1"/>
                </a:solidFill>
              </a:rPr>
              <a:t>……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3999998764380 = 2*2*3*5*103*647248991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3999998764381 = 37*108108074713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3999998764382 = 2*271*457*1931*8363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3999998764383 = 3*19*47*1493093977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3999998764384 = 2*2*2*2*2*7*313*1033*55229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3999998764385 = 5*13*59951*1026479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3999998764386 = 2*3*3*31*71*100964177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3999998764387 = 1163*1879*1830431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3999998764388 = 2*2*11*11*17*23*293*72139</a:t>
            </a:r>
          </a:p>
          <a:p>
            <a:r>
              <a:rPr lang="nb-NO" dirty="0">
                <a:solidFill>
                  <a:schemeClr val="bg1"/>
                </a:solidFill>
              </a:rPr>
              <a:t> 100 faktoriseringer beregnet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:     422.0307ms -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dvs</a:t>
            </a:r>
            <a:r>
              <a:rPr lang="nb-NO" dirty="0">
                <a:solidFill>
                  <a:schemeClr val="bg1"/>
                </a:solidFill>
              </a:rPr>
              <a:t>:      4.2203ms. per faktorisering</a:t>
            </a:r>
          </a:p>
        </p:txBody>
      </p:sp>
    </p:spTree>
    <p:extLst>
      <p:ext uri="{BB962C8B-B14F-4D97-AF65-F5344CB8AC3E}">
        <p14:creationId xmlns:p14="http://schemas.microsoft.com/office/powerpoint/2010/main" val="346126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store tall med 18-19 desimale sifre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7776864" cy="5509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Uke5&gt;java PrimtallESil 2140000000</a:t>
            </a:r>
          </a:p>
          <a:p>
            <a:r>
              <a:rPr lang="nb-NO" sz="1600" dirty="0" err="1">
                <a:solidFill>
                  <a:schemeClr val="bg1"/>
                </a:solidFill>
              </a:rPr>
              <a:t>max</a:t>
            </a:r>
            <a:r>
              <a:rPr lang="nb-NO" sz="1600" dirty="0">
                <a:solidFill>
                  <a:schemeClr val="bg1"/>
                </a:solidFill>
              </a:rPr>
              <a:t> primtall m:2 140 000 000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bitArr.length:133 750 001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Genererte primtall &lt;= 2 140 000 000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    11030.36 </a:t>
            </a:r>
            <a:r>
              <a:rPr lang="nb-NO" sz="1600" dirty="0" err="1">
                <a:solidFill>
                  <a:schemeClr val="bg1"/>
                </a:solidFill>
              </a:rPr>
              <a:t>millisek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 Eratosthenes sil ( 0.00010530 </a:t>
            </a:r>
            <a:r>
              <a:rPr lang="nb-NO" sz="1600" dirty="0" err="1">
                <a:solidFill>
                  <a:schemeClr val="bg1"/>
                </a:solidFill>
              </a:rPr>
              <a:t>millisec</a:t>
            </a:r>
            <a:r>
              <a:rPr lang="nb-NO" sz="1600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antall primtall &lt; 2 140 000 000 er: 104 748 779,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4.89% 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og det største primtallet er: 2 139 999 977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4 579 599 999 999 999 900 = 2*2*3*5*5*967*3673*19421*221303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4 579 599 999 999 999 901 = 4579599999999999901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4 579 599 999 999 999 902 = 2*2289799999999999951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4 579 599 999 999 999 903 = 3*31*13188589*3733758839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4 579 599 999 999 999 904 = 2*2*2*2*2*19*71*106087842846553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4 579 599 999 999 999 905 = 5*7*130845714285714283</a:t>
            </a:r>
          </a:p>
          <a:p>
            <a:r>
              <a:rPr lang="nb-NO" sz="1600" dirty="0">
                <a:solidFill>
                  <a:schemeClr val="bg1"/>
                </a:solidFill>
              </a:rPr>
              <a:t>..............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4 579 599 999 999 999 997 = 11*416327272727272727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4 579 599 999 999 999 998 = 2*121081*18911307306679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4 579 599 999 999 999 999 = 3*17*19*6625387*713333333</a:t>
            </a:r>
          </a:p>
          <a:p>
            <a:r>
              <a:rPr lang="nb-NO" sz="1600" dirty="0">
                <a:solidFill>
                  <a:schemeClr val="bg1"/>
                </a:solidFill>
              </a:rPr>
              <a:t>100 faktoriseringer beregnet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333481.4427ms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 3334.8144ms. per faktorisering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largestLongFactorizedSafe</a:t>
            </a:r>
            <a:r>
              <a:rPr lang="nb-NO" sz="1600" dirty="0">
                <a:solidFill>
                  <a:schemeClr val="bg1"/>
                </a:solidFill>
              </a:rPr>
              <a:t>: 4 579 599 841 640 001 173= 2139999949*2139999977</a:t>
            </a:r>
          </a:p>
        </p:txBody>
      </p:sp>
    </p:spTree>
    <p:extLst>
      <p:ext uri="{BB962C8B-B14F-4D97-AF65-F5344CB8AC3E}">
        <p14:creationId xmlns:p14="http://schemas.microsoft.com/office/powerpoint/2010/main" val="1796951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234F40-4FC1-1B49-BE4B-5FD14A71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  3: Primtall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C433E9-FFBF-6544-86A9-E4793C84E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7D3676-26AE-6E4A-B304-B60F4BBA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64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234F40-4FC1-1B49-BE4B-5FD14A71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Java </a:t>
            </a:r>
            <a:r>
              <a:rPr lang="nb-NO" dirty="0" err="1"/>
              <a:t>Measurement</a:t>
            </a:r>
            <a:r>
              <a:rPr lang="nb-NO" dirty="0"/>
              <a:t> </a:t>
            </a:r>
            <a:r>
              <a:rPr lang="nb-NO" dirty="0" err="1"/>
              <a:t>Harness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C433E9-FFBF-6544-86A9-E4793C84E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7D3676-26AE-6E4A-B304-B60F4BBA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282577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39435</TotalTime>
  <Words>2193</Words>
  <Application>Microsoft Macintosh PowerPoint</Application>
  <PresentationFormat>Skjermfremvisning (4:3)</PresentationFormat>
  <Paragraphs>526</Paragraphs>
  <Slides>23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30" baseType="lpstr"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Lecture L6, Spring 2022 </vt:lpstr>
      <vt:lpstr>Review of lecture L5</vt:lpstr>
      <vt:lpstr>Plan for lecture L6</vt:lpstr>
      <vt:lpstr>Om primtall</vt:lpstr>
      <vt:lpstr>2 måter å lage primtall</vt:lpstr>
      <vt:lpstr>Litt mer om Eratosthenes</vt:lpstr>
      <vt:lpstr>Eratosthenes sil </vt:lpstr>
      <vt:lpstr>Hvad er raskest?</vt:lpstr>
      <vt:lpstr>Om primtall og faktorisering av heltall</vt:lpstr>
      <vt:lpstr>Å lage og lagre primtall (Erotosthenes sil)</vt:lpstr>
      <vt:lpstr>Litt mer om Eratothenes sil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Hvordan representeres tallene?</vt:lpstr>
      <vt:lpstr>Hvordan bruke 8 eller 7 bit i en byte-array for å representere primtallene</vt:lpstr>
      <vt:lpstr>Hvordan representere 8 (eller 7) bit i en byte-array</vt:lpstr>
      <vt:lpstr>Bruke 7 bit i hver byte i arrayen</vt:lpstr>
      <vt:lpstr>Faktorisering av et tall M i sine primtallsfaktorer</vt:lpstr>
      <vt:lpstr>Hvordan parallellisere faktorisering ?</vt:lpstr>
      <vt:lpstr>Faktorisering av store tall med 18-19 desimale sifre </vt:lpstr>
      <vt:lpstr>Oblig  3: Primtall</vt:lpstr>
      <vt:lpstr>Java Measurement Harness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422</cp:revision>
  <cp:lastPrinted>2014-02-14T08:58:49Z</cp:lastPrinted>
  <dcterms:created xsi:type="dcterms:W3CDTF">2013-10-07T06:57:58Z</dcterms:created>
  <dcterms:modified xsi:type="dcterms:W3CDTF">2022-02-24T14:44:50Z</dcterms:modified>
</cp:coreProperties>
</file>