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embeddedFontLst>
    <p:embeddedFont>
      <p:font typeface="Lato" panose="020F0502020204030203" pitchFamily="34" charset="77"/>
      <p:regular r:id="rId14"/>
      <p:bold r:id="rId15"/>
      <p:italic r:id="rId16"/>
      <p:boldItalic r:id="rId17"/>
    </p:embeddedFont>
    <p:embeddedFont>
      <p:font typeface="Raleway" panose="020B0503030101060003" pitchFamily="34" charset="77"/>
      <p:regular r:id="rId18"/>
      <p:bold r:id="rId19"/>
      <p:italic r:id="rId20"/>
      <p:boldItalic r:id="rId21"/>
    </p:embeddedFont>
    <p:embeddedFont>
      <p:font typeface="Roboto Mono"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p:cViewPr varScale="1">
        <p:scale>
          <a:sx n="165" d="100"/>
          <a:sy n="165" d="100"/>
        </p:scale>
        <p:origin x="664" y="1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7ddc5b6588_0_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7ddc5b6588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7ddc5b6588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7ddc5b6588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7ddc5b6588_0_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7ddc5b6588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7ddfc7f6b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7ddfc7f6b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7ddc5b6588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7ddc5b6588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7df872090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7df872090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7ddc5b6588_0_1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7ddc5b6588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7ddc5b6588_0_1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7ddc5b6588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7ddfc7f6b0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7ddfc7f6b0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7ddfc7f6b0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7ddfc7f6b0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a:endParaRPr/>
          </a:p>
        </p:txBody>
      </p:sp>
      <p:sp>
        <p:nvSpPr>
          <p:cNvPr id="15" name="Google Shape;15;p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6" name="Google Shape;16;p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3"/>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22" name="Google Shape;22;p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29" name="Google Shape;29;p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0" name="Google Shape;30;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5"/>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37" name="Google Shape;37;p5"/>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8" name="Google Shape;38;p5"/>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9" name="Google Shape;39;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6"/>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46" name="Google Shape;46;p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7"/>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53" name="Google Shape;53;p7"/>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4" name="Google Shape;54;p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8"/>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60" name="Google Shape;60;p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9"/>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67" name="Google Shape;67;p9"/>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68" name="Google Shape;68;p9"/>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9" name="Google Shape;69;p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0"/>
        <p:cNvGrpSpPr/>
        <p:nvPr/>
      </p:nvGrpSpPr>
      <p:grpSpPr>
        <a:xfrm>
          <a:off x="0" y="0"/>
          <a:ext cx="0" cy="0"/>
          <a:chOff x="0" y="0"/>
          <a:chExt cx="0" cy="0"/>
        </a:xfrm>
      </p:grpSpPr>
      <p:sp>
        <p:nvSpPr>
          <p:cNvPr id="71" name="Google Shape;71;p10"/>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300"/>
              <a:buNone/>
              <a:defRPr/>
            </a:lvl1pPr>
          </a:lstStyle>
          <a:p>
            <a:endParaRPr/>
          </a:p>
        </p:txBody>
      </p:sp>
      <p:sp>
        <p:nvSpPr>
          <p:cNvPr id="72" name="Google Shape;72;p1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 name="Google Shape;77;p11"/>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1600"/>
              </a:spcBef>
              <a:spcAft>
                <a:spcPts val="0"/>
              </a:spcAft>
              <a:buClr>
                <a:schemeClr val="lt1"/>
              </a:buClr>
              <a:buSzPts val="1100"/>
              <a:buChar char="○"/>
              <a:defRPr>
                <a:solidFill>
                  <a:schemeClr val="lt1"/>
                </a:solidFill>
              </a:defRPr>
            </a:lvl2pPr>
            <a:lvl3pPr marL="1371600" lvl="2" indent="-298450">
              <a:spcBef>
                <a:spcPts val="1600"/>
              </a:spcBef>
              <a:spcAft>
                <a:spcPts val="0"/>
              </a:spcAft>
              <a:buClr>
                <a:schemeClr val="lt1"/>
              </a:buClr>
              <a:buSzPts val="1100"/>
              <a:buChar char="■"/>
              <a:defRPr>
                <a:solidFill>
                  <a:schemeClr val="lt1"/>
                </a:solidFill>
              </a:defRPr>
            </a:lvl3pPr>
            <a:lvl4pPr marL="1828800" lvl="3" indent="-298450">
              <a:spcBef>
                <a:spcPts val="1600"/>
              </a:spcBef>
              <a:spcAft>
                <a:spcPts val="0"/>
              </a:spcAft>
              <a:buClr>
                <a:schemeClr val="lt1"/>
              </a:buClr>
              <a:buSzPts val="1100"/>
              <a:buChar char="●"/>
              <a:defRPr>
                <a:solidFill>
                  <a:schemeClr val="lt1"/>
                </a:solidFill>
              </a:defRPr>
            </a:lvl4pPr>
            <a:lvl5pPr marL="2286000" lvl="4" indent="-298450">
              <a:spcBef>
                <a:spcPts val="1600"/>
              </a:spcBef>
              <a:spcAft>
                <a:spcPts val="0"/>
              </a:spcAft>
              <a:buClr>
                <a:schemeClr val="lt1"/>
              </a:buClr>
              <a:buSzPts val="1100"/>
              <a:buChar char="○"/>
              <a:defRPr>
                <a:solidFill>
                  <a:schemeClr val="lt1"/>
                </a:solidFill>
              </a:defRPr>
            </a:lvl5pPr>
            <a:lvl6pPr marL="2743200" lvl="5" indent="-298450">
              <a:spcBef>
                <a:spcPts val="1600"/>
              </a:spcBef>
              <a:spcAft>
                <a:spcPts val="0"/>
              </a:spcAft>
              <a:buClr>
                <a:schemeClr val="lt1"/>
              </a:buClr>
              <a:buSzPts val="1100"/>
              <a:buChar char="■"/>
              <a:defRPr>
                <a:solidFill>
                  <a:schemeClr val="lt1"/>
                </a:solidFill>
              </a:defRPr>
            </a:lvl6pPr>
            <a:lvl7pPr marL="3200400" lvl="6" indent="-298450">
              <a:spcBef>
                <a:spcPts val="1600"/>
              </a:spcBef>
              <a:spcAft>
                <a:spcPts val="0"/>
              </a:spcAft>
              <a:buClr>
                <a:schemeClr val="lt1"/>
              </a:buClr>
              <a:buSzPts val="1100"/>
              <a:buChar char="●"/>
              <a:defRPr>
                <a:solidFill>
                  <a:schemeClr val="lt1"/>
                </a:solidFill>
              </a:defRPr>
            </a:lvl7pPr>
            <a:lvl8pPr marL="3657600" lvl="7" indent="-298450">
              <a:spcBef>
                <a:spcPts val="1600"/>
              </a:spcBef>
              <a:spcAft>
                <a:spcPts val="0"/>
              </a:spcAft>
              <a:buClr>
                <a:schemeClr val="lt1"/>
              </a:buClr>
              <a:buSzPts val="1100"/>
              <a:buChar char="○"/>
              <a:defRPr>
                <a:solidFill>
                  <a:schemeClr val="lt1"/>
                </a:solidFill>
              </a:defRPr>
            </a:lvl8pPr>
            <a:lvl9pPr marL="4114800" lvl="8" indent="-298450">
              <a:spcBef>
                <a:spcPts val="1600"/>
              </a:spcBef>
              <a:spcAft>
                <a:spcPts val="1600"/>
              </a:spcAft>
              <a:buClr>
                <a:schemeClr val="lt1"/>
              </a:buClr>
              <a:buSzPts val="1100"/>
              <a:buChar char="■"/>
              <a:defRPr>
                <a:solidFill>
                  <a:schemeClr val="lt1"/>
                </a:solidFill>
              </a:defRPr>
            </a:lvl9pPr>
          </a:lstStyle>
          <a:p>
            <a:endParaRPr/>
          </a:p>
        </p:txBody>
      </p:sp>
      <p:sp>
        <p:nvSpPr>
          <p:cNvPr id="79" name="Google Shape;79;p1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2800"/>
              <a:buFont typeface="Raleway"/>
              <a:buNone/>
              <a:defRPr sz="2800" b="1">
                <a:latin typeface="Raleway"/>
                <a:ea typeface="Raleway"/>
                <a:cs typeface="Raleway"/>
                <a:sym typeface="Raleway"/>
              </a:defRPr>
            </a:lvl1pPr>
            <a:lvl2pPr lvl="1">
              <a:spcBef>
                <a:spcPts val="0"/>
              </a:spcBef>
              <a:spcAft>
                <a:spcPts val="0"/>
              </a:spcAft>
              <a:buSzPts val="2800"/>
              <a:buFont typeface="Raleway"/>
              <a:buNone/>
              <a:defRPr sz="2800" b="1">
                <a:latin typeface="Raleway"/>
                <a:ea typeface="Raleway"/>
                <a:cs typeface="Raleway"/>
                <a:sym typeface="Raleway"/>
              </a:defRPr>
            </a:lvl2pPr>
            <a:lvl3pPr lvl="2">
              <a:spcBef>
                <a:spcPts val="0"/>
              </a:spcBef>
              <a:spcAft>
                <a:spcPts val="0"/>
              </a:spcAft>
              <a:buSzPts val="2800"/>
              <a:buFont typeface="Raleway"/>
              <a:buNone/>
              <a:defRPr sz="2800" b="1">
                <a:latin typeface="Raleway"/>
                <a:ea typeface="Raleway"/>
                <a:cs typeface="Raleway"/>
                <a:sym typeface="Raleway"/>
              </a:defRPr>
            </a:lvl3pPr>
            <a:lvl4pPr lvl="3">
              <a:spcBef>
                <a:spcPts val="0"/>
              </a:spcBef>
              <a:spcAft>
                <a:spcPts val="0"/>
              </a:spcAft>
              <a:buSzPts val="2800"/>
              <a:buFont typeface="Raleway"/>
              <a:buNone/>
              <a:defRPr sz="2800" b="1">
                <a:latin typeface="Raleway"/>
                <a:ea typeface="Raleway"/>
                <a:cs typeface="Raleway"/>
                <a:sym typeface="Raleway"/>
              </a:defRPr>
            </a:lvl4pPr>
            <a:lvl5pPr lvl="4">
              <a:spcBef>
                <a:spcPts val="0"/>
              </a:spcBef>
              <a:spcAft>
                <a:spcPts val="0"/>
              </a:spcAft>
              <a:buSzPts val="2800"/>
              <a:buFont typeface="Raleway"/>
              <a:buNone/>
              <a:defRPr sz="2800" b="1">
                <a:latin typeface="Raleway"/>
                <a:ea typeface="Raleway"/>
                <a:cs typeface="Raleway"/>
                <a:sym typeface="Raleway"/>
              </a:defRPr>
            </a:lvl5pPr>
            <a:lvl6pPr lvl="5">
              <a:spcBef>
                <a:spcPts val="0"/>
              </a:spcBef>
              <a:spcAft>
                <a:spcPts val="0"/>
              </a:spcAft>
              <a:buSzPts val="2800"/>
              <a:buFont typeface="Raleway"/>
              <a:buNone/>
              <a:defRPr sz="2800" b="1">
                <a:latin typeface="Raleway"/>
                <a:ea typeface="Raleway"/>
                <a:cs typeface="Raleway"/>
                <a:sym typeface="Raleway"/>
              </a:defRPr>
            </a:lvl6pPr>
            <a:lvl7pPr lvl="6">
              <a:spcBef>
                <a:spcPts val="0"/>
              </a:spcBef>
              <a:spcAft>
                <a:spcPts val="0"/>
              </a:spcAft>
              <a:buSzPts val="2800"/>
              <a:buFont typeface="Raleway"/>
              <a:buNone/>
              <a:defRPr sz="2800" b="1">
                <a:latin typeface="Raleway"/>
                <a:ea typeface="Raleway"/>
                <a:cs typeface="Raleway"/>
                <a:sym typeface="Raleway"/>
              </a:defRPr>
            </a:lvl7pPr>
            <a:lvl8pPr lvl="7">
              <a:spcBef>
                <a:spcPts val="0"/>
              </a:spcBef>
              <a:spcAft>
                <a:spcPts val="0"/>
              </a:spcAft>
              <a:buSzPts val="2800"/>
              <a:buFont typeface="Raleway"/>
              <a:buNone/>
              <a:defRPr sz="2800" b="1">
                <a:latin typeface="Raleway"/>
                <a:ea typeface="Raleway"/>
                <a:cs typeface="Raleway"/>
                <a:sym typeface="Raleway"/>
              </a:defRPr>
            </a:lvl8pPr>
            <a:lvl9pPr lvl="8">
              <a:spcBef>
                <a:spcPts val="0"/>
              </a:spcBef>
              <a:spcAft>
                <a:spcPts val="0"/>
              </a:spcAft>
              <a:buSzPts val="2800"/>
              <a:buFont typeface="Raleway"/>
              <a:buNone/>
              <a:defRPr sz="2800" b="1">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no"/>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openjdk.java.net/projects/code-tools/jmh/"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s://perf.wiki.kernel.org/index.php/Main_Page"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3"/>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Java Microbench Harness</a:t>
            </a:r>
            <a:endParaRPr/>
          </a:p>
        </p:txBody>
      </p:sp>
      <p:sp>
        <p:nvSpPr>
          <p:cNvPr id="87" name="Google Shape;87;p13"/>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Magnus S. Espeland (magnuesp@ifi.uio.no)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Magnus S. Espeland</a:t>
            </a:r>
            <a:endParaRPr/>
          </a:p>
        </p:txBody>
      </p:sp>
      <p:sp>
        <p:nvSpPr>
          <p:cNvPr id="93" name="Google Shape;93;p1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no"/>
              <a:t>Part time masters student ProgNett</a:t>
            </a:r>
            <a:endParaRPr/>
          </a:p>
          <a:p>
            <a:pPr marL="457200" lvl="0" indent="-311150" algn="l" rtl="0">
              <a:spcBef>
                <a:spcPts val="0"/>
              </a:spcBef>
              <a:spcAft>
                <a:spcPts val="0"/>
              </a:spcAft>
              <a:buSzPts val="1300"/>
              <a:buChar char="●"/>
            </a:pPr>
            <a:r>
              <a:rPr lang="no"/>
              <a:t>Teaching Assistant  INF2440 (2018) and IN3030 (2019)  (gruppelærer)</a:t>
            </a:r>
            <a:endParaRPr/>
          </a:p>
          <a:p>
            <a:pPr marL="457200" lvl="0" indent="-311150" algn="l" rtl="0">
              <a:spcBef>
                <a:spcPts val="0"/>
              </a:spcBef>
              <a:spcAft>
                <a:spcPts val="0"/>
              </a:spcAft>
              <a:buSzPts val="1300"/>
              <a:buChar char="●"/>
            </a:pPr>
            <a:r>
              <a:rPr lang="no"/>
              <a:t>My thesis is about the importance of writing cache-friendly code, and I use the first part of Oblig 3 as an example to illustrate that</a:t>
            </a:r>
            <a:endParaRPr/>
          </a:p>
          <a:p>
            <a:pPr marL="457200" lvl="0" indent="-311150" algn="l" rtl="0">
              <a:spcBef>
                <a:spcPts val="0"/>
              </a:spcBef>
              <a:spcAft>
                <a:spcPts val="0"/>
              </a:spcAft>
              <a:buSzPts val="1300"/>
              <a:buChar char="●"/>
            </a:pPr>
            <a:r>
              <a:rPr lang="no"/>
              <a:t>Mail : magnuesp@ifi.uio.no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5"/>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What is JMH and Linux Perf?</a:t>
            </a:r>
            <a:endParaRPr/>
          </a:p>
        </p:txBody>
      </p:sp>
      <p:sp>
        <p:nvSpPr>
          <p:cNvPr id="99" name="Google Shape;99;p15"/>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Java Microbench Harness is a Java harness for building, running, and analysing nano/micro/milli/macro benchmarks written in Java and other languages targeting the JVM.</a:t>
            </a:r>
            <a:endParaRPr/>
          </a:p>
          <a:p>
            <a:pPr marL="0" lvl="0" indent="0" algn="l" rtl="0">
              <a:spcBef>
                <a:spcPts val="1600"/>
              </a:spcBef>
              <a:spcAft>
                <a:spcPts val="0"/>
              </a:spcAft>
              <a:buNone/>
            </a:pPr>
            <a:endParaRPr/>
          </a:p>
          <a:p>
            <a:pPr marL="0" lvl="0" indent="0" algn="l" rtl="0">
              <a:spcBef>
                <a:spcPts val="1600"/>
              </a:spcBef>
              <a:spcAft>
                <a:spcPts val="1600"/>
              </a:spcAft>
              <a:buNone/>
            </a:pPr>
            <a:r>
              <a:rPr lang="no" u="sng">
                <a:solidFill>
                  <a:schemeClr val="hlink"/>
                </a:solidFill>
                <a:latin typeface="Arial"/>
                <a:ea typeface="Arial"/>
                <a:cs typeface="Arial"/>
                <a:sym typeface="Arial"/>
                <a:hlinkClick r:id="rId3"/>
              </a:rPr>
              <a:t>http://openjdk.java.net/projects/code-tools/jmh/</a:t>
            </a:r>
            <a:endParaRPr/>
          </a:p>
        </p:txBody>
      </p:sp>
      <p:sp>
        <p:nvSpPr>
          <p:cNvPr id="100" name="Google Shape;100;p15"/>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perf: it can instrument CPU performance counters, tracepoints, kprobes, and uprobes (dynamic tracing). It is capable of lightweight profiling. It is also included in the Linux kernel, under tools/perf, and is frequently updated and enhanced.</a:t>
            </a:r>
            <a:endParaRPr/>
          </a:p>
          <a:p>
            <a:pPr marL="0" lvl="0" indent="0" algn="l" rtl="0">
              <a:spcBef>
                <a:spcPts val="1600"/>
              </a:spcBef>
              <a:spcAft>
                <a:spcPts val="1600"/>
              </a:spcAft>
              <a:buNone/>
            </a:pPr>
            <a:r>
              <a:rPr lang="no" u="sng">
                <a:solidFill>
                  <a:schemeClr val="hlink"/>
                </a:solidFill>
                <a:hlinkClick r:id="rId4"/>
              </a:rPr>
              <a:t>https://perf.wiki.kernel.org/index.php/Main_Page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6"/>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So, what are they good for?</a:t>
            </a:r>
            <a:endParaRPr/>
          </a:p>
        </p:txBody>
      </p:sp>
      <p:sp>
        <p:nvSpPr>
          <p:cNvPr id="106" name="Google Shape;106;p16"/>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JMH can be used to benchmark your Java application, and even different algorithms in it. It takes care of warmup (getting the JVM with JIT into “steady state”), and executing each of your algorithms many times.</a:t>
            </a:r>
            <a:endParaRPr/>
          </a:p>
          <a:p>
            <a:pPr marL="0" lvl="0" indent="0" algn="l" rtl="0">
              <a:spcBef>
                <a:spcPts val="1600"/>
              </a:spcBef>
              <a:spcAft>
                <a:spcPts val="0"/>
              </a:spcAft>
              <a:buNone/>
            </a:pPr>
            <a:r>
              <a:rPr lang="no"/>
              <a:t>This scientific approach gives empiric data as to which algorithm performs better.</a:t>
            </a:r>
            <a:endParaRPr/>
          </a:p>
          <a:p>
            <a:pPr marL="0" lvl="0" indent="0" algn="l" rtl="0">
              <a:spcBef>
                <a:spcPts val="1600"/>
              </a:spcBef>
              <a:spcAft>
                <a:spcPts val="0"/>
              </a:spcAft>
              <a:buNone/>
            </a:pPr>
            <a:r>
              <a:rPr lang="no"/>
              <a:t>Together with </a:t>
            </a:r>
            <a:r>
              <a:rPr lang="no" i="1"/>
              <a:t>perf</a:t>
            </a:r>
            <a:r>
              <a:rPr lang="no"/>
              <a:t> it can show important details as to what happens in the CPU during execution. </a:t>
            </a:r>
            <a:endParaRPr/>
          </a:p>
          <a:p>
            <a:pPr marL="0" lvl="0" indent="0" algn="l" rtl="0">
              <a:spcBef>
                <a:spcPts val="1600"/>
              </a:spcBef>
              <a:spcAft>
                <a:spcPts val="1600"/>
              </a:spcAft>
              <a:buNone/>
            </a:pPr>
            <a:r>
              <a:rPr lang="no"/>
              <a:t>(but, you can get interesting results without </a:t>
            </a:r>
            <a:r>
              <a:rPr lang="no" i="1"/>
              <a:t>perf</a:t>
            </a:r>
            <a:r>
              <a:rPr lang="no"/>
              <a:t> as well!)</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Creating the project ...</a:t>
            </a:r>
            <a:endParaRPr/>
          </a:p>
        </p:txBody>
      </p:sp>
      <p:sp>
        <p:nvSpPr>
          <p:cNvPr id="112" name="Google Shape;112;p17"/>
          <p:cNvSpPr txBox="1">
            <a:spLocks noGrp="1"/>
          </p:cNvSpPr>
          <p:nvPr>
            <p:ph type="body" idx="1"/>
          </p:nvPr>
        </p:nvSpPr>
        <p:spPr>
          <a:xfrm>
            <a:off x="266050" y="1853850"/>
            <a:ext cx="4450800" cy="24861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no" sz="900"/>
              <a:t> </a:t>
            </a:r>
            <a:r>
              <a:rPr lang="no" sz="900">
                <a:latin typeface="Roboto Mono"/>
                <a:ea typeface="Roboto Mono"/>
                <a:cs typeface="Roboto Mono"/>
                <a:sym typeface="Roboto Mono"/>
              </a:rPr>
              <a:t>mvn archetype:generate \</a:t>
            </a:r>
            <a:endParaRPr sz="900">
              <a:latin typeface="Roboto Mono"/>
              <a:ea typeface="Roboto Mono"/>
              <a:cs typeface="Roboto Mono"/>
              <a:sym typeface="Roboto Mono"/>
            </a:endParaRPr>
          </a:p>
          <a:p>
            <a:pPr marL="0" lvl="0" indent="0" algn="l" rtl="0">
              <a:lnSpc>
                <a:spcPct val="100000"/>
              </a:lnSpc>
              <a:spcBef>
                <a:spcPts val="1600"/>
              </a:spcBef>
              <a:spcAft>
                <a:spcPts val="0"/>
              </a:spcAft>
              <a:buNone/>
            </a:pPr>
            <a:r>
              <a:rPr lang="no" sz="900">
                <a:latin typeface="Roboto Mono"/>
                <a:ea typeface="Roboto Mono"/>
                <a:cs typeface="Roboto Mono"/>
                <a:sym typeface="Roboto Mono"/>
              </a:rPr>
              <a:t>          -DinteractiveMode=false \</a:t>
            </a:r>
            <a:endParaRPr sz="900">
              <a:latin typeface="Roboto Mono"/>
              <a:ea typeface="Roboto Mono"/>
              <a:cs typeface="Roboto Mono"/>
              <a:sym typeface="Roboto Mono"/>
            </a:endParaRPr>
          </a:p>
          <a:p>
            <a:pPr marL="0" lvl="0" indent="0" algn="l" rtl="0">
              <a:lnSpc>
                <a:spcPct val="100000"/>
              </a:lnSpc>
              <a:spcBef>
                <a:spcPts val="1600"/>
              </a:spcBef>
              <a:spcAft>
                <a:spcPts val="0"/>
              </a:spcAft>
              <a:buNone/>
            </a:pPr>
            <a:r>
              <a:rPr lang="no" sz="900">
                <a:latin typeface="Roboto Mono"/>
                <a:ea typeface="Roboto Mono"/>
                <a:cs typeface="Roboto Mono"/>
                <a:sym typeface="Roboto Mono"/>
              </a:rPr>
              <a:t>          -DarchetypeGroupId=org.openjdk.jmh \</a:t>
            </a:r>
            <a:endParaRPr sz="900">
              <a:latin typeface="Roboto Mono"/>
              <a:ea typeface="Roboto Mono"/>
              <a:cs typeface="Roboto Mono"/>
              <a:sym typeface="Roboto Mono"/>
            </a:endParaRPr>
          </a:p>
          <a:p>
            <a:pPr marL="0" lvl="0" indent="0" algn="l" rtl="0">
              <a:lnSpc>
                <a:spcPct val="100000"/>
              </a:lnSpc>
              <a:spcBef>
                <a:spcPts val="1600"/>
              </a:spcBef>
              <a:spcAft>
                <a:spcPts val="0"/>
              </a:spcAft>
              <a:buNone/>
            </a:pPr>
            <a:r>
              <a:rPr lang="no" sz="900">
                <a:latin typeface="Roboto Mono"/>
                <a:ea typeface="Roboto Mono"/>
                <a:cs typeface="Roboto Mono"/>
                <a:sym typeface="Roboto Mono"/>
              </a:rPr>
              <a:t>          -DarchetypeArtifactId=jmh-java-benchmark-archetype \</a:t>
            </a:r>
            <a:endParaRPr sz="900">
              <a:latin typeface="Roboto Mono"/>
              <a:ea typeface="Roboto Mono"/>
              <a:cs typeface="Roboto Mono"/>
              <a:sym typeface="Roboto Mono"/>
            </a:endParaRPr>
          </a:p>
          <a:p>
            <a:pPr marL="0" lvl="0" indent="0" algn="l" rtl="0">
              <a:lnSpc>
                <a:spcPct val="100000"/>
              </a:lnSpc>
              <a:spcBef>
                <a:spcPts val="1600"/>
              </a:spcBef>
              <a:spcAft>
                <a:spcPts val="0"/>
              </a:spcAft>
              <a:buNone/>
            </a:pPr>
            <a:r>
              <a:rPr lang="no" sz="900">
                <a:latin typeface="Roboto Mono"/>
                <a:ea typeface="Roboto Mono"/>
                <a:cs typeface="Roboto Mono"/>
                <a:sym typeface="Roboto Mono"/>
              </a:rPr>
              <a:t>          -DgroupId=no.uio.ifi.yourusername \</a:t>
            </a:r>
            <a:endParaRPr sz="900">
              <a:latin typeface="Roboto Mono"/>
              <a:ea typeface="Roboto Mono"/>
              <a:cs typeface="Roboto Mono"/>
              <a:sym typeface="Roboto Mono"/>
            </a:endParaRPr>
          </a:p>
          <a:p>
            <a:pPr marL="0" lvl="0" indent="0" algn="l" rtl="0">
              <a:lnSpc>
                <a:spcPct val="100000"/>
              </a:lnSpc>
              <a:spcBef>
                <a:spcPts val="1600"/>
              </a:spcBef>
              <a:spcAft>
                <a:spcPts val="0"/>
              </a:spcAft>
              <a:buNone/>
            </a:pPr>
            <a:r>
              <a:rPr lang="no" sz="900">
                <a:latin typeface="Roboto Mono"/>
                <a:ea typeface="Roboto Mono"/>
                <a:cs typeface="Roboto Mono"/>
                <a:sym typeface="Roboto Mono"/>
              </a:rPr>
              <a:t>          -DartifactId=demo-benchmark \</a:t>
            </a:r>
            <a:endParaRPr sz="900">
              <a:latin typeface="Roboto Mono"/>
              <a:ea typeface="Roboto Mono"/>
              <a:cs typeface="Roboto Mono"/>
              <a:sym typeface="Roboto Mono"/>
            </a:endParaRPr>
          </a:p>
          <a:p>
            <a:pPr marL="0" lvl="0" indent="0" algn="l" rtl="0">
              <a:lnSpc>
                <a:spcPct val="100000"/>
              </a:lnSpc>
              <a:spcBef>
                <a:spcPts val="1600"/>
              </a:spcBef>
              <a:spcAft>
                <a:spcPts val="0"/>
              </a:spcAft>
              <a:buNone/>
            </a:pPr>
            <a:r>
              <a:rPr lang="no" sz="900">
                <a:latin typeface="Roboto Mono"/>
                <a:ea typeface="Roboto Mono"/>
                <a:cs typeface="Roboto Mono"/>
                <a:sym typeface="Roboto Mono"/>
              </a:rPr>
              <a:t>          -Dversion=1.0</a:t>
            </a:r>
            <a:endParaRPr sz="900">
              <a:latin typeface="Roboto Mono"/>
              <a:ea typeface="Roboto Mono"/>
              <a:cs typeface="Roboto Mono"/>
              <a:sym typeface="Roboto Mono"/>
            </a:endParaRPr>
          </a:p>
          <a:p>
            <a:pPr marL="0" lvl="0" indent="0" algn="l" rtl="0">
              <a:spcBef>
                <a:spcPts val="1600"/>
              </a:spcBef>
              <a:spcAft>
                <a:spcPts val="1600"/>
              </a:spcAft>
              <a:buNone/>
            </a:pPr>
            <a:endParaRPr/>
          </a:p>
        </p:txBody>
      </p:sp>
      <p:pic>
        <p:nvPicPr>
          <p:cNvPr id="113" name="Google Shape;113;p17"/>
          <p:cNvPicPr preferRelativeResize="0"/>
          <p:nvPr/>
        </p:nvPicPr>
        <p:blipFill>
          <a:blip r:embed="rId3">
            <a:alphaModFix/>
          </a:blip>
          <a:stretch>
            <a:fillRect/>
          </a:stretch>
        </p:blipFill>
        <p:spPr>
          <a:xfrm>
            <a:off x="4874050" y="487800"/>
            <a:ext cx="4129776" cy="4655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8"/>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Now show me the code!</a:t>
            </a:r>
            <a:endParaRPr/>
          </a:p>
        </p:txBody>
      </p:sp>
      <p:sp>
        <p:nvSpPr>
          <p:cNvPr id="119" name="Google Shape;119;p18"/>
          <p:cNvSpPr txBox="1">
            <a:spLocks noGrp="1"/>
          </p:cNvSpPr>
          <p:nvPr>
            <p:ph type="body" idx="1"/>
          </p:nvPr>
        </p:nvSpPr>
        <p:spPr>
          <a:xfrm>
            <a:off x="727650" y="4189575"/>
            <a:ext cx="7688700" cy="41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1200">
                <a:latin typeface="Roboto Mono"/>
                <a:ea typeface="Roboto Mono"/>
                <a:cs typeface="Roboto Mono"/>
                <a:sym typeface="Roboto Mono"/>
              </a:rPr>
              <a:t>$ mvn clean install &amp;&amp; java -jar target/benchmarks.jar -prof perf</a:t>
            </a:r>
            <a:endParaRPr sz="1200">
              <a:latin typeface="Roboto Mono"/>
              <a:ea typeface="Roboto Mono"/>
              <a:cs typeface="Roboto Mono"/>
              <a:sym typeface="Roboto Mono"/>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120" name="Google Shape;120;p18"/>
          <p:cNvPicPr preferRelativeResize="0"/>
          <p:nvPr/>
        </p:nvPicPr>
        <p:blipFill>
          <a:blip r:embed="rId3">
            <a:alphaModFix/>
          </a:blip>
          <a:stretch>
            <a:fillRect/>
          </a:stretch>
        </p:blipFill>
        <p:spPr>
          <a:xfrm>
            <a:off x="834300" y="1970238"/>
            <a:ext cx="4629150" cy="22193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9"/>
          <p:cNvSpPr txBox="1">
            <a:spLocks noGrp="1"/>
          </p:cNvSpPr>
          <p:nvPr>
            <p:ph type="title" idx="4294967295"/>
          </p:nvPr>
        </p:nvSpPr>
        <p:spPr>
          <a:xfrm>
            <a:off x="645838" y="20612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And the output? (matrix multipl., oblig 2)</a:t>
            </a:r>
            <a:endParaRPr/>
          </a:p>
        </p:txBody>
      </p:sp>
      <p:sp>
        <p:nvSpPr>
          <p:cNvPr id="126" name="Google Shape;126;p19"/>
          <p:cNvSpPr txBox="1">
            <a:spLocks noGrp="1"/>
          </p:cNvSpPr>
          <p:nvPr>
            <p:ph type="body" idx="4294967295"/>
          </p:nvPr>
        </p:nvSpPr>
        <p:spPr>
          <a:xfrm>
            <a:off x="5425448" y="900150"/>
            <a:ext cx="3312300" cy="400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Column first: </a:t>
            </a:r>
            <a:endParaRPr/>
          </a:p>
          <a:p>
            <a:pPr marL="0" lvl="0" indent="0" algn="l" rtl="0">
              <a:spcBef>
                <a:spcPts val="1600"/>
              </a:spcBef>
              <a:spcAft>
                <a:spcPts val="0"/>
              </a:spcAft>
              <a:buNone/>
            </a:pPr>
            <a:r>
              <a:rPr lang="no" sz="1000">
                <a:latin typeface="Roboto Mono"/>
                <a:ea typeface="Roboto Mono"/>
                <a:cs typeface="Roboto Mono"/>
                <a:sym typeface="Roboto Mono"/>
              </a:rPr>
              <a:t>L1-dcache-load-misses:u   #   </a:t>
            </a:r>
            <a:r>
              <a:rPr lang="no" sz="1000" b="1">
                <a:latin typeface="Roboto Mono"/>
                <a:ea typeface="Roboto Mono"/>
                <a:cs typeface="Roboto Mono"/>
                <a:sym typeface="Roboto Mono"/>
              </a:rPr>
              <a:t>10,11%</a:t>
            </a:r>
            <a:r>
              <a:rPr lang="no" sz="1000">
                <a:latin typeface="Roboto Mono"/>
                <a:ea typeface="Roboto Mono"/>
                <a:cs typeface="Roboto Mono"/>
                <a:sym typeface="Roboto Mono"/>
              </a:rPr>
              <a:t> of all L1-dcache hits</a:t>
            </a:r>
            <a:endParaRPr sz="1000">
              <a:latin typeface="Roboto Mono"/>
              <a:ea typeface="Roboto Mono"/>
              <a:cs typeface="Roboto Mono"/>
              <a:sym typeface="Roboto Mono"/>
            </a:endParaRPr>
          </a:p>
          <a:p>
            <a:pPr marL="0" lvl="0" indent="0" algn="l" rtl="0">
              <a:spcBef>
                <a:spcPts val="1600"/>
              </a:spcBef>
              <a:spcAft>
                <a:spcPts val="0"/>
              </a:spcAft>
              <a:buNone/>
            </a:pPr>
            <a:r>
              <a:rPr lang="no" sz="1000" b="1">
                <a:latin typeface="Roboto Mono"/>
                <a:ea typeface="Roboto Mono"/>
                <a:cs typeface="Roboto Mono"/>
                <a:sym typeface="Roboto Mono"/>
              </a:rPr>
              <a:t>0,88</a:t>
            </a:r>
            <a:r>
              <a:rPr lang="no" sz="1000">
                <a:latin typeface="Roboto Mono"/>
                <a:ea typeface="Roboto Mono"/>
                <a:cs typeface="Roboto Mono"/>
                <a:sym typeface="Roboto Mono"/>
              </a:rPr>
              <a:t>  insn per cycle</a:t>
            </a:r>
            <a:endParaRPr sz="1000">
              <a:latin typeface="Roboto Mono"/>
              <a:ea typeface="Roboto Mono"/>
              <a:cs typeface="Roboto Mono"/>
              <a:sym typeface="Roboto Mono"/>
            </a:endParaRPr>
          </a:p>
          <a:p>
            <a:pPr marL="0" lvl="0" indent="0" algn="l" rtl="0">
              <a:spcBef>
                <a:spcPts val="1600"/>
              </a:spcBef>
              <a:spcAft>
                <a:spcPts val="0"/>
              </a:spcAft>
              <a:buNone/>
            </a:pPr>
            <a:r>
              <a:rPr lang="no" sz="1000" u="sng">
                <a:latin typeface="Roboto Mono"/>
                <a:ea typeface="Roboto Mono"/>
                <a:cs typeface="Roboto Mono"/>
                <a:sym typeface="Roboto Mono"/>
              </a:rPr>
              <a:t>0,94  </a:t>
            </a:r>
            <a:r>
              <a:rPr lang="no" sz="1000" b="1" u="sng">
                <a:latin typeface="Roboto Mono"/>
                <a:ea typeface="Roboto Mono"/>
                <a:cs typeface="Roboto Mono"/>
                <a:sym typeface="Roboto Mono"/>
              </a:rPr>
              <a:t>stalled</a:t>
            </a:r>
            <a:r>
              <a:rPr lang="no" sz="1000" u="sng">
                <a:latin typeface="Roboto Mono"/>
                <a:ea typeface="Roboto Mono"/>
                <a:cs typeface="Roboto Mono"/>
                <a:sym typeface="Roboto Mono"/>
              </a:rPr>
              <a:t> cycles per insn</a:t>
            </a:r>
            <a:endParaRPr sz="1000" u="sng">
              <a:latin typeface="Roboto Mono"/>
              <a:ea typeface="Roboto Mono"/>
              <a:cs typeface="Roboto Mono"/>
              <a:sym typeface="Roboto Mono"/>
            </a:endParaRPr>
          </a:p>
          <a:p>
            <a:pPr marL="0" lvl="0" indent="0" algn="l" rtl="0">
              <a:spcBef>
                <a:spcPts val="1600"/>
              </a:spcBef>
              <a:spcAft>
                <a:spcPts val="0"/>
              </a:spcAft>
              <a:buNone/>
            </a:pPr>
            <a:r>
              <a:rPr lang="no"/>
              <a:t>Row first: </a:t>
            </a:r>
            <a:endParaRPr/>
          </a:p>
          <a:p>
            <a:pPr marL="0" lvl="0" indent="0" algn="l" rtl="0">
              <a:spcBef>
                <a:spcPts val="1600"/>
              </a:spcBef>
              <a:spcAft>
                <a:spcPts val="0"/>
              </a:spcAft>
              <a:buNone/>
            </a:pPr>
            <a:r>
              <a:rPr lang="no" sz="1000">
                <a:latin typeface="Roboto Mono"/>
                <a:ea typeface="Roboto Mono"/>
                <a:cs typeface="Roboto Mono"/>
                <a:sym typeface="Roboto Mono"/>
              </a:rPr>
              <a:t>L1-dcache-load-misses:u   #    </a:t>
            </a:r>
            <a:r>
              <a:rPr lang="no" sz="1000" b="1">
                <a:latin typeface="Roboto Mono"/>
                <a:ea typeface="Roboto Mono"/>
                <a:cs typeface="Roboto Mono"/>
                <a:sym typeface="Roboto Mono"/>
              </a:rPr>
              <a:t>0,34%</a:t>
            </a:r>
            <a:r>
              <a:rPr lang="no" sz="1000">
                <a:latin typeface="Roboto Mono"/>
                <a:ea typeface="Roboto Mono"/>
                <a:cs typeface="Roboto Mono"/>
                <a:sym typeface="Roboto Mono"/>
              </a:rPr>
              <a:t> of all L1-dcache hits</a:t>
            </a:r>
            <a:endParaRPr sz="1000">
              <a:latin typeface="Roboto Mono"/>
              <a:ea typeface="Roboto Mono"/>
              <a:cs typeface="Roboto Mono"/>
              <a:sym typeface="Roboto Mono"/>
            </a:endParaRPr>
          </a:p>
          <a:p>
            <a:pPr marL="0" lvl="0" indent="0" algn="l" rtl="0">
              <a:spcBef>
                <a:spcPts val="1600"/>
              </a:spcBef>
              <a:spcAft>
                <a:spcPts val="0"/>
              </a:spcAft>
              <a:buNone/>
            </a:pPr>
            <a:r>
              <a:rPr lang="no" sz="1000" b="1">
                <a:latin typeface="Roboto Mono"/>
                <a:ea typeface="Roboto Mono"/>
                <a:cs typeface="Roboto Mono"/>
                <a:sym typeface="Roboto Mono"/>
              </a:rPr>
              <a:t>2,04 </a:t>
            </a:r>
            <a:r>
              <a:rPr lang="no" sz="1000">
                <a:latin typeface="Roboto Mono"/>
                <a:ea typeface="Roboto Mono"/>
                <a:cs typeface="Roboto Mono"/>
                <a:sym typeface="Roboto Mono"/>
              </a:rPr>
              <a:t> insn per cycl</a:t>
            </a:r>
            <a:endParaRPr sz="1000">
              <a:latin typeface="Roboto Mono"/>
              <a:ea typeface="Roboto Mono"/>
              <a:cs typeface="Roboto Mono"/>
              <a:sym typeface="Roboto Mono"/>
            </a:endParaRPr>
          </a:p>
          <a:p>
            <a:pPr marL="0" lvl="0" indent="0" algn="l" rtl="0">
              <a:spcBef>
                <a:spcPts val="1600"/>
              </a:spcBef>
              <a:spcAft>
                <a:spcPts val="0"/>
              </a:spcAft>
              <a:buNone/>
            </a:pPr>
            <a:r>
              <a:rPr lang="no" sz="1000" u="sng">
                <a:latin typeface="Roboto Mono"/>
                <a:ea typeface="Roboto Mono"/>
                <a:cs typeface="Roboto Mono"/>
                <a:sym typeface="Roboto Mono"/>
              </a:rPr>
              <a:t>0,37  </a:t>
            </a:r>
            <a:r>
              <a:rPr lang="no" sz="1000" b="1" u="sng">
                <a:latin typeface="Roboto Mono"/>
                <a:ea typeface="Roboto Mono"/>
                <a:cs typeface="Roboto Mono"/>
                <a:sym typeface="Roboto Mono"/>
              </a:rPr>
              <a:t>stalled</a:t>
            </a:r>
            <a:r>
              <a:rPr lang="no" sz="1000" u="sng">
                <a:latin typeface="Roboto Mono"/>
                <a:ea typeface="Roboto Mono"/>
                <a:cs typeface="Roboto Mono"/>
                <a:sym typeface="Roboto Mono"/>
              </a:rPr>
              <a:t> cycles per insn</a:t>
            </a:r>
            <a:endParaRPr sz="1000" u="sng">
              <a:latin typeface="Roboto Mono"/>
              <a:ea typeface="Roboto Mono"/>
              <a:cs typeface="Roboto Mono"/>
              <a:sym typeface="Roboto Mono"/>
            </a:endParaRPr>
          </a:p>
          <a:p>
            <a:pPr marL="0" lvl="0" indent="0" algn="l" rtl="0">
              <a:spcBef>
                <a:spcPts val="1600"/>
              </a:spcBef>
              <a:spcAft>
                <a:spcPts val="1600"/>
              </a:spcAft>
              <a:buNone/>
            </a:pPr>
            <a:endParaRPr sz="800">
              <a:latin typeface="Roboto Mono"/>
              <a:ea typeface="Roboto Mono"/>
              <a:cs typeface="Roboto Mono"/>
              <a:sym typeface="Roboto Mono"/>
            </a:endParaRPr>
          </a:p>
        </p:txBody>
      </p:sp>
      <p:pic>
        <p:nvPicPr>
          <p:cNvPr id="127" name="Google Shape;127;p19"/>
          <p:cNvPicPr preferRelativeResize="0"/>
          <p:nvPr/>
        </p:nvPicPr>
        <p:blipFill>
          <a:blip r:embed="rId3">
            <a:alphaModFix/>
          </a:blip>
          <a:stretch>
            <a:fillRect/>
          </a:stretch>
        </p:blipFill>
        <p:spPr>
          <a:xfrm>
            <a:off x="162400" y="741326"/>
            <a:ext cx="5289949" cy="40071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0"/>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What is stalling?</a:t>
            </a:r>
            <a:endParaRPr/>
          </a:p>
        </p:txBody>
      </p:sp>
      <p:sp>
        <p:nvSpPr>
          <p:cNvPr id="133" name="Google Shape;133;p20"/>
          <p:cNvSpPr txBox="1">
            <a:spLocks noGrp="1"/>
          </p:cNvSpPr>
          <p:nvPr>
            <p:ph type="body" idx="1"/>
          </p:nvPr>
        </p:nvSpPr>
        <p:spPr>
          <a:xfrm>
            <a:off x="729450" y="2078875"/>
            <a:ext cx="3842400" cy="23178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no"/>
              <a:t>Front-end is stage </a:t>
            </a:r>
            <a:r>
              <a:rPr lang="no" b="1"/>
              <a:t>1 and 2</a:t>
            </a:r>
            <a:r>
              <a:rPr lang="no"/>
              <a:t> of of the pipeline</a:t>
            </a:r>
            <a:endParaRPr/>
          </a:p>
          <a:p>
            <a:pPr marL="457200" lvl="0" indent="-311150" algn="l" rtl="0">
              <a:spcBef>
                <a:spcPts val="0"/>
              </a:spcBef>
              <a:spcAft>
                <a:spcPts val="0"/>
              </a:spcAft>
              <a:buSzPts val="1300"/>
              <a:buChar char="●"/>
            </a:pPr>
            <a:r>
              <a:rPr lang="no"/>
              <a:t>Back-end is stage </a:t>
            </a:r>
            <a:r>
              <a:rPr lang="no" b="1"/>
              <a:t>3 and 4</a:t>
            </a:r>
            <a:r>
              <a:rPr lang="no"/>
              <a:t> of the pipeline</a:t>
            </a:r>
            <a:endParaRPr/>
          </a:p>
          <a:p>
            <a:pPr marL="0" lvl="0" indent="0" algn="l" rtl="0">
              <a:spcBef>
                <a:spcPts val="1600"/>
              </a:spcBef>
              <a:spcAft>
                <a:spcPts val="0"/>
              </a:spcAft>
              <a:buNone/>
            </a:pPr>
            <a:r>
              <a:rPr lang="no"/>
              <a:t>In simple terms:</a:t>
            </a:r>
            <a:endParaRPr/>
          </a:p>
          <a:p>
            <a:pPr marL="0" lvl="0" indent="0" algn="l" rtl="0">
              <a:spcBef>
                <a:spcPts val="1600"/>
              </a:spcBef>
              <a:spcAft>
                <a:spcPts val="0"/>
              </a:spcAft>
              <a:buNone/>
            </a:pPr>
            <a:r>
              <a:rPr lang="no"/>
              <a:t>Stalling in the back-end means the CPU cannot execute the instruction. Why? Mostly because it has to wait for the data to arrive from memory. </a:t>
            </a:r>
            <a:endParaRPr/>
          </a:p>
          <a:p>
            <a:pPr marL="0" lvl="0" indent="0" algn="l" rtl="0">
              <a:spcBef>
                <a:spcPts val="1600"/>
              </a:spcBef>
              <a:spcAft>
                <a:spcPts val="1600"/>
              </a:spcAft>
              <a:buNone/>
            </a:pPr>
            <a:r>
              <a:rPr lang="no"/>
              <a:t>(The slow speed of light….)</a:t>
            </a:r>
            <a:endParaRPr/>
          </a:p>
        </p:txBody>
      </p:sp>
      <p:pic>
        <p:nvPicPr>
          <p:cNvPr id="134" name="Google Shape;134;p20"/>
          <p:cNvPicPr preferRelativeResize="0"/>
          <p:nvPr/>
        </p:nvPicPr>
        <p:blipFill>
          <a:blip r:embed="rId3">
            <a:alphaModFix/>
          </a:blip>
          <a:stretch>
            <a:fillRect/>
          </a:stretch>
        </p:blipFill>
        <p:spPr>
          <a:xfrm>
            <a:off x="4527374" y="883118"/>
            <a:ext cx="3842401" cy="345685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1"/>
          <p:cNvSpPr txBox="1">
            <a:spLocks noGrp="1"/>
          </p:cNvSpPr>
          <p:nvPr>
            <p:ph type="title"/>
          </p:nvPr>
        </p:nvSpPr>
        <p:spPr>
          <a:xfrm>
            <a:off x="8056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I don’t get it...</a:t>
            </a:r>
            <a:endParaRPr/>
          </a:p>
        </p:txBody>
      </p:sp>
      <p:sp>
        <p:nvSpPr>
          <p:cNvPr id="140" name="Google Shape;140;p21"/>
          <p:cNvSpPr txBox="1">
            <a:spLocks noGrp="1"/>
          </p:cNvSpPr>
          <p:nvPr>
            <p:ph type="body" idx="1"/>
          </p:nvPr>
        </p:nvSpPr>
        <p:spPr>
          <a:xfrm>
            <a:off x="729450" y="2078875"/>
            <a:ext cx="4574100" cy="2401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When doing matrix multiplication by the column first, the CPU can only buy one beer at a time (red squares).</a:t>
            </a:r>
            <a:endParaRPr/>
          </a:p>
          <a:p>
            <a:pPr marL="0" lvl="0" indent="0" algn="l" rtl="0">
              <a:spcBef>
                <a:spcPts val="1600"/>
              </a:spcBef>
              <a:spcAft>
                <a:spcPts val="0"/>
              </a:spcAft>
              <a:buNone/>
            </a:pPr>
            <a:r>
              <a:rPr lang="no"/>
              <a:t>When doing it row first, it can get a six-pack (actually a sixteen-pack, a </a:t>
            </a:r>
            <a:r>
              <a:rPr lang="no" b="1"/>
              <a:t>cache line</a:t>
            </a:r>
            <a:r>
              <a:rPr lang="no"/>
              <a:t>) each time it goes to the store (or RAM) via to the </a:t>
            </a:r>
            <a:r>
              <a:rPr lang="no" b="1"/>
              <a:t>pre-fetch</a:t>
            </a:r>
            <a:r>
              <a:rPr lang="no"/>
              <a:t> / readahead mechanism (green rectangle).</a:t>
            </a:r>
            <a:endParaRPr/>
          </a:p>
          <a:p>
            <a:pPr marL="0" lvl="0" indent="0" algn="l" rtl="0">
              <a:spcBef>
                <a:spcPts val="1600"/>
              </a:spcBef>
              <a:spcAft>
                <a:spcPts val="1600"/>
              </a:spcAft>
              <a:buNone/>
            </a:pPr>
            <a:r>
              <a:rPr lang="no"/>
              <a:t>(Java’s multi-dim arrays are stored with references to the rows, not as one long memory segment.)</a:t>
            </a:r>
            <a:endParaRPr/>
          </a:p>
        </p:txBody>
      </p:sp>
      <p:pic>
        <p:nvPicPr>
          <p:cNvPr id="141" name="Google Shape;141;p21"/>
          <p:cNvPicPr preferRelativeResize="0"/>
          <p:nvPr/>
        </p:nvPicPr>
        <p:blipFill>
          <a:blip r:embed="rId3">
            <a:alphaModFix/>
          </a:blip>
          <a:stretch>
            <a:fillRect/>
          </a:stretch>
        </p:blipFill>
        <p:spPr>
          <a:xfrm>
            <a:off x="5303550" y="1318650"/>
            <a:ext cx="3727700" cy="25623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2"/>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Summary</a:t>
            </a:r>
            <a:endParaRPr/>
          </a:p>
        </p:txBody>
      </p:sp>
      <p:sp>
        <p:nvSpPr>
          <p:cNvPr id="147" name="Google Shape;147;p22"/>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JMH (and perf) helps you understand the fine details of how your code behaves in the CPU. Very useful for tuning critical parts of your applications.</a:t>
            </a:r>
            <a:endParaRPr/>
          </a:p>
          <a:p>
            <a:pPr marL="0" lvl="0" indent="0" algn="l" rtl="0">
              <a:spcBef>
                <a:spcPts val="1600"/>
              </a:spcBef>
              <a:spcAft>
                <a:spcPts val="1600"/>
              </a:spcAft>
              <a:buNone/>
            </a:pPr>
            <a:r>
              <a:rPr lang="no"/>
              <a:t>Experiment with it and use it in your reports, if you want. If you’re already struggling to get the obligs done, don’t worry about it.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3"/>
          <p:cNvSpPr txBox="1">
            <a:spLocks noGrp="1"/>
          </p:cNvSpPr>
          <p:nvPr>
            <p:ph type="title"/>
          </p:nvPr>
        </p:nvSpPr>
        <p:spPr>
          <a:xfrm>
            <a:off x="729450" y="1318650"/>
            <a:ext cx="7688700" cy="3021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o" sz="4800"/>
              <a:t>Questions?</a:t>
            </a:r>
            <a:endParaRPr sz="4800"/>
          </a:p>
        </p:txBody>
      </p:sp>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630</Words>
  <Application>Microsoft Macintosh PowerPoint</Application>
  <PresentationFormat>Skjermfremvisning (16:9)</PresentationFormat>
  <Paragraphs>51</Paragraphs>
  <Slides>11</Slides>
  <Notes>11</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11</vt:i4>
      </vt:variant>
    </vt:vector>
  </HeadingPairs>
  <TitlesOfParts>
    <vt:vector size="16" baseType="lpstr">
      <vt:lpstr>Roboto Mono</vt:lpstr>
      <vt:lpstr>Raleway</vt:lpstr>
      <vt:lpstr>Lato</vt:lpstr>
      <vt:lpstr>Arial</vt:lpstr>
      <vt:lpstr>Streamline</vt:lpstr>
      <vt:lpstr>Java Microbench Harness</vt:lpstr>
      <vt:lpstr>Magnus S. Espeland</vt:lpstr>
      <vt:lpstr>What is JMH and Linux Perf?</vt:lpstr>
      <vt:lpstr>So, what are they good for?</vt:lpstr>
      <vt:lpstr>Creating the project ...</vt:lpstr>
      <vt:lpstr>Now show me the code!</vt:lpstr>
      <vt:lpstr>And the output? (matrix multipl., oblig 2)</vt:lpstr>
      <vt:lpstr>What is stalling?</vt:lpstr>
      <vt:lpstr>I don’t get it...</vt:lpstr>
      <vt:lpstr>Summary</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Java Microbench Harness</dc:title>
  <cp:lastModifiedBy>Eric Jul</cp:lastModifiedBy>
  <cp:revision>1</cp:revision>
  <dcterms:modified xsi:type="dcterms:W3CDTF">2020-02-19T17:28:42Z</dcterms:modified>
</cp:coreProperties>
</file>