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ad01c852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ad01c852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cad01c852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cad01c852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cad01c8523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cad01c852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cad01c8523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cad01c852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cad01c8523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cad01c8523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cad01c8523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cad01c8523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cad01c8523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cad01c8523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cad01c8523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cad01c8523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cad01c8523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cad01c8523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cad01c8523_0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cad01c8523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cad01c8523_0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cad01c8523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cad01c8523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cad01c8523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cad01c8523_0_7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cad01c8523_0_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cad01c8523_0_9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cad01c8523_0_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cad01c8523_0_9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cad01c8523_0_9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github.uio.no/IN2140v2/in2140-v24-he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github.uio.no/IN2140v2/in2140-v24-h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Directory Service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IN2140 Home Exam v2024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a directory service do?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Directory services can be primitive or complex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principle, a directory server responds to queries from a user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answer depends on the query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also on the user and their attributes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Responses don’t change when query and attributes are unchanged and the </a:t>
            </a:r>
            <a:r>
              <a:rPr lang="en"/>
              <a:t>directory</a:t>
            </a:r>
            <a:r>
              <a:rPr lang="en"/>
              <a:t> has not changed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Different from web </a:t>
            </a:r>
            <a:r>
              <a:rPr lang="en"/>
              <a:t>search</a:t>
            </a:r>
            <a:r>
              <a:rPr lang="en"/>
              <a:t>, which </a:t>
            </a:r>
            <a:r>
              <a:rPr lang="en"/>
              <a:t>sacrifices accuracy for scale and speed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699475"/>
            <a:ext cx="3665824" cy="22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6024" y="634450"/>
            <a:ext cx="1843601" cy="21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exam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3321000" cy="3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client asks for the directory information for an ID (ID&gt;1000).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server retrieves several values that are structured in a tree.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values are </a:t>
            </a:r>
            <a:r>
              <a:rPr lang="en"/>
              <a:t>simplified</a:t>
            </a:r>
            <a:r>
              <a:rPr lang="en"/>
              <a:t> to some integers. In a real </a:t>
            </a:r>
            <a:r>
              <a:rPr lang="en"/>
              <a:t>application</a:t>
            </a:r>
            <a:r>
              <a:rPr lang="en"/>
              <a:t> these could be user permissions, files, …</a:t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3737475" y="1420350"/>
            <a:ext cx="1083300" cy="990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7526925" y="1420350"/>
            <a:ext cx="1083300" cy="990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72" name="Google Shape;72;p15"/>
          <p:cNvCxnSpPr/>
          <p:nvPr/>
        </p:nvCxnSpPr>
        <p:spPr>
          <a:xfrm flipH="1" rot="10800000">
            <a:off x="4928300" y="1707250"/>
            <a:ext cx="2489400" cy="1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3" name="Google Shape;73;p15"/>
          <p:cNvCxnSpPr/>
          <p:nvPr/>
        </p:nvCxnSpPr>
        <p:spPr>
          <a:xfrm rot="10800000">
            <a:off x="4929150" y="2060550"/>
            <a:ext cx="2489400" cy="1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" name="Google Shape;74;p15"/>
          <p:cNvSpPr/>
          <p:nvPr/>
        </p:nvSpPr>
        <p:spPr>
          <a:xfrm>
            <a:off x="5796325" y="918225"/>
            <a:ext cx="968400" cy="6312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Request: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</a:t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4925575" y="2410350"/>
            <a:ext cx="2448900" cy="24132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Response</a:t>
            </a:r>
            <a:r>
              <a:rPr lang="en"/>
              <a:t>:</a:t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5861175" y="2846300"/>
            <a:ext cx="545100" cy="201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8239</a:t>
            </a:r>
            <a:endParaRPr sz="800"/>
          </a:p>
        </p:txBody>
      </p:sp>
      <p:sp>
        <p:nvSpPr>
          <p:cNvPr id="77" name="Google Shape;77;p15"/>
          <p:cNvSpPr/>
          <p:nvPr/>
        </p:nvSpPr>
        <p:spPr>
          <a:xfrm>
            <a:off x="5375125" y="3286950"/>
            <a:ext cx="545100" cy="201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28623</a:t>
            </a:r>
            <a:endParaRPr sz="800"/>
          </a:p>
        </p:txBody>
      </p:sp>
      <p:sp>
        <p:nvSpPr>
          <p:cNvPr id="78" name="Google Shape;78;p15"/>
          <p:cNvSpPr/>
          <p:nvPr/>
        </p:nvSpPr>
        <p:spPr>
          <a:xfrm>
            <a:off x="5003850" y="3776750"/>
            <a:ext cx="545100" cy="201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31185</a:t>
            </a:r>
            <a:endParaRPr sz="800"/>
          </a:p>
        </p:txBody>
      </p:sp>
      <p:sp>
        <p:nvSpPr>
          <p:cNvPr id="79" name="Google Shape;79;p15"/>
          <p:cNvSpPr/>
          <p:nvPr/>
        </p:nvSpPr>
        <p:spPr>
          <a:xfrm>
            <a:off x="5778500" y="3776750"/>
            <a:ext cx="545100" cy="201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2315</a:t>
            </a:r>
            <a:endParaRPr sz="800"/>
          </a:p>
        </p:txBody>
      </p:sp>
      <p:sp>
        <p:nvSpPr>
          <p:cNvPr id="80" name="Google Shape;80;p15"/>
          <p:cNvSpPr/>
          <p:nvPr/>
        </p:nvSpPr>
        <p:spPr>
          <a:xfrm>
            <a:off x="5287125" y="4266550"/>
            <a:ext cx="545100" cy="201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9784</a:t>
            </a:r>
            <a:endParaRPr sz="800"/>
          </a:p>
        </p:txBody>
      </p:sp>
      <p:sp>
        <p:nvSpPr>
          <p:cNvPr id="81" name="Google Shape;81;p15"/>
          <p:cNvSpPr/>
          <p:nvPr/>
        </p:nvSpPr>
        <p:spPr>
          <a:xfrm>
            <a:off x="6374025" y="3286950"/>
            <a:ext cx="545100" cy="201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23489</a:t>
            </a:r>
            <a:endParaRPr sz="800"/>
          </a:p>
        </p:txBody>
      </p:sp>
      <p:sp>
        <p:nvSpPr>
          <p:cNvPr id="82" name="Google Shape;82;p15"/>
          <p:cNvSpPr/>
          <p:nvPr/>
        </p:nvSpPr>
        <p:spPr>
          <a:xfrm>
            <a:off x="6751100" y="3776750"/>
            <a:ext cx="545100" cy="201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4128</a:t>
            </a:r>
            <a:endParaRPr sz="800"/>
          </a:p>
        </p:txBody>
      </p:sp>
      <p:sp>
        <p:nvSpPr>
          <p:cNvPr id="83" name="Google Shape;83;p15"/>
          <p:cNvSpPr/>
          <p:nvPr/>
        </p:nvSpPr>
        <p:spPr>
          <a:xfrm>
            <a:off x="6751100" y="4266550"/>
            <a:ext cx="545100" cy="201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52137</a:t>
            </a:r>
            <a:endParaRPr sz="800"/>
          </a:p>
        </p:txBody>
      </p:sp>
      <p:cxnSp>
        <p:nvCxnSpPr>
          <p:cNvPr id="84" name="Google Shape;84;p15"/>
          <p:cNvCxnSpPr>
            <a:stCxn id="76" idx="2"/>
            <a:endCxn id="77" idx="0"/>
          </p:cNvCxnSpPr>
          <p:nvPr/>
        </p:nvCxnSpPr>
        <p:spPr>
          <a:xfrm flipH="1">
            <a:off x="5647725" y="3047300"/>
            <a:ext cx="486000" cy="23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5"/>
          <p:cNvCxnSpPr>
            <a:stCxn id="76" idx="2"/>
            <a:endCxn id="81" idx="0"/>
          </p:cNvCxnSpPr>
          <p:nvPr/>
        </p:nvCxnSpPr>
        <p:spPr>
          <a:xfrm>
            <a:off x="6133725" y="3047300"/>
            <a:ext cx="513000" cy="23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5"/>
          <p:cNvCxnSpPr>
            <a:stCxn id="77" idx="2"/>
            <a:endCxn id="78" idx="0"/>
          </p:cNvCxnSpPr>
          <p:nvPr/>
        </p:nvCxnSpPr>
        <p:spPr>
          <a:xfrm flipH="1">
            <a:off x="5276275" y="3487950"/>
            <a:ext cx="371400" cy="28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5"/>
          <p:cNvCxnSpPr>
            <a:stCxn id="77" idx="2"/>
            <a:endCxn id="79" idx="0"/>
          </p:cNvCxnSpPr>
          <p:nvPr/>
        </p:nvCxnSpPr>
        <p:spPr>
          <a:xfrm>
            <a:off x="5647675" y="3487950"/>
            <a:ext cx="403500" cy="28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5"/>
          <p:cNvCxnSpPr>
            <a:stCxn id="79" idx="2"/>
            <a:endCxn id="80" idx="0"/>
          </p:cNvCxnSpPr>
          <p:nvPr/>
        </p:nvCxnSpPr>
        <p:spPr>
          <a:xfrm flipH="1">
            <a:off x="5559650" y="3977750"/>
            <a:ext cx="491400" cy="28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5"/>
          <p:cNvCxnSpPr>
            <a:stCxn id="81" idx="2"/>
            <a:endCxn id="82" idx="0"/>
          </p:cNvCxnSpPr>
          <p:nvPr/>
        </p:nvCxnSpPr>
        <p:spPr>
          <a:xfrm>
            <a:off x="6646575" y="3487950"/>
            <a:ext cx="377100" cy="28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5"/>
          <p:cNvCxnSpPr>
            <a:stCxn id="82" idx="2"/>
            <a:endCxn id="83" idx="0"/>
          </p:cNvCxnSpPr>
          <p:nvPr/>
        </p:nvCxnSpPr>
        <p:spPr>
          <a:xfrm>
            <a:off x="7023650" y="3977750"/>
            <a:ext cx="0" cy="28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exam</a:t>
            </a:r>
            <a:endParaRPr/>
          </a:p>
        </p:txBody>
      </p:sp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311700" y="1152475"/>
            <a:ext cx="3321000" cy="3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client asks for the directory information for an ID (ID&gt;1000).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server retrieves several values that are structured in a tree.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values are simplified to some integers. In a real application these could be user permissions, files, …</a:t>
            </a: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3737475" y="1420350"/>
            <a:ext cx="1083300" cy="990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7526925" y="1420350"/>
            <a:ext cx="1083300" cy="990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Server</a:t>
            </a:r>
            <a:endParaRPr/>
          </a:p>
        </p:txBody>
      </p:sp>
      <p:cxnSp>
        <p:nvCxnSpPr>
          <p:cNvPr id="99" name="Google Shape;99;p16"/>
          <p:cNvCxnSpPr/>
          <p:nvPr/>
        </p:nvCxnSpPr>
        <p:spPr>
          <a:xfrm flipH="1" rot="10800000">
            <a:off x="4928300" y="1707250"/>
            <a:ext cx="2489400" cy="1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" name="Google Shape;100;p16"/>
          <p:cNvCxnSpPr/>
          <p:nvPr/>
        </p:nvCxnSpPr>
        <p:spPr>
          <a:xfrm rot="10800000">
            <a:off x="4929150" y="2060550"/>
            <a:ext cx="2489400" cy="1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1" name="Google Shape;101;p16"/>
          <p:cNvSpPr/>
          <p:nvPr/>
        </p:nvSpPr>
        <p:spPr>
          <a:xfrm>
            <a:off x="5271650" y="984038"/>
            <a:ext cx="1802700" cy="3843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Request: 3454</a:t>
            </a: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4241525" y="2586075"/>
            <a:ext cx="3096600" cy="4305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ResponseSize: 8</a:t>
            </a:r>
            <a:endParaRPr/>
          </a:p>
        </p:txBody>
      </p:sp>
      <p:grpSp>
        <p:nvGrpSpPr>
          <p:cNvPr id="103" name="Google Shape;103;p16"/>
          <p:cNvGrpSpPr/>
          <p:nvPr/>
        </p:nvGrpSpPr>
        <p:grpSpPr>
          <a:xfrm>
            <a:off x="4634050" y="3092950"/>
            <a:ext cx="3096600" cy="631200"/>
            <a:chOff x="5405000" y="3163950"/>
            <a:chExt cx="3096600" cy="631200"/>
          </a:xfrm>
        </p:grpSpPr>
        <p:sp>
          <p:nvSpPr>
            <p:cNvPr id="104" name="Google Shape;104;p16"/>
            <p:cNvSpPr/>
            <p:nvPr/>
          </p:nvSpPr>
          <p:spPr>
            <a:xfrm>
              <a:off x="5405000" y="3163950"/>
              <a:ext cx="3096600" cy="631200"/>
            </a:xfrm>
            <a:prstGeom prst="foldedCorner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Response</a:t>
              </a:r>
              <a:endParaRPr/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5486500" y="3499925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8239</a:t>
              </a:r>
              <a:endParaRPr sz="800"/>
            </a:p>
          </p:txBody>
        </p:sp>
        <p:sp>
          <p:nvSpPr>
            <p:cNvPr id="106" name="Google Shape;106;p16"/>
            <p:cNvSpPr/>
            <p:nvPr/>
          </p:nvSpPr>
          <p:spPr>
            <a:xfrm>
              <a:off x="6080550" y="3499925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28623</a:t>
              </a:r>
              <a:endParaRPr sz="800"/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6674600" y="3499925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31185</a:t>
              </a:r>
              <a:endParaRPr sz="800"/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7268650" y="3499925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2315</a:t>
              </a:r>
              <a:endParaRPr sz="800"/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7862700" y="3499925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9784</a:t>
              </a:r>
              <a:endParaRPr sz="800"/>
            </a:p>
          </p:txBody>
        </p:sp>
      </p:grpSp>
      <p:grpSp>
        <p:nvGrpSpPr>
          <p:cNvPr id="110" name="Google Shape;110;p16"/>
          <p:cNvGrpSpPr/>
          <p:nvPr/>
        </p:nvGrpSpPr>
        <p:grpSpPr>
          <a:xfrm>
            <a:off x="5026575" y="3800525"/>
            <a:ext cx="3096600" cy="631200"/>
            <a:chOff x="5405850" y="3994350"/>
            <a:chExt cx="3096600" cy="631200"/>
          </a:xfrm>
        </p:grpSpPr>
        <p:sp>
          <p:nvSpPr>
            <p:cNvPr id="111" name="Google Shape;111;p16"/>
            <p:cNvSpPr/>
            <p:nvPr/>
          </p:nvSpPr>
          <p:spPr>
            <a:xfrm>
              <a:off x="5405850" y="3994350"/>
              <a:ext cx="3096600" cy="631200"/>
            </a:xfrm>
            <a:prstGeom prst="foldedCorner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Last</a:t>
              </a:r>
              <a:r>
                <a:rPr lang="en"/>
                <a:t>Response</a:t>
              </a:r>
              <a:endParaRPr/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5486500" y="43074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23489</a:t>
              </a:r>
              <a:endParaRPr sz="800"/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6080550" y="43074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4128</a:t>
              </a:r>
              <a:endParaRPr sz="800"/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6674600" y="43074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52137</a:t>
              </a:r>
              <a:endParaRPr sz="8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17"/>
          <p:cNvGrpSpPr/>
          <p:nvPr/>
        </p:nvGrpSpPr>
        <p:grpSpPr>
          <a:xfrm>
            <a:off x="3623700" y="470000"/>
            <a:ext cx="2292350" cy="1621250"/>
            <a:chOff x="5003850" y="2846300"/>
            <a:chExt cx="2292350" cy="1621250"/>
          </a:xfrm>
        </p:grpSpPr>
        <p:sp>
          <p:nvSpPr>
            <p:cNvPr id="120" name="Google Shape;120;p17"/>
            <p:cNvSpPr/>
            <p:nvPr/>
          </p:nvSpPr>
          <p:spPr>
            <a:xfrm>
              <a:off x="5861175" y="284630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8239</a:t>
              </a:r>
              <a:endParaRPr sz="800"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5375125" y="32869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28623</a:t>
              </a:r>
              <a:endParaRPr sz="800"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5003850" y="37767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31185</a:t>
              </a:r>
              <a:endParaRPr sz="800"/>
            </a:p>
          </p:txBody>
        </p:sp>
        <p:sp>
          <p:nvSpPr>
            <p:cNvPr id="123" name="Google Shape;123;p17"/>
            <p:cNvSpPr/>
            <p:nvPr/>
          </p:nvSpPr>
          <p:spPr>
            <a:xfrm>
              <a:off x="5778500" y="37767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2315</a:t>
              </a:r>
              <a:endParaRPr sz="800"/>
            </a:p>
          </p:txBody>
        </p:sp>
        <p:sp>
          <p:nvSpPr>
            <p:cNvPr id="124" name="Google Shape;124;p17"/>
            <p:cNvSpPr/>
            <p:nvPr/>
          </p:nvSpPr>
          <p:spPr>
            <a:xfrm>
              <a:off x="5287125" y="42665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9784</a:t>
              </a:r>
              <a:endParaRPr sz="800"/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6374025" y="32869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23489</a:t>
              </a:r>
              <a:endParaRPr sz="800"/>
            </a:p>
          </p:txBody>
        </p:sp>
        <p:sp>
          <p:nvSpPr>
            <p:cNvPr id="126" name="Google Shape;126;p17"/>
            <p:cNvSpPr/>
            <p:nvPr/>
          </p:nvSpPr>
          <p:spPr>
            <a:xfrm>
              <a:off x="6751100" y="37767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4128</a:t>
              </a:r>
              <a:endParaRPr sz="800"/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6751100" y="4266550"/>
              <a:ext cx="545100" cy="201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52137</a:t>
              </a:r>
              <a:endParaRPr sz="800"/>
            </a:p>
          </p:txBody>
        </p:sp>
        <p:cxnSp>
          <p:nvCxnSpPr>
            <p:cNvPr id="128" name="Google Shape;128;p17"/>
            <p:cNvCxnSpPr>
              <a:stCxn id="120" idx="2"/>
              <a:endCxn id="121" idx="0"/>
            </p:cNvCxnSpPr>
            <p:nvPr/>
          </p:nvCxnSpPr>
          <p:spPr>
            <a:xfrm flipH="1">
              <a:off x="5647725" y="3047300"/>
              <a:ext cx="486000" cy="239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17"/>
            <p:cNvCxnSpPr>
              <a:stCxn id="120" idx="2"/>
              <a:endCxn id="125" idx="0"/>
            </p:cNvCxnSpPr>
            <p:nvPr/>
          </p:nvCxnSpPr>
          <p:spPr>
            <a:xfrm>
              <a:off x="6133725" y="3047300"/>
              <a:ext cx="513000" cy="239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" name="Google Shape;130;p17"/>
            <p:cNvCxnSpPr>
              <a:stCxn id="121" idx="2"/>
              <a:endCxn id="122" idx="0"/>
            </p:cNvCxnSpPr>
            <p:nvPr/>
          </p:nvCxnSpPr>
          <p:spPr>
            <a:xfrm flipH="1">
              <a:off x="5276275" y="3487950"/>
              <a:ext cx="371400" cy="288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17"/>
            <p:cNvCxnSpPr>
              <a:stCxn id="121" idx="2"/>
              <a:endCxn id="123" idx="0"/>
            </p:cNvCxnSpPr>
            <p:nvPr/>
          </p:nvCxnSpPr>
          <p:spPr>
            <a:xfrm>
              <a:off x="5647675" y="3487950"/>
              <a:ext cx="403500" cy="288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" name="Google Shape;132;p17"/>
            <p:cNvCxnSpPr>
              <a:stCxn id="123" idx="2"/>
              <a:endCxn id="124" idx="0"/>
            </p:cNvCxnSpPr>
            <p:nvPr/>
          </p:nvCxnSpPr>
          <p:spPr>
            <a:xfrm flipH="1">
              <a:off x="5559650" y="3977750"/>
              <a:ext cx="491400" cy="288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" name="Google Shape;133;p17"/>
            <p:cNvCxnSpPr>
              <a:stCxn id="125" idx="2"/>
              <a:endCxn id="126" idx="0"/>
            </p:cNvCxnSpPr>
            <p:nvPr/>
          </p:nvCxnSpPr>
          <p:spPr>
            <a:xfrm>
              <a:off x="6646575" y="3487950"/>
              <a:ext cx="377100" cy="288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Google Shape;134;p17"/>
            <p:cNvCxnSpPr>
              <a:stCxn id="126" idx="2"/>
              <a:endCxn id="127" idx="0"/>
            </p:cNvCxnSpPr>
            <p:nvPr/>
          </p:nvCxnSpPr>
          <p:spPr>
            <a:xfrm>
              <a:off x="7023650" y="3977750"/>
              <a:ext cx="0" cy="288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5" name="Google Shape;13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exam</a:t>
            </a:r>
            <a:endParaRPr/>
          </a:p>
        </p:txBody>
      </p:sp>
      <p:sp>
        <p:nvSpPr>
          <p:cNvPr id="136" name="Google Shape;136;p17"/>
          <p:cNvSpPr txBox="1"/>
          <p:nvPr>
            <p:ph idx="1" type="body"/>
          </p:nvPr>
        </p:nvSpPr>
        <p:spPr>
          <a:xfrm>
            <a:off x="387900" y="1152475"/>
            <a:ext cx="3321000" cy="3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client prints the received response in a tree pattern to the screen.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output shows the tree structure in a simplified form.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/>
              <a:t>Note: the client and server can store the tree internally however they want.</a:t>
            </a:r>
            <a:endParaRPr/>
          </a:p>
        </p:txBody>
      </p:sp>
      <p:sp>
        <p:nvSpPr>
          <p:cNvPr id="137" name="Google Shape;137;p17"/>
          <p:cNvSpPr/>
          <p:nvPr/>
        </p:nvSpPr>
        <p:spPr>
          <a:xfrm>
            <a:off x="4347075" y="1877550"/>
            <a:ext cx="1083300" cy="990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138" name="Google Shape;138;p17"/>
          <p:cNvSpPr/>
          <p:nvPr/>
        </p:nvSpPr>
        <p:spPr>
          <a:xfrm>
            <a:off x="6666925" y="2071900"/>
            <a:ext cx="1953600" cy="2435400"/>
          </a:xfrm>
          <a:prstGeom prst="flowChartAlternateProcess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8239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--28623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----31185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----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2315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------9784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--23489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----4128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------52137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9" name="Google Shape;139;p17"/>
          <p:cNvSpPr/>
          <p:nvPr/>
        </p:nvSpPr>
        <p:spPr>
          <a:xfrm rot="1375769">
            <a:off x="5700606" y="2509003"/>
            <a:ext cx="696102" cy="57268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exam</a:t>
            </a:r>
            <a:endParaRPr/>
          </a:p>
        </p:txBody>
      </p:sp>
      <p:sp>
        <p:nvSpPr>
          <p:cNvPr id="145" name="Google Shape;145;p18"/>
          <p:cNvSpPr txBox="1"/>
          <p:nvPr>
            <p:ph idx="1" type="body"/>
          </p:nvPr>
        </p:nvSpPr>
        <p:spPr>
          <a:xfrm>
            <a:off x="311700" y="1152475"/>
            <a:ext cx="3956700" cy="3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implement functions in the client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is a white box, you have the source.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client functions are in grey. They are yours, you have some precode.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server is a black box, you find binaries on Github.</a:t>
            </a: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4870925" y="1832850"/>
            <a:ext cx="1083300" cy="1477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Client</a:t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6909975" y="2076750"/>
            <a:ext cx="1083300" cy="990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Server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4978625" y="2241775"/>
            <a:ext cx="867900" cy="258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D1 module</a:t>
            </a:r>
            <a:endParaRPr sz="800"/>
          </a:p>
        </p:txBody>
      </p:sp>
      <p:sp>
        <p:nvSpPr>
          <p:cNvPr id="149" name="Google Shape;149;p18"/>
          <p:cNvSpPr/>
          <p:nvPr/>
        </p:nvSpPr>
        <p:spPr>
          <a:xfrm>
            <a:off x="4978625" y="2564550"/>
            <a:ext cx="867900" cy="258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D2 module</a:t>
            </a:r>
            <a:endParaRPr sz="800"/>
          </a:p>
        </p:txBody>
      </p:sp>
      <p:sp>
        <p:nvSpPr>
          <p:cNvPr id="150" name="Google Shape;150;p18"/>
          <p:cNvSpPr/>
          <p:nvPr/>
        </p:nvSpPr>
        <p:spPr>
          <a:xfrm>
            <a:off x="4978625" y="2885575"/>
            <a:ext cx="867900" cy="258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Tree</a:t>
            </a:r>
            <a:r>
              <a:rPr lang="en" sz="800"/>
              <a:t> module</a:t>
            </a:r>
            <a:endParaRPr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steps to do this</a:t>
            </a:r>
            <a:endParaRPr/>
          </a:p>
        </p:txBody>
      </p:sp>
      <p:sp>
        <p:nvSpPr>
          <p:cNvPr id="156" name="Google Shape;15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Communication over UDP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called “D1”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with checksums and 1-bit acknowledgements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Request/Response protocol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called “D2”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on top of UDP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relies on correct packet delivery using D1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Build a client-side tree from the Responses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Parse the payload of the D2 packets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Recreate the tree on the client side (you don’t have to use pointers)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Print the tree on screen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 over UDP</a:t>
            </a:r>
            <a:endParaRPr/>
          </a:p>
        </p:txBody>
      </p:sp>
      <p:grpSp>
        <p:nvGrpSpPr>
          <p:cNvPr id="162" name="Google Shape;162;p20"/>
          <p:cNvGrpSpPr/>
          <p:nvPr/>
        </p:nvGrpSpPr>
        <p:grpSpPr>
          <a:xfrm>
            <a:off x="311700" y="2519150"/>
            <a:ext cx="8265600" cy="274144"/>
            <a:chOff x="671750" y="1893200"/>
            <a:chExt cx="8265600" cy="274144"/>
          </a:xfrm>
        </p:grpSpPr>
        <p:sp>
          <p:nvSpPr>
            <p:cNvPr id="163" name="Google Shape;163;p20"/>
            <p:cNvSpPr/>
            <p:nvPr/>
          </p:nvSpPr>
          <p:spPr>
            <a:xfrm>
              <a:off x="671750" y="1893200"/>
              <a:ext cx="258300" cy="274144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0"/>
            <p:cNvSpPr/>
            <p:nvPr/>
          </p:nvSpPr>
          <p:spPr>
            <a:xfrm>
              <a:off x="9300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0"/>
            <p:cNvSpPr/>
            <p:nvPr/>
          </p:nvSpPr>
          <p:spPr>
            <a:xfrm>
              <a:off x="11883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0"/>
            <p:cNvSpPr/>
            <p:nvPr/>
          </p:nvSpPr>
          <p:spPr>
            <a:xfrm>
              <a:off x="14466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0"/>
            <p:cNvSpPr/>
            <p:nvPr/>
          </p:nvSpPr>
          <p:spPr>
            <a:xfrm>
              <a:off x="17049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0"/>
            <p:cNvSpPr/>
            <p:nvPr/>
          </p:nvSpPr>
          <p:spPr>
            <a:xfrm>
              <a:off x="19632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0"/>
            <p:cNvSpPr/>
            <p:nvPr/>
          </p:nvSpPr>
          <p:spPr>
            <a:xfrm>
              <a:off x="22215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0"/>
            <p:cNvSpPr/>
            <p:nvPr/>
          </p:nvSpPr>
          <p:spPr>
            <a:xfrm>
              <a:off x="2479850" y="1893200"/>
              <a:ext cx="258300" cy="274144"/>
            </a:xfrm>
            <a:prstGeom prst="rect">
              <a:avLst/>
            </a:prstGeom>
            <a:solidFill>
              <a:srgbClr val="4A86E8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0"/>
            <p:cNvSpPr/>
            <p:nvPr/>
          </p:nvSpPr>
          <p:spPr>
            <a:xfrm>
              <a:off x="2738150" y="1893200"/>
              <a:ext cx="258300" cy="274144"/>
            </a:xfrm>
            <a:prstGeom prst="rect">
              <a:avLst/>
            </a:prstGeom>
            <a:solidFill>
              <a:srgbClr val="F4CCC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29964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32547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0"/>
            <p:cNvSpPr/>
            <p:nvPr/>
          </p:nvSpPr>
          <p:spPr>
            <a:xfrm>
              <a:off x="35130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0"/>
            <p:cNvSpPr/>
            <p:nvPr/>
          </p:nvSpPr>
          <p:spPr>
            <a:xfrm>
              <a:off x="37713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0"/>
            <p:cNvSpPr/>
            <p:nvPr/>
          </p:nvSpPr>
          <p:spPr>
            <a:xfrm>
              <a:off x="40296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0"/>
            <p:cNvSpPr/>
            <p:nvPr/>
          </p:nvSpPr>
          <p:spPr>
            <a:xfrm>
              <a:off x="4287950" y="1893200"/>
              <a:ext cx="258300" cy="27414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0"/>
            <p:cNvSpPr/>
            <p:nvPr/>
          </p:nvSpPr>
          <p:spPr>
            <a:xfrm>
              <a:off x="4546250" y="1893200"/>
              <a:ext cx="258300" cy="274144"/>
            </a:xfrm>
            <a:prstGeom prst="rect">
              <a:avLst/>
            </a:prstGeom>
            <a:solidFill>
              <a:srgbClr val="C9DAF8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0"/>
            <p:cNvSpPr/>
            <p:nvPr/>
          </p:nvSpPr>
          <p:spPr>
            <a:xfrm>
              <a:off x="48045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50628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0"/>
            <p:cNvSpPr/>
            <p:nvPr/>
          </p:nvSpPr>
          <p:spPr>
            <a:xfrm>
              <a:off x="53211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0"/>
            <p:cNvSpPr/>
            <p:nvPr/>
          </p:nvSpPr>
          <p:spPr>
            <a:xfrm>
              <a:off x="55794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58377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0"/>
            <p:cNvSpPr/>
            <p:nvPr/>
          </p:nvSpPr>
          <p:spPr>
            <a:xfrm>
              <a:off x="60960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0"/>
            <p:cNvSpPr/>
            <p:nvPr/>
          </p:nvSpPr>
          <p:spPr>
            <a:xfrm>
              <a:off x="63543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0"/>
            <p:cNvSpPr/>
            <p:nvPr/>
          </p:nvSpPr>
          <p:spPr>
            <a:xfrm>
              <a:off x="66126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0"/>
            <p:cNvSpPr/>
            <p:nvPr/>
          </p:nvSpPr>
          <p:spPr>
            <a:xfrm>
              <a:off x="68709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0"/>
            <p:cNvSpPr/>
            <p:nvPr/>
          </p:nvSpPr>
          <p:spPr>
            <a:xfrm>
              <a:off x="71292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0"/>
            <p:cNvSpPr/>
            <p:nvPr/>
          </p:nvSpPr>
          <p:spPr>
            <a:xfrm>
              <a:off x="73875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0"/>
            <p:cNvSpPr/>
            <p:nvPr/>
          </p:nvSpPr>
          <p:spPr>
            <a:xfrm>
              <a:off x="76458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0"/>
            <p:cNvSpPr/>
            <p:nvPr/>
          </p:nvSpPr>
          <p:spPr>
            <a:xfrm>
              <a:off x="79041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0"/>
            <p:cNvSpPr/>
            <p:nvPr/>
          </p:nvSpPr>
          <p:spPr>
            <a:xfrm>
              <a:off x="81624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0"/>
            <p:cNvSpPr/>
            <p:nvPr/>
          </p:nvSpPr>
          <p:spPr>
            <a:xfrm>
              <a:off x="84207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0"/>
            <p:cNvSpPr/>
            <p:nvPr/>
          </p:nvSpPr>
          <p:spPr>
            <a:xfrm>
              <a:off x="8679050" y="1893250"/>
              <a:ext cx="258300" cy="274041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20"/>
          <p:cNvGrpSpPr/>
          <p:nvPr/>
        </p:nvGrpSpPr>
        <p:grpSpPr>
          <a:xfrm>
            <a:off x="311700" y="2876550"/>
            <a:ext cx="8265600" cy="274200"/>
            <a:chOff x="671750" y="1893200"/>
            <a:chExt cx="8265600" cy="274200"/>
          </a:xfrm>
        </p:grpSpPr>
        <p:sp>
          <p:nvSpPr>
            <p:cNvPr id="196" name="Google Shape;196;p20"/>
            <p:cNvSpPr/>
            <p:nvPr/>
          </p:nvSpPr>
          <p:spPr>
            <a:xfrm>
              <a:off x="6717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0"/>
            <p:cNvSpPr/>
            <p:nvPr/>
          </p:nvSpPr>
          <p:spPr>
            <a:xfrm>
              <a:off x="9300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0"/>
            <p:cNvSpPr/>
            <p:nvPr/>
          </p:nvSpPr>
          <p:spPr>
            <a:xfrm>
              <a:off x="11883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0"/>
            <p:cNvSpPr/>
            <p:nvPr/>
          </p:nvSpPr>
          <p:spPr>
            <a:xfrm>
              <a:off x="14466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0"/>
            <p:cNvSpPr/>
            <p:nvPr/>
          </p:nvSpPr>
          <p:spPr>
            <a:xfrm>
              <a:off x="17049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0"/>
            <p:cNvSpPr/>
            <p:nvPr/>
          </p:nvSpPr>
          <p:spPr>
            <a:xfrm>
              <a:off x="19632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0"/>
            <p:cNvSpPr/>
            <p:nvPr/>
          </p:nvSpPr>
          <p:spPr>
            <a:xfrm>
              <a:off x="22215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0"/>
            <p:cNvSpPr/>
            <p:nvPr/>
          </p:nvSpPr>
          <p:spPr>
            <a:xfrm>
              <a:off x="24798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0"/>
            <p:cNvSpPr/>
            <p:nvPr/>
          </p:nvSpPr>
          <p:spPr>
            <a:xfrm>
              <a:off x="27381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0"/>
            <p:cNvSpPr/>
            <p:nvPr/>
          </p:nvSpPr>
          <p:spPr>
            <a:xfrm>
              <a:off x="29964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0"/>
            <p:cNvSpPr/>
            <p:nvPr/>
          </p:nvSpPr>
          <p:spPr>
            <a:xfrm>
              <a:off x="32547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0"/>
            <p:cNvSpPr/>
            <p:nvPr/>
          </p:nvSpPr>
          <p:spPr>
            <a:xfrm>
              <a:off x="35130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0"/>
            <p:cNvSpPr/>
            <p:nvPr/>
          </p:nvSpPr>
          <p:spPr>
            <a:xfrm>
              <a:off x="37713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0"/>
            <p:cNvSpPr/>
            <p:nvPr/>
          </p:nvSpPr>
          <p:spPr>
            <a:xfrm>
              <a:off x="40296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0"/>
            <p:cNvSpPr/>
            <p:nvPr/>
          </p:nvSpPr>
          <p:spPr>
            <a:xfrm>
              <a:off x="42879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0"/>
            <p:cNvSpPr/>
            <p:nvPr/>
          </p:nvSpPr>
          <p:spPr>
            <a:xfrm>
              <a:off x="45462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0"/>
            <p:cNvSpPr/>
            <p:nvPr/>
          </p:nvSpPr>
          <p:spPr>
            <a:xfrm>
              <a:off x="48045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0"/>
            <p:cNvSpPr/>
            <p:nvPr/>
          </p:nvSpPr>
          <p:spPr>
            <a:xfrm>
              <a:off x="50628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0"/>
            <p:cNvSpPr/>
            <p:nvPr/>
          </p:nvSpPr>
          <p:spPr>
            <a:xfrm>
              <a:off x="53211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0"/>
            <p:cNvSpPr/>
            <p:nvPr/>
          </p:nvSpPr>
          <p:spPr>
            <a:xfrm>
              <a:off x="55794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0"/>
            <p:cNvSpPr/>
            <p:nvPr/>
          </p:nvSpPr>
          <p:spPr>
            <a:xfrm>
              <a:off x="58377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0"/>
            <p:cNvSpPr/>
            <p:nvPr/>
          </p:nvSpPr>
          <p:spPr>
            <a:xfrm>
              <a:off x="60960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0"/>
            <p:cNvSpPr/>
            <p:nvPr/>
          </p:nvSpPr>
          <p:spPr>
            <a:xfrm>
              <a:off x="63543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0"/>
            <p:cNvSpPr/>
            <p:nvPr/>
          </p:nvSpPr>
          <p:spPr>
            <a:xfrm>
              <a:off x="66126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0"/>
            <p:cNvSpPr/>
            <p:nvPr/>
          </p:nvSpPr>
          <p:spPr>
            <a:xfrm>
              <a:off x="68709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0"/>
            <p:cNvSpPr/>
            <p:nvPr/>
          </p:nvSpPr>
          <p:spPr>
            <a:xfrm>
              <a:off x="71292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0"/>
            <p:cNvSpPr/>
            <p:nvPr/>
          </p:nvSpPr>
          <p:spPr>
            <a:xfrm>
              <a:off x="73875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0"/>
            <p:cNvSpPr/>
            <p:nvPr/>
          </p:nvSpPr>
          <p:spPr>
            <a:xfrm>
              <a:off x="76458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79041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0"/>
            <p:cNvSpPr/>
            <p:nvPr/>
          </p:nvSpPr>
          <p:spPr>
            <a:xfrm>
              <a:off x="81624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0"/>
            <p:cNvSpPr/>
            <p:nvPr/>
          </p:nvSpPr>
          <p:spPr>
            <a:xfrm>
              <a:off x="84207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0"/>
            <p:cNvSpPr/>
            <p:nvPr/>
          </p:nvSpPr>
          <p:spPr>
            <a:xfrm>
              <a:off x="86790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8" name="Google Shape;228;p20"/>
          <p:cNvSpPr txBox="1"/>
          <p:nvPr>
            <p:ph idx="1" type="body"/>
          </p:nvPr>
        </p:nvSpPr>
        <p:spPr>
          <a:xfrm>
            <a:off x="311700" y="1152475"/>
            <a:ext cx="8466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packet header for D1: sent over the network in network byte order</a:t>
            </a:r>
            <a:endParaRPr/>
          </a:p>
        </p:txBody>
      </p:sp>
      <p:sp>
        <p:nvSpPr>
          <p:cNvPr id="229" name="Google Shape;229;p20"/>
          <p:cNvSpPr txBox="1"/>
          <p:nvPr/>
        </p:nvSpPr>
        <p:spPr>
          <a:xfrm>
            <a:off x="311700" y="1668250"/>
            <a:ext cx="51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MSB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30" name="Google Shape;230;p20"/>
          <p:cNvSpPr txBox="1"/>
          <p:nvPr/>
        </p:nvSpPr>
        <p:spPr>
          <a:xfrm>
            <a:off x="8118300" y="3471050"/>
            <a:ext cx="51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LSB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231" name="Google Shape;231;p20"/>
          <p:cNvCxnSpPr>
            <a:endCxn id="163" idx="0"/>
          </p:cNvCxnSpPr>
          <p:nvPr/>
        </p:nvCxnSpPr>
        <p:spPr>
          <a:xfrm flipH="1">
            <a:off x="440850" y="1944950"/>
            <a:ext cx="58800" cy="57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2" name="Google Shape;232;p20"/>
          <p:cNvCxnSpPr>
            <a:stCxn id="230" idx="0"/>
            <a:endCxn id="227" idx="2"/>
          </p:cNvCxnSpPr>
          <p:nvPr/>
        </p:nvCxnSpPr>
        <p:spPr>
          <a:xfrm flipH="1" rot="10800000">
            <a:off x="8377200" y="3150650"/>
            <a:ext cx="71100" cy="32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3" name="Google Shape;233;p20"/>
          <p:cNvSpPr txBox="1"/>
          <p:nvPr/>
        </p:nvSpPr>
        <p:spPr>
          <a:xfrm>
            <a:off x="2694125" y="2973800"/>
            <a:ext cx="2578200" cy="3693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Size: 32 bits, network byte order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34" name="Google Shape;234;p20"/>
          <p:cNvSpPr txBox="1"/>
          <p:nvPr/>
        </p:nvSpPr>
        <p:spPr>
          <a:xfrm>
            <a:off x="5094600" y="2324900"/>
            <a:ext cx="3094800" cy="3693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Checksum</a:t>
            </a:r>
            <a:r>
              <a:rPr lang="en" sz="1200">
                <a:solidFill>
                  <a:schemeClr val="dk2"/>
                </a:solidFill>
              </a:rPr>
              <a:t>: 16 bits, network byte order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35" name="Google Shape;235;p20"/>
          <p:cNvSpPr txBox="1"/>
          <p:nvPr/>
        </p:nvSpPr>
        <p:spPr>
          <a:xfrm>
            <a:off x="5763675" y="4294713"/>
            <a:ext cx="1947000" cy="3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12 unused bits, must be 0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236" name="Google Shape;236;p20"/>
          <p:cNvCxnSpPr>
            <a:stCxn id="235" idx="1"/>
            <a:endCxn id="168" idx="1"/>
          </p:cNvCxnSpPr>
          <p:nvPr/>
        </p:nvCxnSpPr>
        <p:spPr>
          <a:xfrm rot="10800000">
            <a:off x="1603275" y="2656263"/>
            <a:ext cx="4160400" cy="182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37" name="Google Shape;237;p20"/>
          <p:cNvCxnSpPr>
            <a:stCxn id="235" idx="1"/>
            <a:endCxn id="175" idx="1"/>
          </p:cNvCxnSpPr>
          <p:nvPr/>
        </p:nvCxnSpPr>
        <p:spPr>
          <a:xfrm rot="10800000">
            <a:off x="3411375" y="2656263"/>
            <a:ext cx="2352300" cy="182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238" name="Google Shape;238;p20"/>
          <p:cNvSpPr txBox="1"/>
          <p:nvPr/>
        </p:nvSpPr>
        <p:spPr>
          <a:xfrm>
            <a:off x="311700" y="4125988"/>
            <a:ext cx="1947000" cy="3693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DATA packet if this is 1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239" name="Google Shape;239;p20"/>
          <p:cNvCxnSpPr>
            <a:endCxn id="163" idx="2"/>
          </p:cNvCxnSpPr>
          <p:nvPr/>
        </p:nvCxnSpPr>
        <p:spPr>
          <a:xfrm rot="10800000">
            <a:off x="440850" y="2793294"/>
            <a:ext cx="32100" cy="128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0" name="Google Shape;240;p20"/>
          <p:cNvSpPr txBox="1"/>
          <p:nvPr/>
        </p:nvSpPr>
        <p:spPr>
          <a:xfrm>
            <a:off x="704950" y="3626100"/>
            <a:ext cx="3094800" cy="3693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Sequence number, 0 or 1 if DATA packet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241" name="Google Shape;241;p20"/>
          <p:cNvCxnSpPr>
            <a:stCxn id="240" idx="0"/>
            <a:endCxn id="171" idx="2"/>
          </p:cNvCxnSpPr>
          <p:nvPr/>
        </p:nvCxnSpPr>
        <p:spPr>
          <a:xfrm flipH="1" rot="10800000">
            <a:off x="2252350" y="2793300"/>
            <a:ext cx="255000" cy="83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2" name="Google Shape;242;p20"/>
          <p:cNvSpPr txBox="1"/>
          <p:nvPr/>
        </p:nvSpPr>
        <p:spPr>
          <a:xfrm>
            <a:off x="1037975" y="1583800"/>
            <a:ext cx="1683300" cy="369300"/>
          </a:xfrm>
          <a:prstGeom prst="rect">
            <a:avLst/>
          </a:prstGeom>
          <a:solidFill>
            <a:srgbClr val="4A86E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ACK</a:t>
            </a:r>
            <a:r>
              <a:rPr lang="en" sz="1200">
                <a:solidFill>
                  <a:schemeClr val="lt1"/>
                </a:solidFill>
              </a:rPr>
              <a:t> packet if this is 1</a:t>
            </a:r>
            <a:endParaRPr sz="1200">
              <a:solidFill>
                <a:schemeClr val="lt1"/>
              </a:solidFill>
            </a:endParaRPr>
          </a:p>
        </p:txBody>
      </p:sp>
      <p:cxnSp>
        <p:nvCxnSpPr>
          <p:cNvPr id="243" name="Google Shape;243;p20"/>
          <p:cNvCxnSpPr>
            <a:stCxn id="242" idx="2"/>
            <a:endCxn id="170" idx="0"/>
          </p:cNvCxnSpPr>
          <p:nvPr/>
        </p:nvCxnSpPr>
        <p:spPr>
          <a:xfrm>
            <a:off x="1879625" y="1953100"/>
            <a:ext cx="369300" cy="56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4" name="Google Shape;244;p20"/>
          <p:cNvSpPr txBox="1"/>
          <p:nvPr/>
        </p:nvSpPr>
        <p:spPr>
          <a:xfrm>
            <a:off x="2846350" y="1583775"/>
            <a:ext cx="1355400" cy="3693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ACK number</a:t>
            </a:r>
            <a:endParaRPr sz="1200">
              <a:solidFill>
                <a:schemeClr val="lt1"/>
              </a:solidFill>
            </a:endParaRPr>
          </a:p>
        </p:txBody>
      </p:sp>
      <p:cxnSp>
        <p:nvCxnSpPr>
          <p:cNvPr id="245" name="Google Shape;245;p20"/>
          <p:cNvCxnSpPr>
            <a:stCxn id="244" idx="2"/>
            <a:endCxn id="178" idx="0"/>
          </p:cNvCxnSpPr>
          <p:nvPr/>
        </p:nvCxnSpPr>
        <p:spPr>
          <a:xfrm>
            <a:off x="3524050" y="1953075"/>
            <a:ext cx="791400" cy="56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 over UDP</a:t>
            </a:r>
            <a:endParaRPr/>
          </a:p>
        </p:txBody>
      </p:sp>
      <p:grpSp>
        <p:nvGrpSpPr>
          <p:cNvPr id="251" name="Google Shape;251;p21"/>
          <p:cNvGrpSpPr/>
          <p:nvPr/>
        </p:nvGrpSpPr>
        <p:grpSpPr>
          <a:xfrm>
            <a:off x="311700" y="1680950"/>
            <a:ext cx="8265600" cy="274200"/>
            <a:chOff x="671750" y="1893200"/>
            <a:chExt cx="8265600" cy="274200"/>
          </a:xfrm>
        </p:grpSpPr>
        <p:sp>
          <p:nvSpPr>
            <p:cNvPr id="252" name="Google Shape;252;p21"/>
            <p:cNvSpPr/>
            <p:nvPr/>
          </p:nvSpPr>
          <p:spPr>
            <a:xfrm>
              <a:off x="671750" y="1893200"/>
              <a:ext cx="258300" cy="274200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1"/>
            <p:cNvSpPr/>
            <p:nvPr/>
          </p:nvSpPr>
          <p:spPr>
            <a:xfrm>
              <a:off x="9300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1"/>
            <p:cNvSpPr/>
            <p:nvPr/>
          </p:nvSpPr>
          <p:spPr>
            <a:xfrm>
              <a:off x="11883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1"/>
            <p:cNvSpPr/>
            <p:nvPr/>
          </p:nvSpPr>
          <p:spPr>
            <a:xfrm>
              <a:off x="14466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1"/>
            <p:cNvSpPr/>
            <p:nvPr/>
          </p:nvSpPr>
          <p:spPr>
            <a:xfrm>
              <a:off x="17049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1"/>
            <p:cNvSpPr/>
            <p:nvPr/>
          </p:nvSpPr>
          <p:spPr>
            <a:xfrm>
              <a:off x="19632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1"/>
            <p:cNvSpPr/>
            <p:nvPr/>
          </p:nvSpPr>
          <p:spPr>
            <a:xfrm>
              <a:off x="22215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1"/>
            <p:cNvSpPr/>
            <p:nvPr/>
          </p:nvSpPr>
          <p:spPr>
            <a:xfrm>
              <a:off x="2479850" y="1893200"/>
              <a:ext cx="258300" cy="274200"/>
            </a:xfrm>
            <a:prstGeom prst="rect">
              <a:avLst/>
            </a:prstGeom>
            <a:solidFill>
              <a:srgbClr val="4A86E8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1"/>
            <p:cNvSpPr/>
            <p:nvPr/>
          </p:nvSpPr>
          <p:spPr>
            <a:xfrm>
              <a:off x="2738150" y="1893200"/>
              <a:ext cx="258300" cy="274200"/>
            </a:xfrm>
            <a:prstGeom prst="rect">
              <a:avLst/>
            </a:prstGeom>
            <a:solidFill>
              <a:srgbClr val="F4CCC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1"/>
            <p:cNvSpPr/>
            <p:nvPr/>
          </p:nvSpPr>
          <p:spPr>
            <a:xfrm>
              <a:off x="29964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1"/>
            <p:cNvSpPr/>
            <p:nvPr/>
          </p:nvSpPr>
          <p:spPr>
            <a:xfrm>
              <a:off x="32547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35130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1"/>
            <p:cNvSpPr/>
            <p:nvPr/>
          </p:nvSpPr>
          <p:spPr>
            <a:xfrm>
              <a:off x="37713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1"/>
            <p:cNvSpPr/>
            <p:nvPr/>
          </p:nvSpPr>
          <p:spPr>
            <a:xfrm>
              <a:off x="40296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1"/>
            <p:cNvSpPr/>
            <p:nvPr/>
          </p:nvSpPr>
          <p:spPr>
            <a:xfrm>
              <a:off x="4287950" y="1893200"/>
              <a:ext cx="258300" cy="2742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1"/>
            <p:cNvSpPr/>
            <p:nvPr/>
          </p:nvSpPr>
          <p:spPr>
            <a:xfrm>
              <a:off x="4546250" y="1893200"/>
              <a:ext cx="258300" cy="274200"/>
            </a:xfrm>
            <a:prstGeom prst="rect">
              <a:avLst/>
            </a:prstGeom>
            <a:solidFill>
              <a:srgbClr val="C9DAF8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1"/>
            <p:cNvSpPr/>
            <p:nvPr/>
          </p:nvSpPr>
          <p:spPr>
            <a:xfrm>
              <a:off x="48045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1"/>
            <p:cNvSpPr/>
            <p:nvPr/>
          </p:nvSpPr>
          <p:spPr>
            <a:xfrm>
              <a:off x="50628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1"/>
            <p:cNvSpPr/>
            <p:nvPr/>
          </p:nvSpPr>
          <p:spPr>
            <a:xfrm>
              <a:off x="53211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55794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1"/>
            <p:cNvSpPr/>
            <p:nvPr/>
          </p:nvSpPr>
          <p:spPr>
            <a:xfrm>
              <a:off x="58377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1"/>
            <p:cNvSpPr/>
            <p:nvPr/>
          </p:nvSpPr>
          <p:spPr>
            <a:xfrm>
              <a:off x="60960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1"/>
            <p:cNvSpPr/>
            <p:nvPr/>
          </p:nvSpPr>
          <p:spPr>
            <a:xfrm>
              <a:off x="63543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1"/>
            <p:cNvSpPr/>
            <p:nvPr/>
          </p:nvSpPr>
          <p:spPr>
            <a:xfrm>
              <a:off x="66126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1"/>
            <p:cNvSpPr/>
            <p:nvPr/>
          </p:nvSpPr>
          <p:spPr>
            <a:xfrm>
              <a:off x="68709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1"/>
            <p:cNvSpPr/>
            <p:nvPr/>
          </p:nvSpPr>
          <p:spPr>
            <a:xfrm>
              <a:off x="71292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1"/>
            <p:cNvSpPr/>
            <p:nvPr/>
          </p:nvSpPr>
          <p:spPr>
            <a:xfrm>
              <a:off x="73875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1"/>
            <p:cNvSpPr/>
            <p:nvPr/>
          </p:nvSpPr>
          <p:spPr>
            <a:xfrm>
              <a:off x="76458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1"/>
            <p:cNvSpPr/>
            <p:nvPr/>
          </p:nvSpPr>
          <p:spPr>
            <a:xfrm>
              <a:off x="79041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1"/>
            <p:cNvSpPr/>
            <p:nvPr/>
          </p:nvSpPr>
          <p:spPr>
            <a:xfrm>
              <a:off x="81624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1"/>
            <p:cNvSpPr/>
            <p:nvPr/>
          </p:nvSpPr>
          <p:spPr>
            <a:xfrm>
              <a:off x="84207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1"/>
            <p:cNvSpPr/>
            <p:nvPr/>
          </p:nvSpPr>
          <p:spPr>
            <a:xfrm>
              <a:off x="8679050" y="1893250"/>
              <a:ext cx="258300" cy="273900"/>
            </a:xfrm>
            <a:prstGeom prst="rect">
              <a:avLst/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4" name="Google Shape;284;p21"/>
          <p:cNvGrpSpPr/>
          <p:nvPr/>
        </p:nvGrpSpPr>
        <p:grpSpPr>
          <a:xfrm>
            <a:off x="311700" y="2038350"/>
            <a:ext cx="8265600" cy="274200"/>
            <a:chOff x="671750" y="1893200"/>
            <a:chExt cx="8265600" cy="274200"/>
          </a:xfrm>
        </p:grpSpPr>
        <p:sp>
          <p:nvSpPr>
            <p:cNvPr id="285" name="Google Shape;285;p21"/>
            <p:cNvSpPr/>
            <p:nvPr/>
          </p:nvSpPr>
          <p:spPr>
            <a:xfrm>
              <a:off x="6717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1"/>
            <p:cNvSpPr/>
            <p:nvPr/>
          </p:nvSpPr>
          <p:spPr>
            <a:xfrm>
              <a:off x="9300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1"/>
            <p:cNvSpPr/>
            <p:nvPr/>
          </p:nvSpPr>
          <p:spPr>
            <a:xfrm>
              <a:off x="11883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1"/>
            <p:cNvSpPr/>
            <p:nvPr/>
          </p:nvSpPr>
          <p:spPr>
            <a:xfrm>
              <a:off x="14466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1"/>
            <p:cNvSpPr/>
            <p:nvPr/>
          </p:nvSpPr>
          <p:spPr>
            <a:xfrm>
              <a:off x="17049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1"/>
            <p:cNvSpPr/>
            <p:nvPr/>
          </p:nvSpPr>
          <p:spPr>
            <a:xfrm>
              <a:off x="19632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1"/>
            <p:cNvSpPr/>
            <p:nvPr/>
          </p:nvSpPr>
          <p:spPr>
            <a:xfrm>
              <a:off x="22215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24798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1"/>
            <p:cNvSpPr/>
            <p:nvPr/>
          </p:nvSpPr>
          <p:spPr>
            <a:xfrm>
              <a:off x="27381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1"/>
            <p:cNvSpPr/>
            <p:nvPr/>
          </p:nvSpPr>
          <p:spPr>
            <a:xfrm>
              <a:off x="29964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1"/>
            <p:cNvSpPr/>
            <p:nvPr/>
          </p:nvSpPr>
          <p:spPr>
            <a:xfrm>
              <a:off x="32547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1"/>
            <p:cNvSpPr/>
            <p:nvPr/>
          </p:nvSpPr>
          <p:spPr>
            <a:xfrm>
              <a:off x="35130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1"/>
            <p:cNvSpPr/>
            <p:nvPr/>
          </p:nvSpPr>
          <p:spPr>
            <a:xfrm>
              <a:off x="37713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1"/>
            <p:cNvSpPr/>
            <p:nvPr/>
          </p:nvSpPr>
          <p:spPr>
            <a:xfrm>
              <a:off x="40296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1"/>
            <p:cNvSpPr/>
            <p:nvPr/>
          </p:nvSpPr>
          <p:spPr>
            <a:xfrm>
              <a:off x="42879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1"/>
            <p:cNvSpPr/>
            <p:nvPr/>
          </p:nvSpPr>
          <p:spPr>
            <a:xfrm>
              <a:off x="45462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1"/>
            <p:cNvSpPr/>
            <p:nvPr/>
          </p:nvSpPr>
          <p:spPr>
            <a:xfrm>
              <a:off x="48045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1"/>
            <p:cNvSpPr/>
            <p:nvPr/>
          </p:nvSpPr>
          <p:spPr>
            <a:xfrm>
              <a:off x="50628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1"/>
            <p:cNvSpPr/>
            <p:nvPr/>
          </p:nvSpPr>
          <p:spPr>
            <a:xfrm>
              <a:off x="53211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55794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1"/>
            <p:cNvSpPr/>
            <p:nvPr/>
          </p:nvSpPr>
          <p:spPr>
            <a:xfrm>
              <a:off x="58377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1"/>
            <p:cNvSpPr/>
            <p:nvPr/>
          </p:nvSpPr>
          <p:spPr>
            <a:xfrm>
              <a:off x="60960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63543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1"/>
            <p:cNvSpPr/>
            <p:nvPr/>
          </p:nvSpPr>
          <p:spPr>
            <a:xfrm>
              <a:off x="66126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1"/>
            <p:cNvSpPr/>
            <p:nvPr/>
          </p:nvSpPr>
          <p:spPr>
            <a:xfrm>
              <a:off x="68709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1"/>
            <p:cNvSpPr/>
            <p:nvPr/>
          </p:nvSpPr>
          <p:spPr>
            <a:xfrm>
              <a:off x="71292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1"/>
            <p:cNvSpPr/>
            <p:nvPr/>
          </p:nvSpPr>
          <p:spPr>
            <a:xfrm>
              <a:off x="73875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1"/>
            <p:cNvSpPr/>
            <p:nvPr/>
          </p:nvSpPr>
          <p:spPr>
            <a:xfrm>
              <a:off x="76458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1"/>
            <p:cNvSpPr/>
            <p:nvPr/>
          </p:nvSpPr>
          <p:spPr>
            <a:xfrm>
              <a:off x="79041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1"/>
            <p:cNvSpPr/>
            <p:nvPr/>
          </p:nvSpPr>
          <p:spPr>
            <a:xfrm>
              <a:off x="81624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1"/>
            <p:cNvSpPr/>
            <p:nvPr/>
          </p:nvSpPr>
          <p:spPr>
            <a:xfrm>
              <a:off x="84207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1"/>
            <p:cNvSpPr/>
            <p:nvPr/>
          </p:nvSpPr>
          <p:spPr>
            <a:xfrm>
              <a:off x="86790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7" name="Google Shape;317;p21"/>
          <p:cNvSpPr txBox="1"/>
          <p:nvPr>
            <p:ph idx="1" type="body"/>
          </p:nvPr>
        </p:nvSpPr>
        <p:spPr>
          <a:xfrm>
            <a:off x="311700" y="1152475"/>
            <a:ext cx="8466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D1 packet: payload follows D1Header, protected by checksum</a:t>
            </a:r>
            <a:endParaRPr/>
          </a:p>
        </p:txBody>
      </p:sp>
      <p:sp>
        <p:nvSpPr>
          <p:cNvPr id="318" name="Google Shape;318;p21"/>
          <p:cNvSpPr txBox="1"/>
          <p:nvPr/>
        </p:nvSpPr>
        <p:spPr>
          <a:xfrm>
            <a:off x="3479200" y="2753150"/>
            <a:ext cx="5138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struct D1Header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uint16_t flags;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uint16_t checksum;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uint32_t size;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};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typedef struct D1Header D1Header;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9" name="Google Shape;319;p21"/>
          <p:cNvSpPr/>
          <p:nvPr/>
        </p:nvSpPr>
        <p:spPr>
          <a:xfrm>
            <a:off x="3117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1"/>
          <p:cNvSpPr/>
          <p:nvPr/>
        </p:nvSpPr>
        <p:spPr>
          <a:xfrm>
            <a:off x="5700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1"/>
          <p:cNvSpPr/>
          <p:nvPr/>
        </p:nvSpPr>
        <p:spPr>
          <a:xfrm>
            <a:off x="8283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1"/>
          <p:cNvSpPr/>
          <p:nvPr/>
        </p:nvSpPr>
        <p:spPr>
          <a:xfrm>
            <a:off x="10866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1"/>
          <p:cNvSpPr/>
          <p:nvPr/>
        </p:nvSpPr>
        <p:spPr>
          <a:xfrm>
            <a:off x="13449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1"/>
          <p:cNvSpPr/>
          <p:nvPr/>
        </p:nvSpPr>
        <p:spPr>
          <a:xfrm>
            <a:off x="16032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1"/>
          <p:cNvSpPr/>
          <p:nvPr/>
        </p:nvSpPr>
        <p:spPr>
          <a:xfrm>
            <a:off x="18615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1"/>
          <p:cNvSpPr/>
          <p:nvPr/>
        </p:nvSpPr>
        <p:spPr>
          <a:xfrm>
            <a:off x="21198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1"/>
          <p:cNvSpPr/>
          <p:nvPr/>
        </p:nvSpPr>
        <p:spPr>
          <a:xfrm>
            <a:off x="23781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1"/>
          <p:cNvSpPr/>
          <p:nvPr/>
        </p:nvSpPr>
        <p:spPr>
          <a:xfrm>
            <a:off x="26364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1"/>
          <p:cNvSpPr/>
          <p:nvPr/>
        </p:nvSpPr>
        <p:spPr>
          <a:xfrm>
            <a:off x="28947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1"/>
          <p:cNvSpPr/>
          <p:nvPr/>
        </p:nvSpPr>
        <p:spPr>
          <a:xfrm>
            <a:off x="31530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1"/>
          <p:cNvSpPr/>
          <p:nvPr/>
        </p:nvSpPr>
        <p:spPr>
          <a:xfrm>
            <a:off x="34113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1"/>
          <p:cNvSpPr/>
          <p:nvPr/>
        </p:nvSpPr>
        <p:spPr>
          <a:xfrm>
            <a:off x="36696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1"/>
          <p:cNvSpPr/>
          <p:nvPr/>
        </p:nvSpPr>
        <p:spPr>
          <a:xfrm>
            <a:off x="39279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1"/>
          <p:cNvSpPr/>
          <p:nvPr/>
        </p:nvSpPr>
        <p:spPr>
          <a:xfrm>
            <a:off x="4186200" y="23957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1"/>
          <p:cNvSpPr/>
          <p:nvPr/>
        </p:nvSpPr>
        <p:spPr>
          <a:xfrm>
            <a:off x="44445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1"/>
          <p:cNvSpPr/>
          <p:nvPr/>
        </p:nvSpPr>
        <p:spPr>
          <a:xfrm>
            <a:off x="47028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1"/>
          <p:cNvSpPr/>
          <p:nvPr/>
        </p:nvSpPr>
        <p:spPr>
          <a:xfrm>
            <a:off x="49611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1"/>
          <p:cNvSpPr/>
          <p:nvPr/>
        </p:nvSpPr>
        <p:spPr>
          <a:xfrm>
            <a:off x="52194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1"/>
          <p:cNvSpPr/>
          <p:nvPr/>
        </p:nvSpPr>
        <p:spPr>
          <a:xfrm>
            <a:off x="54777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1"/>
          <p:cNvSpPr/>
          <p:nvPr/>
        </p:nvSpPr>
        <p:spPr>
          <a:xfrm>
            <a:off x="57360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1"/>
          <p:cNvSpPr/>
          <p:nvPr/>
        </p:nvSpPr>
        <p:spPr>
          <a:xfrm>
            <a:off x="59943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1"/>
          <p:cNvSpPr/>
          <p:nvPr/>
        </p:nvSpPr>
        <p:spPr>
          <a:xfrm>
            <a:off x="62526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1"/>
          <p:cNvSpPr/>
          <p:nvPr/>
        </p:nvSpPr>
        <p:spPr>
          <a:xfrm>
            <a:off x="65109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1"/>
          <p:cNvSpPr/>
          <p:nvPr/>
        </p:nvSpPr>
        <p:spPr>
          <a:xfrm>
            <a:off x="67692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1"/>
          <p:cNvSpPr/>
          <p:nvPr/>
        </p:nvSpPr>
        <p:spPr>
          <a:xfrm>
            <a:off x="70275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1"/>
          <p:cNvSpPr/>
          <p:nvPr/>
        </p:nvSpPr>
        <p:spPr>
          <a:xfrm>
            <a:off x="72858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1"/>
          <p:cNvSpPr/>
          <p:nvPr/>
        </p:nvSpPr>
        <p:spPr>
          <a:xfrm>
            <a:off x="78024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348" name="Google Shape;348;p21"/>
          <p:cNvSpPr/>
          <p:nvPr/>
        </p:nvSpPr>
        <p:spPr>
          <a:xfrm>
            <a:off x="80607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349" name="Google Shape;349;p21"/>
          <p:cNvSpPr/>
          <p:nvPr/>
        </p:nvSpPr>
        <p:spPr>
          <a:xfrm>
            <a:off x="83190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350" name="Google Shape;350;p21"/>
          <p:cNvSpPr/>
          <p:nvPr/>
        </p:nvSpPr>
        <p:spPr>
          <a:xfrm>
            <a:off x="7544100" y="23958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1"/>
          <p:cNvSpPr txBox="1"/>
          <p:nvPr/>
        </p:nvSpPr>
        <p:spPr>
          <a:xfrm>
            <a:off x="500400" y="2501575"/>
            <a:ext cx="2652600" cy="3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Payload, up to 1016 more bytes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D2: Request/Response protocol</a:t>
            </a:r>
            <a:endParaRPr/>
          </a:p>
        </p:txBody>
      </p:sp>
      <p:sp>
        <p:nvSpPr>
          <p:cNvPr id="357" name="Google Shape;357;p22"/>
          <p:cNvSpPr txBox="1"/>
          <p:nvPr>
            <p:ph idx="1" type="body"/>
          </p:nvPr>
        </p:nvSpPr>
        <p:spPr>
          <a:xfrm>
            <a:off x="311700" y="1152475"/>
            <a:ext cx="8466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D2 packet: in the payload of the D1 packets (as usual in layering)</a:t>
            </a:r>
            <a:endParaRPr/>
          </a:p>
        </p:txBody>
      </p:sp>
      <p:sp>
        <p:nvSpPr>
          <p:cNvPr id="358" name="Google Shape;358;p22"/>
          <p:cNvSpPr txBox="1"/>
          <p:nvPr/>
        </p:nvSpPr>
        <p:spPr>
          <a:xfrm>
            <a:off x="311700" y="2530125"/>
            <a:ext cx="5138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struct PacketHeader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uint16_t type;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};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59" name="Google Shape;359;p22"/>
          <p:cNvSpPr/>
          <p:nvPr/>
        </p:nvSpPr>
        <p:spPr>
          <a:xfrm>
            <a:off x="3117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2"/>
          <p:cNvSpPr/>
          <p:nvPr/>
        </p:nvSpPr>
        <p:spPr>
          <a:xfrm>
            <a:off x="5700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2"/>
          <p:cNvSpPr/>
          <p:nvPr/>
        </p:nvSpPr>
        <p:spPr>
          <a:xfrm>
            <a:off x="8283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2"/>
          <p:cNvSpPr/>
          <p:nvPr/>
        </p:nvSpPr>
        <p:spPr>
          <a:xfrm>
            <a:off x="10866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2"/>
          <p:cNvSpPr/>
          <p:nvPr/>
        </p:nvSpPr>
        <p:spPr>
          <a:xfrm>
            <a:off x="13449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2"/>
          <p:cNvSpPr/>
          <p:nvPr/>
        </p:nvSpPr>
        <p:spPr>
          <a:xfrm>
            <a:off x="16032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2"/>
          <p:cNvSpPr/>
          <p:nvPr/>
        </p:nvSpPr>
        <p:spPr>
          <a:xfrm>
            <a:off x="18615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2"/>
          <p:cNvSpPr/>
          <p:nvPr/>
        </p:nvSpPr>
        <p:spPr>
          <a:xfrm>
            <a:off x="21198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2"/>
          <p:cNvSpPr/>
          <p:nvPr/>
        </p:nvSpPr>
        <p:spPr>
          <a:xfrm>
            <a:off x="23781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2"/>
          <p:cNvSpPr/>
          <p:nvPr/>
        </p:nvSpPr>
        <p:spPr>
          <a:xfrm>
            <a:off x="26364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2"/>
          <p:cNvSpPr/>
          <p:nvPr/>
        </p:nvSpPr>
        <p:spPr>
          <a:xfrm>
            <a:off x="28947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2"/>
          <p:cNvSpPr/>
          <p:nvPr/>
        </p:nvSpPr>
        <p:spPr>
          <a:xfrm>
            <a:off x="31530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2"/>
          <p:cNvSpPr/>
          <p:nvPr/>
        </p:nvSpPr>
        <p:spPr>
          <a:xfrm>
            <a:off x="34113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2"/>
          <p:cNvSpPr/>
          <p:nvPr/>
        </p:nvSpPr>
        <p:spPr>
          <a:xfrm>
            <a:off x="36696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2"/>
          <p:cNvSpPr/>
          <p:nvPr/>
        </p:nvSpPr>
        <p:spPr>
          <a:xfrm>
            <a:off x="39279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2"/>
          <p:cNvSpPr/>
          <p:nvPr/>
        </p:nvSpPr>
        <p:spPr>
          <a:xfrm>
            <a:off x="41862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2"/>
          <p:cNvSpPr/>
          <p:nvPr/>
        </p:nvSpPr>
        <p:spPr>
          <a:xfrm>
            <a:off x="44445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2"/>
          <p:cNvSpPr/>
          <p:nvPr/>
        </p:nvSpPr>
        <p:spPr>
          <a:xfrm>
            <a:off x="47028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2"/>
          <p:cNvSpPr/>
          <p:nvPr/>
        </p:nvSpPr>
        <p:spPr>
          <a:xfrm>
            <a:off x="49611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2"/>
          <p:cNvSpPr/>
          <p:nvPr/>
        </p:nvSpPr>
        <p:spPr>
          <a:xfrm>
            <a:off x="52194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2"/>
          <p:cNvSpPr/>
          <p:nvPr/>
        </p:nvSpPr>
        <p:spPr>
          <a:xfrm>
            <a:off x="54777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2"/>
          <p:cNvSpPr/>
          <p:nvPr/>
        </p:nvSpPr>
        <p:spPr>
          <a:xfrm>
            <a:off x="57360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2"/>
          <p:cNvSpPr/>
          <p:nvPr/>
        </p:nvSpPr>
        <p:spPr>
          <a:xfrm>
            <a:off x="59943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2"/>
          <p:cNvSpPr/>
          <p:nvPr/>
        </p:nvSpPr>
        <p:spPr>
          <a:xfrm>
            <a:off x="62526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2"/>
          <p:cNvSpPr/>
          <p:nvPr/>
        </p:nvSpPr>
        <p:spPr>
          <a:xfrm>
            <a:off x="65109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2"/>
          <p:cNvSpPr/>
          <p:nvPr/>
        </p:nvSpPr>
        <p:spPr>
          <a:xfrm>
            <a:off x="67692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2"/>
          <p:cNvSpPr/>
          <p:nvPr/>
        </p:nvSpPr>
        <p:spPr>
          <a:xfrm>
            <a:off x="70275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2"/>
          <p:cNvSpPr/>
          <p:nvPr/>
        </p:nvSpPr>
        <p:spPr>
          <a:xfrm>
            <a:off x="72858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2"/>
          <p:cNvSpPr/>
          <p:nvPr/>
        </p:nvSpPr>
        <p:spPr>
          <a:xfrm>
            <a:off x="75441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2"/>
          <p:cNvSpPr/>
          <p:nvPr/>
        </p:nvSpPr>
        <p:spPr>
          <a:xfrm>
            <a:off x="78024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2"/>
          <p:cNvSpPr/>
          <p:nvPr/>
        </p:nvSpPr>
        <p:spPr>
          <a:xfrm>
            <a:off x="80607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2"/>
          <p:cNvSpPr/>
          <p:nvPr/>
        </p:nvSpPr>
        <p:spPr>
          <a:xfrm>
            <a:off x="83190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2"/>
          <p:cNvSpPr txBox="1"/>
          <p:nvPr/>
        </p:nvSpPr>
        <p:spPr>
          <a:xfrm>
            <a:off x="1263750" y="1948950"/>
            <a:ext cx="1453800" cy="369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type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392" name="Google Shape;392;p22"/>
          <p:cNvSpPr txBox="1"/>
          <p:nvPr/>
        </p:nvSpPr>
        <p:spPr>
          <a:xfrm>
            <a:off x="2054850" y="3823125"/>
            <a:ext cx="6587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#define TYPE_REQUEST       (1 &lt;&lt; 0) /* type is PacketRequest */</a:t>
            </a:r>
            <a:endParaRPr sz="12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#define TYPE_RESPONSE_SIZE (1 &lt;&lt; 1) /* type is PacketResponseSize */</a:t>
            </a:r>
            <a:endParaRPr sz="12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#define TYPE_RESPONSE      (1 &lt;&lt; 2) /* type is PacketResponse */</a:t>
            </a:r>
            <a:endParaRPr sz="12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#define TYPE_LAST_RESPONSE (1 &lt;&lt; 3) /* type is PacketResponse */</a:t>
            </a:r>
            <a:endParaRPr sz="12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D2: Request/Response protocol</a:t>
            </a:r>
            <a:endParaRPr/>
          </a:p>
        </p:txBody>
      </p:sp>
      <p:sp>
        <p:nvSpPr>
          <p:cNvPr id="398" name="Google Shape;398;p23"/>
          <p:cNvSpPr txBox="1"/>
          <p:nvPr>
            <p:ph idx="1" type="body"/>
          </p:nvPr>
        </p:nvSpPr>
        <p:spPr>
          <a:xfrm>
            <a:off x="311700" y="1152475"/>
            <a:ext cx="8466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D2 packet: in the payload of the D1 packets (as usual in layering)</a:t>
            </a:r>
            <a:endParaRPr/>
          </a:p>
        </p:txBody>
      </p:sp>
      <p:sp>
        <p:nvSpPr>
          <p:cNvPr id="399" name="Google Shape;399;p23"/>
          <p:cNvSpPr txBox="1"/>
          <p:nvPr/>
        </p:nvSpPr>
        <p:spPr>
          <a:xfrm>
            <a:off x="311700" y="2530125"/>
            <a:ext cx="5138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struct PacketRequest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uint16_t type;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uint32_t id;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};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00" name="Google Shape;400;p23"/>
          <p:cNvSpPr/>
          <p:nvPr/>
        </p:nvSpPr>
        <p:spPr>
          <a:xfrm>
            <a:off x="3117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3"/>
          <p:cNvSpPr/>
          <p:nvPr/>
        </p:nvSpPr>
        <p:spPr>
          <a:xfrm>
            <a:off x="5700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3"/>
          <p:cNvSpPr/>
          <p:nvPr/>
        </p:nvSpPr>
        <p:spPr>
          <a:xfrm>
            <a:off x="8283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3"/>
          <p:cNvSpPr/>
          <p:nvPr/>
        </p:nvSpPr>
        <p:spPr>
          <a:xfrm>
            <a:off x="10866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3"/>
          <p:cNvSpPr/>
          <p:nvPr/>
        </p:nvSpPr>
        <p:spPr>
          <a:xfrm>
            <a:off x="13449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3"/>
          <p:cNvSpPr/>
          <p:nvPr/>
        </p:nvSpPr>
        <p:spPr>
          <a:xfrm>
            <a:off x="16032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3"/>
          <p:cNvSpPr/>
          <p:nvPr/>
        </p:nvSpPr>
        <p:spPr>
          <a:xfrm>
            <a:off x="18615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3"/>
          <p:cNvSpPr/>
          <p:nvPr/>
        </p:nvSpPr>
        <p:spPr>
          <a:xfrm>
            <a:off x="21198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3"/>
          <p:cNvSpPr/>
          <p:nvPr/>
        </p:nvSpPr>
        <p:spPr>
          <a:xfrm>
            <a:off x="23781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3"/>
          <p:cNvSpPr/>
          <p:nvPr/>
        </p:nvSpPr>
        <p:spPr>
          <a:xfrm>
            <a:off x="26364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3"/>
          <p:cNvSpPr/>
          <p:nvPr/>
        </p:nvSpPr>
        <p:spPr>
          <a:xfrm>
            <a:off x="28947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3"/>
          <p:cNvSpPr/>
          <p:nvPr/>
        </p:nvSpPr>
        <p:spPr>
          <a:xfrm>
            <a:off x="31530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3"/>
          <p:cNvSpPr/>
          <p:nvPr/>
        </p:nvSpPr>
        <p:spPr>
          <a:xfrm>
            <a:off x="34113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3"/>
          <p:cNvSpPr/>
          <p:nvPr/>
        </p:nvSpPr>
        <p:spPr>
          <a:xfrm>
            <a:off x="36696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3"/>
          <p:cNvSpPr/>
          <p:nvPr/>
        </p:nvSpPr>
        <p:spPr>
          <a:xfrm>
            <a:off x="39279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3"/>
          <p:cNvSpPr/>
          <p:nvPr/>
        </p:nvSpPr>
        <p:spPr>
          <a:xfrm>
            <a:off x="41862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3"/>
          <p:cNvSpPr/>
          <p:nvPr/>
        </p:nvSpPr>
        <p:spPr>
          <a:xfrm>
            <a:off x="44445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3"/>
          <p:cNvSpPr/>
          <p:nvPr/>
        </p:nvSpPr>
        <p:spPr>
          <a:xfrm>
            <a:off x="47028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3"/>
          <p:cNvSpPr/>
          <p:nvPr/>
        </p:nvSpPr>
        <p:spPr>
          <a:xfrm>
            <a:off x="49611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3"/>
          <p:cNvSpPr/>
          <p:nvPr/>
        </p:nvSpPr>
        <p:spPr>
          <a:xfrm>
            <a:off x="52194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3"/>
          <p:cNvSpPr/>
          <p:nvPr/>
        </p:nvSpPr>
        <p:spPr>
          <a:xfrm>
            <a:off x="54777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3"/>
          <p:cNvSpPr/>
          <p:nvPr/>
        </p:nvSpPr>
        <p:spPr>
          <a:xfrm>
            <a:off x="57360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3"/>
          <p:cNvSpPr/>
          <p:nvPr/>
        </p:nvSpPr>
        <p:spPr>
          <a:xfrm>
            <a:off x="59943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3"/>
          <p:cNvSpPr/>
          <p:nvPr/>
        </p:nvSpPr>
        <p:spPr>
          <a:xfrm>
            <a:off x="62526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3"/>
          <p:cNvSpPr/>
          <p:nvPr/>
        </p:nvSpPr>
        <p:spPr>
          <a:xfrm>
            <a:off x="65109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3"/>
          <p:cNvSpPr/>
          <p:nvPr/>
        </p:nvSpPr>
        <p:spPr>
          <a:xfrm>
            <a:off x="67692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3"/>
          <p:cNvSpPr/>
          <p:nvPr/>
        </p:nvSpPr>
        <p:spPr>
          <a:xfrm>
            <a:off x="70275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3"/>
          <p:cNvSpPr/>
          <p:nvPr/>
        </p:nvSpPr>
        <p:spPr>
          <a:xfrm>
            <a:off x="72858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3"/>
          <p:cNvSpPr/>
          <p:nvPr/>
        </p:nvSpPr>
        <p:spPr>
          <a:xfrm>
            <a:off x="75441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3"/>
          <p:cNvSpPr/>
          <p:nvPr/>
        </p:nvSpPr>
        <p:spPr>
          <a:xfrm>
            <a:off x="78024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3"/>
          <p:cNvSpPr/>
          <p:nvPr/>
        </p:nvSpPr>
        <p:spPr>
          <a:xfrm>
            <a:off x="80607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3"/>
          <p:cNvSpPr/>
          <p:nvPr/>
        </p:nvSpPr>
        <p:spPr>
          <a:xfrm>
            <a:off x="8319000" y="1722875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3"/>
          <p:cNvSpPr txBox="1"/>
          <p:nvPr/>
        </p:nvSpPr>
        <p:spPr>
          <a:xfrm>
            <a:off x="1603200" y="1519075"/>
            <a:ext cx="1453800" cy="369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TYPE_REQUEST       </a:t>
            </a:r>
            <a:endParaRPr sz="1200">
              <a:solidFill>
                <a:schemeClr val="dk2"/>
              </a:solidFill>
            </a:endParaRPr>
          </a:p>
        </p:txBody>
      </p:sp>
      <p:grpSp>
        <p:nvGrpSpPr>
          <p:cNvPr id="433" name="Google Shape;433;p23"/>
          <p:cNvGrpSpPr/>
          <p:nvPr/>
        </p:nvGrpSpPr>
        <p:grpSpPr>
          <a:xfrm>
            <a:off x="311700" y="2038350"/>
            <a:ext cx="8265600" cy="274200"/>
            <a:chOff x="671750" y="1893200"/>
            <a:chExt cx="8265600" cy="274200"/>
          </a:xfrm>
        </p:grpSpPr>
        <p:sp>
          <p:nvSpPr>
            <p:cNvPr id="434" name="Google Shape;434;p23"/>
            <p:cNvSpPr/>
            <p:nvPr/>
          </p:nvSpPr>
          <p:spPr>
            <a:xfrm>
              <a:off x="6717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3"/>
            <p:cNvSpPr/>
            <p:nvPr/>
          </p:nvSpPr>
          <p:spPr>
            <a:xfrm>
              <a:off x="9300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3"/>
            <p:cNvSpPr/>
            <p:nvPr/>
          </p:nvSpPr>
          <p:spPr>
            <a:xfrm>
              <a:off x="11883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3"/>
            <p:cNvSpPr/>
            <p:nvPr/>
          </p:nvSpPr>
          <p:spPr>
            <a:xfrm>
              <a:off x="14466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3"/>
            <p:cNvSpPr/>
            <p:nvPr/>
          </p:nvSpPr>
          <p:spPr>
            <a:xfrm>
              <a:off x="17049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3"/>
            <p:cNvSpPr/>
            <p:nvPr/>
          </p:nvSpPr>
          <p:spPr>
            <a:xfrm>
              <a:off x="19632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3"/>
            <p:cNvSpPr/>
            <p:nvPr/>
          </p:nvSpPr>
          <p:spPr>
            <a:xfrm>
              <a:off x="22215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3"/>
            <p:cNvSpPr/>
            <p:nvPr/>
          </p:nvSpPr>
          <p:spPr>
            <a:xfrm>
              <a:off x="24798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3"/>
            <p:cNvSpPr/>
            <p:nvPr/>
          </p:nvSpPr>
          <p:spPr>
            <a:xfrm>
              <a:off x="27381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29964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3"/>
            <p:cNvSpPr/>
            <p:nvPr/>
          </p:nvSpPr>
          <p:spPr>
            <a:xfrm>
              <a:off x="32547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3"/>
            <p:cNvSpPr/>
            <p:nvPr/>
          </p:nvSpPr>
          <p:spPr>
            <a:xfrm>
              <a:off x="35130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3"/>
            <p:cNvSpPr/>
            <p:nvPr/>
          </p:nvSpPr>
          <p:spPr>
            <a:xfrm>
              <a:off x="37713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3"/>
            <p:cNvSpPr/>
            <p:nvPr/>
          </p:nvSpPr>
          <p:spPr>
            <a:xfrm>
              <a:off x="40296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3"/>
            <p:cNvSpPr/>
            <p:nvPr/>
          </p:nvSpPr>
          <p:spPr>
            <a:xfrm>
              <a:off x="42879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3"/>
            <p:cNvSpPr/>
            <p:nvPr/>
          </p:nvSpPr>
          <p:spPr>
            <a:xfrm>
              <a:off x="4546250" y="1893200"/>
              <a:ext cx="258300" cy="2742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3"/>
            <p:cNvSpPr/>
            <p:nvPr/>
          </p:nvSpPr>
          <p:spPr>
            <a:xfrm>
              <a:off x="48045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3"/>
            <p:cNvSpPr/>
            <p:nvPr/>
          </p:nvSpPr>
          <p:spPr>
            <a:xfrm>
              <a:off x="50628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3"/>
            <p:cNvSpPr/>
            <p:nvPr/>
          </p:nvSpPr>
          <p:spPr>
            <a:xfrm>
              <a:off x="53211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3"/>
            <p:cNvSpPr/>
            <p:nvPr/>
          </p:nvSpPr>
          <p:spPr>
            <a:xfrm>
              <a:off x="55794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3"/>
            <p:cNvSpPr/>
            <p:nvPr/>
          </p:nvSpPr>
          <p:spPr>
            <a:xfrm>
              <a:off x="58377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3"/>
            <p:cNvSpPr/>
            <p:nvPr/>
          </p:nvSpPr>
          <p:spPr>
            <a:xfrm>
              <a:off x="60960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3"/>
            <p:cNvSpPr/>
            <p:nvPr/>
          </p:nvSpPr>
          <p:spPr>
            <a:xfrm>
              <a:off x="63543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3"/>
            <p:cNvSpPr/>
            <p:nvPr/>
          </p:nvSpPr>
          <p:spPr>
            <a:xfrm>
              <a:off x="66126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3"/>
            <p:cNvSpPr/>
            <p:nvPr/>
          </p:nvSpPr>
          <p:spPr>
            <a:xfrm>
              <a:off x="68709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3"/>
            <p:cNvSpPr/>
            <p:nvPr/>
          </p:nvSpPr>
          <p:spPr>
            <a:xfrm>
              <a:off x="71292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3"/>
            <p:cNvSpPr/>
            <p:nvPr/>
          </p:nvSpPr>
          <p:spPr>
            <a:xfrm>
              <a:off x="73875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76458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79041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81624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3"/>
            <p:cNvSpPr/>
            <p:nvPr/>
          </p:nvSpPr>
          <p:spPr>
            <a:xfrm>
              <a:off x="84207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3"/>
            <p:cNvSpPr/>
            <p:nvPr/>
          </p:nvSpPr>
          <p:spPr>
            <a:xfrm>
              <a:off x="8679050" y="1893250"/>
              <a:ext cx="258300" cy="2739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6" name="Google Shape;466;p23"/>
          <p:cNvSpPr txBox="1"/>
          <p:nvPr/>
        </p:nvSpPr>
        <p:spPr>
          <a:xfrm>
            <a:off x="4628850" y="1519075"/>
            <a:ext cx="3801600" cy="3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unused - set to 0 for checksumming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467" name="Google Shape;467;p23"/>
          <p:cNvSpPr txBox="1"/>
          <p:nvPr/>
        </p:nvSpPr>
        <p:spPr>
          <a:xfrm>
            <a:off x="3717600" y="2131775"/>
            <a:ext cx="1453800" cy="3693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D2: Request/Response protocol</a:t>
            </a:r>
            <a:endParaRPr/>
          </a:p>
        </p:txBody>
      </p:sp>
      <p:sp>
        <p:nvSpPr>
          <p:cNvPr id="473" name="Google Shape;473;p24"/>
          <p:cNvSpPr txBox="1"/>
          <p:nvPr>
            <p:ph idx="1" type="body"/>
          </p:nvPr>
        </p:nvSpPr>
        <p:spPr>
          <a:xfrm>
            <a:off x="311700" y="1152475"/>
            <a:ext cx="8466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D2 packet: in the payload of the D1 packets (as usual in layering)</a:t>
            </a:r>
            <a:endParaRPr/>
          </a:p>
        </p:txBody>
      </p:sp>
      <p:sp>
        <p:nvSpPr>
          <p:cNvPr id="474" name="Google Shape;474;p24"/>
          <p:cNvSpPr txBox="1"/>
          <p:nvPr/>
        </p:nvSpPr>
        <p:spPr>
          <a:xfrm>
            <a:off x="311700" y="2530125"/>
            <a:ext cx="5138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struct PacketResponseSize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uint16_t type;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uint16_t size;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};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5" name="Google Shape;475;p24"/>
          <p:cNvSpPr/>
          <p:nvPr/>
        </p:nvSpPr>
        <p:spPr>
          <a:xfrm>
            <a:off x="3117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4"/>
          <p:cNvSpPr/>
          <p:nvPr/>
        </p:nvSpPr>
        <p:spPr>
          <a:xfrm>
            <a:off x="5700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4"/>
          <p:cNvSpPr/>
          <p:nvPr/>
        </p:nvSpPr>
        <p:spPr>
          <a:xfrm>
            <a:off x="8283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4"/>
          <p:cNvSpPr/>
          <p:nvPr/>
        </p:nvSpPr>
        <p:spPr>
          <a:xfrm>
            <a:off x="10866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4"/>
          <p:cNvSpPr/>
          <p:nvPr/>
        </p:nvSpPr>
        <p:spPr>
          <a:xfrm>
            <a:off x="13449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4"/>
          <p:cNvSpPr/>
          <p:nvPr/>
        </p:nvSpPr>
        <p:spPr>
          <a:xfrm>
            <a:off x="16032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4"/>
          <p:cNvSpPr/>
          <p:nvPr/>
        </p:nvSpPr>
        <p:spPr>
          <a:xfrm>
            <a:off x="18615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4"/>
          <p:cNvSpPr/>
          <p:nvPr/>
        </p:nvSpPr>
        <p:spPr>
          <a:xfrm>
            <a:off x="21198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4"/>
          <p:cNvSpPr/>
          <p:nvPr/>
        </p:nvSpPr>
        <p:spPr>
          <a:xfrm>
            <a:off x="23781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4"/>
          <p:cNvSpPr/>
          <p:nvPr/>
        </p:nvSpPr>
        <p:spPr>
          <a:xfrm>
            <a:off x="26364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4"/>
          <p:cNvSpPr/>
          <p:nvPr/>
        </p:nvSpPr>
        <p:spPr>
          <a:xfrm>
            <a:off x="28947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4"/>
          <p:cNvSpPr/>
          <p:nvPr/>
        </p:nvSpPr>
        <p:spPr>
          <a:xfrm>
            <a:off x="31530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4"/>
          <p:cNvSpPr/>
          <p:nvPr/>
        </p:nvSpPr>
        <p:spPr>
          <a:xfrm>
            <a:off x="34113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4"/>
          <p:cNvSpPr/>
          <p:nvPr/>
        </p:nvSpPr>
        <p:spPr>
          <a:xfrm>
            <a:off x="36696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4"/>
          <p:cNvSpPr/>
          <p:nvPr/>
        </p:nvSpPr>
        <p:spPr>
          <a:xfrm>
            <a:off x="39279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4"/>
          <p:cNvSpPr/>
          <p:nvPr/>
        </p:nvSpPr>
        <p:spPr>
          <a:xfrm>
            <a:off x="41862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4"/>
          <p:cNvSpPr/>
          <p:nvPr/>
        </p:nvSpPr>
        <p:spPr>
          <a:xfrm>
            <a:off x="44445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4"/>
          <p:cNvSpPr/>
          <p:nvPr/>
        </p:nvSpPr>
        <p:spPr>
          <a:xfrm>
            <a:off x="47028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4"/>
          <p:cNvSpPr/>
          <p:nvPr/>
        </p:nvSpPr>
        <p:spPr>
          <a:xfrm>
            <a:off x="49611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4"/>
          <p:cNvSpPr/>
          <p:nvPr/>
        </p:nvSpPr>
        <p:spPr>
          <a:xfrm>
            <a:off x="52194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4"/>
          <p:cNvSpPr/>
          <p:nvPr/>
        </p:nvSpPr>
        <p:spPr>
          <a:xfrm>
            <a:off x="54777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4"/>
          <p:cNvSpPr/>
          <p:nvPr/>
        </p:nvSpPr>
        <p:spPr>
          <a:xfrm>
            <a:off x="57360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4"/>
          <p:cNvSpPr/>
          <p:nvPr/>
        </p:nvSpPr>
        <p:spPr>
          <a:xfrm>
            <a:off x="59943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4"/>
          <p:cNvSpPr/>
          <p:nvPr/>
        </p:nvSpPr>
        <p:spPr>
          <a:xfrm>
            <a:off x="62526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4"/>
          <p:cNvSpPr/>
          <p:nvPr/>
        </p:nvSpPr>
        <p:spPr>
          <a:xfrm>
            <a:off x="65109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4"/>
          <p:cNvSpPr/>
          <p:nvPr/>
        </p:nvSpPr>
        <p:spPr>
          <a:xfrm>
            <a:off x="67692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4"/>
          <p:cNvSpPr/>
          <p:nvPr/>
        </p:nvSpPr>
        <p:spPr>
          <a:xfrm>
            <a:off x="70275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4"/>
          <p:cNvSpPr/>
          <p:nvPr/>
        </p:nvSpPr>
        <p:spPr>
          <a:xfrm>
            <a:off x="72858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4"/>
          <p:cNvSpPr/>
          <p:nvPr/>
        </p:nvSpPr>
        <p:spPr>
          <a:xfrm>
            <a:off x="75441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4"/>
          <p:cNvSpPr/>
          <p:nvPr/>
        </p:nvSpPr>
        <p:spPr>
          <a:xfrm>
            <a:off x="78024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4"/>
          <p:cNvSpPr/>
          <p:nvPr/>
        </p:nvSpPr>
        <p:spPr>
          <a:xfrm>
            <a:off x="80607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4"/>
          <p:cNvSpPr/>
          <p:nvPr/>
        </p:nvSpPr>
        <p:spPr>
          <a:xfrm>
            <a:off x="83190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4"/>
          <p:cNvSpPr txBox="1"/>
          <p:nvPr/>
        </p:nvSpPr>
        <p:spPr>
          <a:xfrm>
            <a:off x="1298400" y="1519075"/>
            <a:ext cx="1978800" cy="369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TYPE_RESPONSE_SIZE       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508" name="Google Shape;508;p24"/>
          <p:cNvSpPr txBox="1"/>
          <p:nvPr/>
        </p:nvSpPr>
        <p:spPr>
          <a:xfrm>
            <a:off x="4634450" y="1519075"/>
            <a:ext cx="3801600" cy="3693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size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D2: Request/Response protocol</a:t>
            </a:r>
            <a:endParaRPr/>
          </a:p>
        </p:txBody>
      </p:sp>
      <p:sp>
        <p:nvSpPr>
          <p:cNvPr id="514" name="Google Shape;514;p25"/>
          <p:cNvSpPr txBox="1"/>
          <p:nvPr>
            <p:ph idx="1" type="body"/>
          </p:nvPr>
        </p:nvSpPr>
        <p:spPr>
          <a:xfrm>
            <a:off x="311700" y="1152475"/>
            <a:ext cx="8466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D2 packet: in the payload of the D1 packets (as usual in layering)</a:t>
            </a:r>
            <a:endParaRPr/>
          </a:p>
        </p:txBody>
      </p:sp>
      <p:sp>
        <p:nvSpPr>
          <p:cNvPr id="515" name="Google Shape;515;p25"/>
          <p:cNvSpPr txBox="1"/>
          <p:nvPr/>
        </p:nvSpPr>
        <p:spPr>
          <a:xfrm>
            <a:off x="311700" y="2530125"/>
            <a:ext cx="5138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struct PacketResponse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uint16_t type;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uint16_t payload_size;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};</a:t>
            </a:r>
            <a:endParaRPr sz="18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16" name="Google Shape;516;p25"/>
          <p:cNvSpPr/>
          <p:nvPr/>
        </p:nvSpPr>
        <p:spPr>
          <a:xfrm>
            <a:off x="3117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25"/>
          <p:cNvSpPr/>
          <p:nvPr/>
        </p:nvSpPr>
        <p:spPr>
          <a:xfrm>
            <a:off x="5700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5"/>
          <p:cNvSpPr/>
          <p:nvPr/>
        </p:nvSpPr>
        <p:spPr>
          <a:xfrm>
            <a:off x="8283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5"/>
          <p:cNvSpPr/>
          <p:nvPr/>
        </p:nvSpPr>
        <p:spPr>
          <a:xfrm>
            <a:off x="10866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5"/>
          <p:cNvSpPr/>
          <p:nvPr/>
        </p:nvSpPr>
        <p:spPr>
          <a:xfrm>
            <a:off x="13449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5"/>
          <p:cNvSpPr/>
          <p:nvPr/>
        </p:nvSpPr>
        <p:spPr>
          <a:xfrm>
            <a:off x="16032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5"/>
          <p:cNvSpPr/>
          <p:nvPr/>
        </p:nvSpPr>
        <p:spPr>
          <a:xfrm>
            <a:off x="18615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5"/>
          <p:cNvSpPr/>
          <p:nvPr/>
        </p:nvSpPr>
        <p:spPr>
          <a:xfrm>
            <a:off x="21198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5"/>
          <p:cNvSpPr/>
          <p:nvPr/>
        </p:nvSpPr>
        <p:spPr>
          <a:xfrm>
            <a:off x="23781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5"/>
          <p:cNvSpPr/>
          <p:nvPr/>
        </p:nvSpPr>
        <p:spPr>
          <a:xfrm>
            <a:off x="26364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5"/>
          <p:cNvSpPr/>
          <p:nvPr/>
        </p:nvSpPr>
        <p:spPr>
          <a:xfrm>
            <a:off x="28947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5"/>
          <p:cNvSpPr/>
          <p:nvPr/>
        </p:nvSpPr>
        <p:spPr>
          <a:xfrm>
            <a:off x="31530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5"/>
          <p:cNvSpPr/>
          <p:nvPr/>
        </p:nvSpPr>
        <p:spPr>
          <a:xfrm>
            <a:off x="34113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5"/>
          <p:cNvSpPr/>
          <p:nvPr/>
        </p:nvSpPr>
        <p:spPr>
          <a:xfrm>
            <a:off x="36696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5"/>
          <p:cNvSpPr/>
          <p:nvPr/>
        </p:nvSpPr>
        <p:spPr>
          <a:xfrm>
            <a:off x="39279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5"/>
          <p:cNvSpPr/>
          <p:nvPr/>
        </p:nvSpPr>
        <p:spPr>
          <a:xfrm>
            <a:off x="4186200" y="172282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5"/>
          <p:cNvSpPr/>
          <p:nvPr/>
        </p:nvSpPr>
        <p:spPr>
          <a:xfrm>
            <a:off x="44445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5"/>
          <p:cNvSpPr/>
          <p:nvPr/>
        </p:nvSpPr>
        <p:spPr>
          <a:xfrm>
            <a:off x="47028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5"/>
          <p:cNvSpPr/>
          <p:nvPr/>
        </p:nvSpPr>
        <p:spPr>
          <a:xfrm>
            <a:off x="49611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5"/>
          <p:cNvSpPr/>
          <p:nvPr/>
        </p:nvSpPr>
        <p:spPr>
          <a:xfrm>
            <a:off x="52194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5"/>
          <p:cNvSpPr/>
          <p:nvPr/>
        </p:nvSpPr>
        <p:spPr>
          <a:xfrm>
            <a:off x="54777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5"/>
          <p:cNvSpPr/>
          <p:nvPr/>
        </p:nvSpPr>
        <p:spPr>
          <a:xfrm>
            <a:off x="57360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5"/>
          <p:cNvSpPr/>
          <p:nvPr/>
        </p:nvSpPr>
        <p:spPr>
          <a:xfrm>
            <a:off x="59943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5"/>
          <p:cNvSpPr/>
          <p:nvPr/>
        </p:nvSpPr>
        <p:spPr>
          <a:xfrm>
            <a:off x="62526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5"/>
          <p:cNvSpPr/>
          <p:nvPr/>
        </p:nvSpPr>
        <p:spPr>
          <a:xfrm>
            <a:off x="65109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5"/>
          <p:cNvSpPr/>
          <p:nvPr/>
        </p:nvSpPr>
        <p:spPr>
          <a:xfrm>
            <a:off x="67692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5"/>
          <p:cNvSpPr/>
          <p:nvPr/>
        </p:nvSpPr>
        <p:spPr>
          <a:xfrm>
            <a:off x="70275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5"/>
          <p:cNvSpPr/>
          <p:nvPr/>
        </p:nvSpPr>
        <p:spPr>
          <a:xfrm>
            <a:off x="72858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5"/>
          <p:cNvSpPr/>
          <p:nvPr/>
        </p:nvSpPr>
        <p:spPr>
          <a:xfrm>
            <a:off x="75441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25"/>
          <p:cNvSpPr/>
          <p:nvPr/>
        </p:nvSpPr>
        <p:spPr>
          <a:xfrm>
            <a:off x="78024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5"/>
          <p:cNvSpPr/>
          <p:nvPr/>
        </p:nvSpPr>
        <p:spPr>
          <a:xfrm>
            <a:off x="80607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25"/>
          <p:cNvSpPr/>
          <p:nvPr/>
        </p:nvSpPr>
        <p:spPr>
          <a:xfrm>
            <a:off x="8319000" y="17228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5"/>
          <p:cNvSpPr/>
          <p:nvPr/>
        </p:nvSpPr>
        <p:spPr>
          <a:xfrm>
            <a:off x="3117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5"/>
          <p:cNvSpPr/>
          <p:nvPr/>
        </p:nvSpPr>
        <p:spPr>
          <a:xfrm>
            <a:off x="5700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5"/>
          <p:cNvSpPr/>
          <p:nvPr/>
        </p:nvSpPr>
        <p:spPr>
          <a:xfrm>
            <a:off x="8283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5"/>
          <p:cNvSpPr/>
          <p:nvPr/>
        </p:nvSpPr>
        <p:spPr>
          <a:xfrm>
            <a:off x="10866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5"/>
          <p:cNvSpPr/>
          <p:nvPr/>
        </p:nvSpPr>
        <p:spPr>
          <a:xfrm>
            <a:off x="13449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5"/>
          <p:cNvSpPr/>
          <p:nvPr/>
        </p:nvSpPr>
        <p:spPr>
          <a:xfrm>
            <a:off x="16032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25"/>
          <p:cNvSpPr/>
          <p:nvPr/>
        </p:nvSpPr>
        <p:spPr>
          <a:xfrm>
            <a:off x="18615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5"/>
          <p:cNvSpPr/>
          <p:nvPr/>
        </p:nvSpPr>
        <p:spPr>
          <a:xfrm>
            <a:off x="21198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5"/>
          <p:cNvSpPr/>
          <p:nvPr/>
        </p:nvSpPr>
        <p:spPr>
          <a:xfrm>
            <a:off x="23781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5"/>
          <p:cNvSpPr/>
          <p:nvPr/>
        </p:nvSpPr>
        <p:spPr>
          <a:xfrm>
            <a:off x="26364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5"/>
          <p:cNvSpPr/>
          <p:nvPr/>
        </p:nvSpPr>
        <p:spPr>
          <a:xfrm>
            <a:off x="28947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5"/>
          <p:cNvSpPr/>
          <p:nvPr/>
        </p:nvSpPr>
        <p:spPr>
          <a:xfrm>
            <a:off x="31530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25"/>
          <p:cNvSpPr/>
          <p:nvPr/>
        </p:nvSpPr>
        <p:spPr>
          <a:xfrm>
            <a:off x="34113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5"/>
          <p:cNvSpPr/>
          <p:nvPr/>
        </p:nvSpPr>
        <p:spPr>
          <a:xfrm>
            <a:off x="36696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25"/>
          <p:cNvSpPr/>
          <p:nvPr/>
        </p:nvSpPr>
        <p:spPr>
          <a:xfrm>
            <a:off x="39279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5"/>
          <p:cNvSpPr/>
          <p:nvPr/>
        </p:nvSpPr>
        <p:spPr>
          <a:xfrm>
            <a:off x="4186200" y="2038350"/>
            <a:ext cx="258300" cy="27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5"/>
          <p:cNvSpPr/>
          <p:nvPr/>
        </p:nvSpPr>
        <p:spPr>
          <a:xfrm>
            <a:off x="44445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5"/>
          <p:cNvSpPr/>
          <p:nvPr/>
        </p:nvSpPr>
        <p:spPr>
          <a:xfrm>
            <a:off x="47028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5"/>
          <p:cNvSpPr/>
          <p:nvPr/>
        </p:nvSpPr>
        <p:spPr>
          <a:xfrm>
            <a:off x="49611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25"/>
          <p:cNvSpPr/>
          <p:nvPr/>
        </p:nvSpPr>
        <p:spPr>
          <a:xfrm>
            <a:off x="52194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25"/>
          <p:cNvSpPr/>
          <p:nvPr/>
        </p:nvSpPr>
        <p:spPr>
          <a:xfrm>
            <a:off x="54777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25"/>
          <p:cNvSpPr/>
          <p:nvPr/>
        </p:nvSpPr>
        <p:spPr>
          <a:xfrm>
            <a:off x="57360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25"/>
          <p:cNvSpPr/>
          <p:nvPr/>
        </p:nvSpPr>
        <p:spPr>
          <a:xfrm>
            <a:off x="59943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25"/>
          <p:cNvSpPr/>
          <p:nvPr/>
        </p:nvSpPr>
        <p:spPr>
          <a:xfrm>
            <a:off x="62526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25"/>
          <p:cNvSpPr/>
          <p:nvPr/>
        </p:nvSpPr>
        <p:spPr>
          <a:xfrm>
            <a:off x="65109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25"/>
          <p:cNvSpPr/>
          <p:nvPr/>
        </p:nvSpPr>
        <p:spPr>
          <a:xfrm>
            <a:off x="67692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25"/>
          <p:cNvSpPr/>
          <p:nvPr/>
        </p:nvSpPr>
        <p:spPr>
          <a:xfrm>
            <a:off x="70275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5"/>
          <p:cNvSpPr/>
          <p:nvPr/>
        </p:nvSpPr>
        <p:spPr>
          <a:xfrm>
            <a:off x="72858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5"/>
          <p:cNvSpPr/>
          <p:nvPr/>
        </p:nvSpPr>
        <p:spPr>
          <a:xfrm>
            <a:off x="78024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577" name="Google Shape;577;p25"/>
          <p:cNvSpPr/>
          <p:nvPr/>
        </p:nvSpPr>
        <p:spPr>
          <a:xfrm>
            <a:off x="80607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578" name="Google Shape;578;p25"/>
          <p:cNvSpPr/>
          <p:nvPr/>
        </p:nvSpPr>
        <p:spPr>
          <a:xfrm>
            <a:off x="83190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579" name="Google Shape;579;p25"/>
          <p:cNvSpPr txBox="1"/>
          <p:nvPr/>
        </p:nvSpPr>
        <p:spPr>
          <a:xfrm>
            <a:off x="4628850" y="1519075"/>
            <a:ext cx="3801600" cy="3693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payload_siez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580" name="Google Shape;580;p25"/>
          <p:cNvSpPr txBox="1"/>
          <p:nvPr/>
        </p:nvSpPr>
        <p:spPr>
          <a:xfrm>
            <a:off x="3717600" y="2131775"/>
            <a:ext cx="1453800" cy="3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payload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581" name="Google Shape;581;p25"/>
          <p:cNvSpPr/>
          <p:nvPr/>
        </p:nvSpPr>
        <p:spPr>
          <a:xfrm>
            <a:off x="7544100" y="2038400"/>
            <a:ext cx="258300" cy="2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5"/>
          <p:cNvSpPr txBox="1"/>
          <p:nvPr/>
        </p:nvSpPr>
        <p:spPr>
          <a:xfrm>
            <a:off x="5129100" y="3241550"/>
            <a:ext cx="2801100" cy="369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TYPE_RESPONSE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583" name="Google Shape;583;p25"/>
          <p:cNvSpPr txBox="1"/>
          <p:nvPr/>
        </p:nvSpPr>
        <p:spPr>
          <a:xfrm>
            <a:off x="5129100" y="4064325"/>
            <a:ext cx="2801100" cy="3693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TYPE_LAST_RESPONSE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584" name="Google Shape;584;p25"/>
          <p:cNvSpPr txBox="1"/>
          <p:nvPr/>
        </p:nvSpPr>
        <p:spPr>
          <a:xfrm>
            <a:off x="5994300" y="3610850"/>
            <a:ext cx="89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OR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 nodes: the payload of D2</a:t>
            </a:r>
            <a:endParaRPr/>
          </a:p>
        </p:txBody>
      </p:sp>
      <p:sp>
        <p:nvSpPr>
          <p:cNvPr id="590" name="Google Shape;590;p26"/>
          <p:cNvSpPr txBox="1"/>
          <p:nvPr/>
        </p:nvSpPr>
        <p:spPr>
          <a:xfrm>
            <a:off x="240325" y="2832925"/>
            <a:ext cx="51384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struct NetNode</a:t>
            </a:r>
            <a:endParaRPr sz="16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6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uint32_t id;</a:t>
            </a:r>
            <a:endParaRPr sz="16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uint32_t value;</a:t>
            </a:r>
            <a:endParaRPr sz="16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uint32_t num_children;</a:t>
            </a:r>
            <a:endParaRPr sz="16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   uint32_t child_id[5];</a:t>
            </a:r>
            <a:endParaRPr sz="16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};</a:t>
            </a:r>
            <a:endParaRPr sz="16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91" name="Google Shape;591;p26"/>
          <p:cNvSpPr/>
          <p:nvPr/>
        </p:nvSpPr>
        <p:spPr>
          <a:xfrm>
            <a:off x="3117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26"/>
          <p:cNvSpPr/>
          <p:nvPr/>
        </p:nvSpPr>
        <p:spPr>
          <a:xfrm>
            <a:off x="5700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26"/>
          <p:cNvSpPr/>
          <p:nvPr/>
        </p:nvSpPr>
        <p:spPr>
          <a:xfrm>
            <a:off x="8283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6"/>
          <p:cNvSpPr/>
          <p:nvPr/>
        </p:nvSpPr>
        <p:spPr>
          <a:xfrm>
            <a:off x="10866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26"/>
          <p:cNvSpPr/>
          <p:nvPr/>
        </p:nvSpPr>
        <p:spPr>
          <a:xfrm>
            <a:off x="13449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26"/>
          <p:cNvSpPr/>
          <p:nvPr/>
        </p:nvSpPr>
        <p:spPr>
          <a:xfrm>
            <a:off x="16032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26"/>
          <p:cNvSpPr/>
          <p:nvPr/>
        </p:nvSpPr>
        <p:spPr>
          <a:xfrm>
            <a:off x="18615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26"/>
          <p:cNvSpPr/>
          <p:nvPr/>
        </p:nvSpPr>
        <p:spPr>
          <a:xfrm>
            <a:off x="21198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26"/>
          <p:cNvSpPr/>
          <p:nvPr/>
        </p:nvSpPr>
        <p:spPr>
          <a:xfrm>
            <a:off x="23781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26"/>
          <p:cNvSpPr/>
          <p:nvPr/>
        </p:nvSpPr>
        <p:spPr>
          <a:xfrm>
            <a:off x="26364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6"/>
          <p:cNvSpPr/>
          <p:nvPr/>
        </p:nvSpPr>
        <p:spPr>
          <a:xfrm>
            <a:off x="28947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6"/>
          <p:cNvSpPr/>
          <p:nvPr/>
        </p:nvSpPr>
        <p:spPr>
          <a:xfrm>
            <a:off x="31530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6"/>
          <p:cNvSpPr/>
          <p:nvPr/>
        </p:nvSpPr>
        <p:spPr>
          <a:xfrm>
            <a:off x="34113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26"/>
          <p:cNvSpPr/>
          <p:nvPr/>
        </p:nvSpPr>
        <p:spPr>
          <a:xfrm>
            <a:off x="36696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6"/>
          <p:cNvSpPr/>
          <p:nvPr/>
        </p:nvSpPr>
        <p:spPr>
          <a:xfrm>
            <a:off x="39279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26"/>
          <p:cNvSpPr/>
          <p:nvPr/>
        </p:nvSpPr>
        <p:spPr>
          <a:xfrm>
            <a:off x="4186200" y="1113225"/>
            <a:ext cx="258300" cy="2742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26"/>
          <p:cNvSpPr/>
          <p:nvPr/>
        </p:nvSpPr>
        <p:spPr>
          <a:xfrm>
            <a:off x="44445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6"/>
          <p:cNvSpPr/>
          <p:nvPr/>
        </p:nvSpPr>
        <p:spPr>
          <a:xfrm>
            <a:off x="47028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49611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26"/>
          <p:cNvSpPr/>
          <p:nvPr/>
        </p:nvSpPr>
        <p:spPr>
          <a:xfrm>
            <a:off x="52194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26"/>
          <p:cNvSpPr/>
          <p:nvPr/>
        </p:nvSpPr>
        <p:spPr>
          <a:xfrm>
            <a:off x="54777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26"/>
          <p:cNvSpPr/>
          <p:nvPr/>
        </p:nvSpPr>
        <p:spPr>
          <a:xfrm>
            <a:off x="57360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26"/>
          <p:cNvSpPr/>
          <p:nvPr/>
        </p:nvSpPr>
        <p:spPr>
          <a:xfrm>
            <a:off x="59943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6"/>
          <p:cNvSpPr/>
          <p:nvPr/>
        </p:nvSpPr>
        <p:spPr>
          <a:xfrm>
            <a:off x="62526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26"/>
          <p:cNvSpPr/>
          <p:nvPr/>
        </p:nvSpPr>
        <p:spPr>
          <a:xfrm>
            <a:off x="65109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26"/>
          <p:cNvSpPr/>
          <p:nvPr/>
        </p:nvSpPr>
        <p:spPr>
          <a:xfrm>
            <a:off x="67692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6"/>
          <p:cNvSpPr/>
          <p:nvPr/>
        </p:nvSpPr>
        <p:spPr>
          <a:xfrm>
            <a:off x="70275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26"/>
          <p:cNvSpPr/>
          <p:nvPr/>
        </p:nvSpPr>
        <p:spPr>
          <a:xfrm>
            <a:off x="72858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6"/>
          <p:cNvSpPr/>
          <p:nvPr/>
        </p:nvSpPr>
        <p:spPr>
          <a:xfrm>
            <a:off x="75441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26"/>
          <p:cNvSpPr/>
          <p:nvPr/>
        </p:nvSpPr>
        <p:spPr>
          <a:xfrm>
            <a:off x="78024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26"/>
          <p:cNvSpPr/>
          <p:nvPr/>
        </p:nvSpPr>
        <p:spPr>
          <a:xfrm>
            <a:off x="80607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26"/>
          <p:cNvSpPr/>
          <p:nvPr/>
        </p:nvSpPr>
        <p:spPr>
          <a:xfrm>
            <a:off x="8319000" y="1113275"/>
            <a:ext cx="258300" cy="2739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26"/>
          <p:cNvSpPr txBox="1"/>
          <p:nvPr/>
        </p:nvSpPr>
        <p:spPr>
          <a:xfrm>
            <a:off x="419250" y="980000"/>
            <a:ext cx="847800" cy="3693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ID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624" name="Google Shape;624;p26"/>
          <p:cNvSpPr/>
          <p:nvPr/>
        </p:nvSpPr>
        <p:spPr>
          <a:xfrm>
            <a:off x="3117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26"/>
          <p:cNvSpPr/>
          <p:nvPr/>
        </p:nvSpPr>
        <p:spPr>
          <a:xfrm>
            <a:off x="5700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26"/>
          <p:cNvSpPr/>
          <p:nvPr/>
        </p:nvSpPr>
        <p:spPr>
          <a:xfrm>
            <a:off x="8283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6"/>
          <p:cNvSpPr/>
          <p:nvPr/>
        </p:nvSpPr>
        <p:spPr>
          <a:xfrm>
            <a:off x="10866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26"/>
          <p:cNvSpPr/>
          <p:nvPr/>
        </p:nvSpPr>
        <p:spPr>
          <a:xfrm>
            <a:off x="13449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26"/>
          <p:cNvSpPr/>
          <p:nvPr/>
        </p:nvSpPr>
        <p:spPr>
          <a:xfrm>
            <a:off x="16032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6"/>
          <p:cNvSpPr/>
          <p:nvPr/>
        </p:nvSpPr>
        <p:spPr>
          <a:xfrm>
            <a:off x="18615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6"/>
          <p:cNvSpPr/>
          <p:nvPr/>
        </p:nvSpPr>
        <p:spPr>
          <a:xfrm>
            <a:off x="21198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6"/>
          <p:cNvSpPr/>
          <p:nvPr/>
        </p:nvSpPr>
        <p:spPr>
          <a:xfrm>
            <a:off x="23781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6"/>
          <p:cNvSpPr/>
          <p:nvPr/>
        </p:nvSpPr>
        <p:spPr>
          <a:xfrm>
            <a:off x="26364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6"/>
          <p:cNvSpPr/>
          <p:nvPr/>
        </p:nvSpPr>
        <p:spPr>
          <a:xfrm>
            <a:off x="28947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6"/>
          <p:cNvSpPr/>
          <p:nvPr/>
        </p:nvSpPr>
        <p:spPr>
          <a:xfrm>
            <a:off x="31530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6"/>
          <p:cNvSpPr/>
          <p:nvPr/>
        </p:nvSpPr>
        <p:spPr>
          <a:xfrm>
            <a:off x="34113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26"/>
          <p:cNvSpPr/>
          <p:nvPr/>
        </p:nvSpPr>
        <p:spPr>
          <a:xfrm>
            <a:off x="36696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26"/>
          <p:cNvSpPr/>
          <p:nvPr/>
        </p:nvSpPr>
        <p:spPr>
          <a:xfrm>
            <a:off x="39279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26"/>
          <p:cNvSpPr/>
          <p:nvPr/>
        </p:nvSpPr>
        <p:spPr>
          <a:xfrm>
            <a:off x="4186200" y="1426200"/>
            <a:ext cx="258300" cy="2742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6"/>
          <p:cNvSpPr/>
          <p:nvPr/>
        </p:nvSpPr>
        <p:spPr>
          <a:xfrm>
            <a:off x="44445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6"/>
          <p:cNvSpPr/>
          <p:nvPr/>
        </p:nvSpPr>
        <p:spPr>
          <a:xfrm>
            <a:off x="47028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6"/>
          <p:cNvSpPr/>
          <p:nvPr/>
        </p:nvSpPr>
        <p:spPr>
          <a:xfrm>
            <a:off x="49611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6"/>
          <p:cNvSpPr/>
          <p:nvPr/>
        </p:nvSpPr>
        <p:spPr>
          <a:xfrm>
            <a:off x="52194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26"/>
          <p:cNvSpPr/>
          <p:nvPr/>
        </p:nvSpPr>
        <p:spPr>
          <a:xfrm>
            <a:off x="54777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6"/>
          <p:cNvSpPr/>
          <p:nvPr/>
        </p:nvSpPr>
        <p:spPr>
          <a:xfrm>
            <a:off x="57360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26"/>
          <p:cNvSpPr/>
          <p:nvPr/>
        </p:nvSpPr>
        <p:spPr>
          <a:xfrm>
            <a:off x="59943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26"/>
          <p:cNvSpPr/>
          <p:nvPr/>
        </p:nvSpPr>
        <p:spPr>
          <a:xfrm>
            <a:off x="62526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6"/>
          <p:cNvSpPr/>
          <p:nvPr/>
        </p:nvSpPr>
        <p:spPr>
          <a:xfrm>
            <a:off x="65109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6"/>
          <p:cNvSpPr/>
          <p:nvPr/>
        </p:nvSpPr>
        <p:spPr>
          <a:xfrm>
            <a:off x="67692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26"/>
          <p:cNvSpPr/>
          <p:nvPr/>
        </p:nvSpPr>
        <p:spPr>
          <a:xfrm>
            <a:off x="70275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26"/>
          <p:cNvSpPr/>
          <p:nvPr/>
        </p:nvSpPr>
        <p:spPr>
          <a:xfrm>
            <a:off x="72858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26"/>
          <p:cNvSpPr/>
          <p:nvPr/>
        </p:nvSpPr>
        <p:spPr>
          <a:xfrm>
            <a:off x="75441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26"/>
          <p:cNvSpPr/>
          <p:nvPr/>
        </p:nvSpPr>
        <p:spPr>
          <a:xfrm>
            <a:off x="78024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6"/>
          <p:cNvSpPr/>
          <p:nvPr/>
        </p:nvSpPr>
        <p:spPr>
          <a:xfrm>
            <a:off x="80607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6"/>
          <p:cNvSpPr/>
          <p:nvPr/>
        </p:nvSpPr>
        <p:spPr>
          <a:xfrm>
            <a:off x="8319000" y="1426250"/>
            <a:ext cx="258300" cy="2739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6"/>
          <p:cNvSpPr/>
          <p:nvPr/>
        </p:nvSpPr>
        <p:spPr>
          <a:xfrm>
            <a:off x="3117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26"/>
          <p:cNvSpPr/>
          <p:nvPr/>
        </p:nvSpPr>
        <p:spPr>
          <a:xfrm>
            <a:off x="5700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26"/>
          <p:cNvSpPr/>
          <p:nvPr/>
        </p:nvSpPr>
        <p:spPr>
          <a:xfrm>
            <a:off x="8283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26"/>
          <p:cNvSpPr/>
          <p:nvPr/>
        </p:nvSpPr>
        <p:spPr>
          <a:xfrm>
            <a:off x="10866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26"/>
          <p:cNvSpPr/>
          <p:nvPr/>
        </p:nvSpPr>
        <p:spPr>
          <a:xfrm>
            <a:off x="13449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26"/>
          <p:cNvSpPr/>
          <p:nvPr/>
        </p:nvSpPr>
        <p:spPr>
          <a:xfrm>
            <a:off x="16032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6"/>
          <p:cNvSpPr/>
          <p:nvPr/>
        </p:nvSpPr>
        <p:spPr>
          <a:xfrm>
            <a:off x="18615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6"/>
          <p:cNvSpPr/>
          <p:nvPr/>
        </p:nvSpPr>
        <p:spPr>
          <a:xfrm>
            <a:off x="21198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6"/>
          <p:cNvSpPr/>
          <p:nvPr/>
        </p:nvSpPr>
        <p:spPr>
          <a:xfrm>
            <a:off x="23781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6"/>
          <p:cNvSpPr/>
          <p:nvPr/>
        </p:nvSpPr>
        <p:spPr>
          <a:xfrm>
            <a:off x="26364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6"/>
          <p:cNvSpPr/>
          <p:nvPr/>
        </p:nvSpPr>
        <p:spPr>
          <a:xfrm>
            <a:off x="28947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6"/>
          <p:cNvSpPr/>
          <p:nvPr/>
        </p:nvSpPr>
        <p:spPr>
          <a:xfrm>
            <a:off x="31530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6"/>
          <p:cNvSpPr/>
          <p:nvPr/>
        </p:nvSpPr>
        <p:spPr>
          <a:xfrm>
            <a:off x="34113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6"/>
          <p:cNvSpPr/>
          <p:nvPr/>
        </p:nvSpPr>
        <p:spPr>
          <a:xfrm>
            <a:off x="36696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6"/>
          <p:cNvSpPr/>
          <p:nvPr/>
        </p:nvSpPr>
        <p:spPr>
          <a:xfrm>
            <a:off x="39279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26"/>
          <p:cNvSpPr/>
          <p:nvPr/>
        </p:nvSpPr>
        <p:spPr>
          <a:xfrm>
            <a:off x="4186200" y="1739175"/>
            <a:ext cx="258300" cy="2742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26"/>
          <p:cNvSpPr/>
          <p:nvPr/>
        </p:nvSpPr>
        <p:spPr>
          <a:xfrm>
            <a:off x="44445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6"/>
          <p:cNvSpPr/>
          <p:nvPr/>
        </p:nvSpPr>
        <p:spPr>
          <a:xfrm>
            <a:off x="47028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26"/>
          <p:cNvSpPr/>
          <p:nvPr/>
        </p:nvSpPr>
        <p:spPr>
          <a:xfrm>
            <a:off x="49611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26"/>
          <p:cNvSpPr/>
          <p:nvPr/>
        </p:nvSpPr>
        <p:spPr>
          <a:xfrm>
            <a:off x="52194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26"/>
          <p:cNvSpPr/>
          <p:nvPr/>
        </p:nvSpPr>
        <p:spPr>
          <a:xfrm>
            <a:off x="54777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26"/>
          <p:cNvSpPr/>
          <p:nvPr/>
        </p:nvSpPr>
        <p:spPr>
          <a:xfrm>
            <a:off x="57360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26"/>
          <p:cNvSpPr/>
          <p:nvPr/>
        </p:nvSpPr>
        <p:spPr>
          <a:xfrm>
            <a:off x="59943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26"/>
          <p:cNvSpPr/>
          <p:nvPr/>
        </p:nvSpPr>
        <p:spPr>
          <a:xfrm>
            <a:off x="62526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26"/>
          <p:cNvSpPr/>
          <p:nvPr/>
        </p:nvSpPr>
        <p:spPr>
          <a:xfrm>
            <a:off x="65109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26"/>
          <p:cNvSpPr/>
          <p:nvPr/>
        </p:nvSpPr>
        <p:spPr>
          <a:xfrm>
            <a:off x="67692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6"/>
          <p:cNvSpPr/>
          <p:nvPr/>
        </p:nvSpPr>
        <p:spPr>
          <a:xfrm>
            <a:off x="70275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26"/>
          <p:cNvSpPr/>
          <p:nvPr/>
        </p:nvSpPr>
        <p:spPr>
          <a:xfrm>
            <a:off x="72858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26"/>
          <p:cNvSpPr/>
          <p:nvPr/>
        </p:nvSpPr>
        <p:spPr>
          <a:xfrm>
            <a:off x="75441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26"/>
          <p:cNvSpPr/>
          <p:nvPr/>
        </p:nvSpPr>
        <p:spPr>
          <a:xfrm>
            <a:off x="78024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26"/>
          <p:cNvSpPr/>
          <p:nvPr/>
        </p:nvSpPr>
        <p:spPr>
          <a:xfrm>
            <a:off x="80607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26"/>
          <p:cNvSpPr/>
          <p:nvPr/>
        </p:nvSpPr>
        <p:spPr>
          <a:xfrm>
            <a:off x="8319000" y="1739225"/>
            <a:ext cx="258300" cy="2739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26"/>
          <p:cNvSpPr/>
          <p:nvPr/>
        </p:nvSpPr>
        <p:spPr>
          <a:xfrm>
            <a:off x="3117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26"/>
          <p:cNvSpPr/>
          <p:nvPr/>
        </p:nvSpPr>
        <p:spPr>
          <a:xfrm>
            <a:off x="5700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26"/>
          <p:cNvSpPr/>
          <p:nvPr/>
        </p:nvSpPr>
        <p:spPr>
          <a:xfrm>
            <a:off x="8283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26"/>
          <p:cNvSpPr/>
          <p:nvPr/>
        </p:nvSpPr>
        <p:spPr>
          <a:xfrm>
            <a:off x="10866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26"/>
          <p:cNvSpPr/>
          <p:nvPr/>
        </p:nvSpPr>
        <p:spPr>
          <a:xfrm>
            <a:off x="13449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26"/>
          <p:cNvSpPr/>
          <p:nvPr/>
        </p:nvSpPr>
        <p:spPr>
          <a:xfrm>
            <a:off x="16032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26"/>
          <p:cNvSpPr/>
          <p:nvPr/>
        </p:nvSpPr>
        <p:spPr>
          <a:xfrm>
            <a:off x="18615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26"/>
          <p:cNvSpPr/>
          <p:nvPr/>
        </p:nvSpPr>
        <p:spPr>
          <a:xfrm>
            <a:off x="21198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26"/>
          <p:cNvSpPr/>
          <p:nvPr/>
        </p:nvSpPr>
        <p:spPr>
          <a:xfrm>
            <a:off x="23781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26"/>
          <p:cNvSpPr/>
          <p:nvPr/>
        </p:nvSpPr>
        <p:spPr>
          <a:xfrm>
            <a:off x="26364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26"/>
          <p:cNvSpPr/>
          <p:nvPr/>
        </p:nvSpPr>
        <p:spPr>
          <a:xfrm>
            <a:off x="28947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26"/>
          <p:cNvSpPr/>
          <p:nvPr/>
        </p:nvSpPr>
        <p:spPr>
          <a:xfrm>
            <a:off x="31530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26"/>
          <p:cNvSpPr/>
          <p:nvPr/>
        </p:nvSpPr>
        <p:spPr>
          <a:xfrm>
            <a:off x="34113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26"/>
          <p:cNvSpPr/>
          <p:nvPr/>
        </p:nvSpPr>
        <p:spPr>
          <a:xfrm>
            <a:off x="36696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26"/>
          <p:cNvSpPr/>
          <p:nvPr/>
        </p:nvSpPr>
        <p:spPr>
          <a:xfrm>
            <a:off x="39279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26"/>
          <p:cNvSpPr/>
          <p:nvPr/>
        </p:nvSpPr>
        <p:spPr>
          <a:xfrm>
            <a:off x="4186200" y="2052150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26"/>
          <p:cNvSpPr/>
          <p:nvPr/>
        </p:nvSpPr>
        <p:spPr>
          <a:xfrm>
            <a:off x="44445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26"/>
          <p:cNvSpPr/>
          <p:nvPr/>
        </p:nvSpPr>
        <p:spPr>
          <a:xfrm>
            <a:off x="47028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26"/>
          <p:cNvSpPr/>
          <p:nvPr/>
        </p:nvSpPr>
        <p:spPr>
          <a:xfrm>
            <a:off x="49611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26"/>
          <p:cNvSpPr/>
          <p:nvPr/>
        </p:nvSpPr>
        <p:spPr>
          <a:xfrm>
            <a:off x="52194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26"/>
          <p:cNvSpPr/>
          <p:nvPr/>
        </p:nvSpPr>
        <p:spPr>
          <a:xfrm>
            <a:off x="54777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26"/>
          <p:cNvSpPr/>
          <p:nvPr/>
        </p:nvSpPr>
        <p:spPr>
          <a:xfrm>
            <a:off x="57360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26"/>
          <p:cNvSpPr/>
          <p:nvPr/>
        </p:nvSpPr>
        <p:spPr>
          <a:xfrm>
            <a:off x="59943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26"/>
          <p:cNvSpPr/>
          <p:nvPr/>
        </p:nvSpPr>
        <p:spPr>
          <a:xfrm>
            <a:off x="62526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26"/>
          <p:cNvSpPr/>
          <p:nvPr/>
        </p:nvSpPr>
        <p:spPr>
          <a:xfrm>
            <a:off x="65109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26"/>
          <p:cNvSpPr/>
          <p:nvPr/>
        </p:nvSpPr>
        <p:spPr>
          <a:xfrm>
            <a:off x="67692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26"/>
          <p:cNvSpPr/>
          <p:nvPr/>
        </p:nvSpPr>
        <p:spPr>
          <a:xfrm>
            <a:off x="70275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26"/>
          <p:cNvSpPr/>
          <p:nvPr/>
        </p:nvSpPr>
        <p:spPr>
          <a:xfrm>
            <a:off x="72858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26"/>
          <p:cNvSpPr/>
          <p:nvPr/>
        </p:nvSpPr>
        <p:spPr>
          <a:xfrm>
            <a:off x="75441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26"/>
          <p:cNvSpPr/>
          <p:nvPr/>
        </p:nvSpPr>
        <p:spPr>
          <a:xfrm>
            <a:off x="78024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26"/>
          <p:cNvSpPr/>
          <p:nvPr/>
        </p:nvSpPr>
        <p:spPr>
          <a:xfrm>
            <a:off x="80607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26"/>
          <p:cNvSpPr/>
          <p:nvPr/>
        </p:nvSpPr>
        <p:spPr>
          <a:xfrm>
            <a:off x="8319000" y="2052200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26"/>
          <p:cNvSpPr/>
          <p:nvPr/>
        </p:nvSpPr>
        <p:spPr>
          <a:xfrm>
            <a:off x="3117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26"/>
          <p:cNvSpPr/>
          <p:nvPr/>
        </p:nvSpPr>
        <p:spPr>
          <a:xfrm>
            <a:off x="5700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26"/>
          <p:cNvSpPr/>
          <p:nvPr/>
        </p:nvSpPr>
        <p:spPr>
          <a:xfrm>
            <a:off x="8283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26"/>
          <p:cNvSpPr/>
          <p:nvPr/>
        </p:nvSpPr>
        <p:spPr>
          <a:xfrm>
            <a:off x="10866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26"/>
          <p:cNvSpPr/>
          <p:nvPr/>
        </p:nvSpPr>
        <p:spPr>
          <a:xfrm>
            <a:off x="13449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26"/>
          <p:cNvSpPr/>
          <p:nvPr/>
        </p:nvSpPr>
        <p:spPr>
          <a:xfrm>
            <a:off x="16032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26"/>
          <p:cNvSpPr/>
          <p:nvPr/>
        </p:nvSpPr>
        <p:spPr>
          <a:xfrm>
            <a:off x="18615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26"/>
          <p:cNvSpPr/>
          <p:nvPr/>
        </p:nvSpPr>
        <p:spPr>
          <a:xfrm>
            <a:off x="21198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26"/>
          <p:cNvSpPr/>
          <p:nvPr/>
        </p:nvSpPr>
        <p:spPr>
          <a:xfrm>
            <a:off x="23781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26"/>
          <p:cNvSpPr/>
          <p:nvPr/>
        </p:nvSpPr>
        <p:spPr>
          <a:xfrm>
            <a:off x="26364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26"/>
          <p:cNvSpPr/>
          <p:nvPr/>
        </p:nvSpPr>
        <p:spPr>
          <a:xfrm>
            <a:off x="28947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26"/>
          <p:cNvSpPr/>
          <p:nvPr/>
        </p:nvSpPr>
        <p:spPr>
          <a:xfrm>
            <a:off x="31530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26"/>
          <p:cNvSpPr/>
          <p:nvPr/>
        </p:nvSpPr>
        <p:spPr>
          <a:xfrm>
            <a:off x="34113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26"/>
          <p:cNvSpPr/>
          <p:nvPr/>
        </p:nvSpPr>
        <p:spPr>
          <a:xfrm>
            <a:off x="36696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26"/>
          <p:cNvSpPr/>
          <p:nvPr/>
        </p:nvSpPr>
        <p:spPr>
          <a:xfrm>
            <a:off x="39279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26"/>
          <p:cNvSpPr/>
          <p:nvPr/>
        </p:nvSpPr>
        <p:spPr>
          <a:xfrm>
            <a:off x="4186200" y="2365125"/>
            <a:ext cx="258300" cy="274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26"/>
          <p:cNvSpPr/>
          <p:nvPr/>
        </p:nvSpPr>
        <p:spPr>
          <a:xfrm>
            <a:off x="44445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26"/>
          <p:cNvSpPr/>
          <p:nvPr/>
        </p:nvSpPr>
        <p:spPr>
          <a:xfrm>
            <a:off x="47028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26"/>
          <p:cNvSpPr/>
          <p:nvPr/>
        </p:nvSpPr>
        <p:spPr>
          <a:xfrm>
            <a:off x="49611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26"/>
          <p:cNvSpPr/>
          <p:nvPr/>
        </p:nvSpPr>
        <p:spPr>
          <a:xfrm>
            <a:off x="52194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6"/>
          <p:cNvSpPr/>
          <p:nvPr/>
        </p:nvSpPr>
        <p:spPr>
          <a:xfrm>
            <a:off x="54777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26"/>
          <p:cNvSpPr/>
          <p:nvPr/>
        </p:nvSpPr>
        <p:spPr>
          <a:xfrm>
            <a:off x="57360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26"/>
          <p:cNvSpPr/>
          <p:nvPr/>
        </p:nvSpPr>
        <p:spPr>
          <a:xfrm>
            <a:off x="59943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26"/>
          <p:cNvSpPr/>
          <p:nvPr/>
        </p:nvSpPr>
        <p:spPr>
          <a:xfrm>
            <a:off x="62526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26"/>
          <p:cNvSpPr/>
          <p:nvPr/>
        </p:nvSpPr>
        <p:spPr>
          <a:xfrm>
            <a:off x="65109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26"/>
          <p:cNvSpPr/>
          <p:nvPr/>
        </p:nvSpPr>
        <p:spPr>
          <a:xfrm>
            <a:off x="67692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26"/>
          <p:cNvSpPr/>
          <p:nvPr/>
        </p:nvSpPr>
        <p:spPr>
          <a:xfrm>
            <a:off x="70275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26"/>
          <p:cNvSpPr/>
          <p:nvPr/>
        </p:nvSpPr>
        <p:spPr>
          <a:xfrm>
            <a:off x="72858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26"/>
          <p:cNvSpPr/>
          <p:nvPr/>
        </p:nvSpPr>
        <p:spPr>
          <a:xfrm>
            <a:off x="75441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26"/>
          <p:cNvSpPr/>
          <p:nvPr/>
        </p:nvSpPr>
        <p:spPr>
          <a:xfrm>
            <a:off x="78024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26"/>
          <p:cNvSpPr/>
          <p:nvPr/>
        </p:nvSpPr>
        <p:spPr>
          <a:xfrm>
            <a:off x="80607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26"/>
          <p:cNvSpPr/>
          <p:nvPr/>
        </p:nvSpPr>
        <p:spPr>
          <a:xfrm>
            <a:off x="8319000" y="2365175"/>
            <a:ext cx="258300" cy="273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26"/>
          <p:cNvSpPr txBox="1"/>
          <p:nvPr/>
        </p:nvSpPr>
        <p:spPr>
          <a:xfrm>
            <a:off x="4993744" y="1914025"/>
            <a:ext cx="1655700" cy="354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ID of child[0]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753" name="Google Shape;753;p26"/>
          <p:cNvSpPr txBox="1"/>
          <p:nvPr/>
        </p:nvSpPr>
        <p:spPr>
          <a:xfrm>
            <a:off x="2484713" y="1621250"/>
            <a:ext cx="2324100" cy="3540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Num_children (here 2)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754" name="Google Shape;754;p26"/>
          <p:cNvSpPr txBox="1"/>
          <p:nvPr/>
        </p:nvSpPr>
        <p:spPr>
          <a:xfrm>
            <a:off x="1451981" y="1292975"/>
            <a:ext cx="847800" cy="3693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value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55" name="Google Shape;755;p26"/>
          <p:cNvSpPr txBox="1"/>
          <p:nvPr/>
        </p:nvSpPr>
        <p:spPr>
          <a:xfrm>
            <a:off x="6834375" y="2217750"/>
            <a:ext cx="1655700" cy="354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ID of child[1]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756" name="Google Shape;756;p26"/>
          <p:cNvSpPr txBox="1"/>
          <p:nvPr/>
        </p:nvSpPr>
        <p:spPr>
          <a:xfrm>
            <a:off x="3828450" y="3771775"/>
            <a:ext cx="5013600" cy="101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Up to 5 children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But </a:t>
            </a:r>
            <a:r>
              <a:rPr lang="en" sz="1800">
                <a:solidFill>
                  <a:schemeClr val="dk2"/>
                </a:solidFill>
              </a:rPr>
              <a:t>unused</a:t>
            </a:r>
            <a:r>
              <a:rPr lang="en" sz="1800">
                <a:solidFill>
                  <a:schemeClr val="dk2"/>
                </a:solidFill>
              </a:rPr>
              <a:t> children fields are not sent over the network.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757" name="Google Shape;757;p26"/>
          <p:cNvCxnSpPr>
            <a:stCxn id="756" idx="1"/>
          </p:cNvCxnSpPr>
          <p:nvPr/>
        </p:nvCxnSpPr>
        <p:spPr>
          <a:xfrm rot="10800000">
            <a:off x="3425550" y="4264375"/>
            <a:ext cx="402900" cy="1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8" name="Google Shape;758;p26"/>
          <p:cNvSpPr txBox="1"/>
          <p:nvPr/>
        </p:nvSpPr>
        <p:spPr>
          <a:xfrm>
            <a:off x="5994300" y="3402325"/>
            <a:ext cx="2538900" cy="46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value: o</a:t>
            </a:r>
            <a:r>
              <a:rPr lang="en" sz="1800">
                <a:solidFill>
                  <a:schemeClr val="dk2"/>
                </a:solidFill>
              </a:rPr>
              <a:t>ur MacGuffin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759" name="Google Shape;759;p26"/>
          <p:cNvCxnSpPr>
            <a:stCxn id="758" idx="1"/>
          </p:cNvCxnSpPr>
          <p:nvPr/>
        </p:nvCxnSpPr>
        <p:spPr>
          <a:xfrm flipH="1">
            <a:off x="2747700" y="3633175"/>
            <a:ext cx="3246600" cy="15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0" name="Google Shape;760;p26"/>
          <p:cNvSpPr txBox="1"/>
          <p:nvPr/>
        </p:nvSpPr>
        <p:spPr>
          <a:xfrm>
            <a:off x="2484725" y="2818213"/>
            <a:ext cx="6449700" cy="46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</a:t>
            </a:r>
            <a:r>
              <a:rPr lang="en" sz="1800">
                <a:solidFill>
                  <a:schemeClr val="dk2"/>
                </a:solidFill>
              </a:rPr>
              <a:t>d: 0-based index created by depth-first search on the server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761" name="Google Shape;761;p26"/>
          <p:cNvCxnSpPr>
            <a:stCxn id="760" idx="1"/>
          </p:cNvCxnSpPr>
          <p:nvPr/>
        </p:nvCxnSpPr>
        <p:spPr>
          <a:xfrm flipH="1">
            <a:off x="2123225" y="3049063"/>
            <a:ext cx="361500" cy="37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servers</a:t>
            </a:r>
            <a:endParaRPr/>
          </a:p>
        </p:txBody>
      </p:sp>
      <p:sp>
        <p:nvSpPr>
          <p:cNvPr id="767" name="Google Shape;767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client code must talk to our servers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Find binaries at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https://github.uio.no/IN2140v2/in2140-v24-he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d1_dump &lt;port&gt;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Send one of your D1 packets to this server. The server checks whether your D1 header is as expected.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d1_server &lt;port&gt;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d1_test_client with your implementation of d1_udp.c can connect to this server and send a few ping-pong messages.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d2_server &lt;port&gt;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d2_test_client with your </a:t>
            </a:r>
            <a:r>
              <a:rPr lang="en"/>
              <a:t>implementations</a:t>
            </a:r>
            <a:r>
              <a:rPr lang="en"/>
              <a:t> of d1_udp.c and d2_lookup.c can connect to this server. The client sends a Request with an ID and the server answers with several Response packets with tree nodes.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servers</a:t>
            </a:r>
            <a:endParaRPr/>
          </a:p>
        </p:txBody>
      </p:sp>
      <p:sp>
        <p:nvSpPr>
          <p:cNvPr id="773" name="Google Shape;77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client code must talk to our servers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Find binaries at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https://github.uio.no/IN2140v2/in2140-v24-he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Currently available for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Linux Redhat 8.9 on Intel (static binary)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works on IFI’s computers, login.ifi and in machines in Sed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Linux Ubuntu 22.04 on Intel (static binary)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is popular for home use (and may work with WSL2)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MacOS 14.4 Sonoma on Intel (dynamic binary)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only Intel; no access to an ARM Mac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