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embeddedFontLst>
    <p:embeddedFont>
      <p:font typeface="Raleway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Roboto Medium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2F26C8E-DA3D-480C-A233-A25D572AE045}">
  <a:tblStyle styleId="{52F26C8E-DA3D-480C-A233-A25D572AE04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regular.fntdata"/><Relationship Id="rId30" Type="http://schemas.openxmlformats.org/officeDocument/2006/relationships/font" Target="fonts/Raleway-boldItalic.fntdata"/><Relationship Id="rId11" Type="http://schemas.openxmlformats.org/officeDocument/2006/relationships/slide" Target="slides/slide5.xml"/><Relationship Id="rId33" Type="http://schemas.openxmlformats.org/officeDocument/2006/relationships/font" Target="fonts/Roboto-italic.fntdata"/><Relationship Id="rId10" Type="http://schemas.openxmlformats.org/officeDocument/2006/relationships/slide" Target="slides/slide4.xml"/><Relationship Id="rId32" Type="http://schemas.openxmlformats.org/officeDocument/2006/relationships/font" Target="fonts/Roboto-bold.fntdata"/><Relationship Id="rId13" Type="http://schemas.openxmlformats.org/officeDocument/2006/relationships/slide" Target="slides/slide7.xml"/><Relationship Id="rId35" Type="http://schemas.openxmlformats.org/officeDocument/2006/relationships/font" Target="fonts/RobotoMedium-regular.fntdata"/><Relationship Id="rId12" Type="http://schemas.openxmlformats.org/officeDocument/2006/relationships/slide" Target="slides/slide6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9.xml"/><Relationship Id="rId37" Type="http://schemas.openxmlformats.org/officeDocument/2006/relationships/font" Target="fonts/RobotoMedium-italic.fntdata"/><Relationship Id="rId14" Type="http://schemas.openxmlformats.org/officeDocument/2006/relationships/slide" Target="slides/slide8.xml"/><Relationship Id="rId36" Type="http://schemas.openxmlformats.org/officeDocument/2006/relationships/font" Target="fonts/RobotoMedium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RobotoMedium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344d355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b344d355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344d3550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b344d3550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47416498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47416498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d28dd8c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d28dd8c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344d3550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b344d3550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33b24cc27d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33b24cc27d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344d3550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gb344d3550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Det er: involvering av brukergruppe eller representanter for brukergruppe for å samle inn data om bruken av et produkt/system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474164984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474164984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47416498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47416498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47416498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47416498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344d3550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b344d3550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344d3550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b344d3550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ad0ee477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aad0ee477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ad0ee47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aad0ee47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1d521f00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111d521f00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1d521f00b_0_6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11d521f00b_0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11d521f00b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11d521f00b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1d521f00b_0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111d521f00b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d521f00b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111d521f00b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fa8e814d8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fa8e814d8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uio.no/studier/emner/matnat/ifi/IN1030/v25/obligatoriske-oppgaver/oblig-2--brukerundersokelse--in1030-v25.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299200"/>
            <a:ext cx="8520600" cy="167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UKE 3 </a:t>
            </a:r>
            <a:endParaRPr b="1" sz="6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4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U</a:t>
            </a:r>
            <a:r>
              <a:rPr b="1" lang="no" sz="4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ndersøkelse av bruk</a:t>
            </a:r>
            <a:endParaRPr b="1" sz="4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631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IN1030 Gruppe 9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Læringsmål: Du skal kunne utføre enkle brukerundersøkelser.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64100" y="715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64100" y="141855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Repetisjon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Bruk og undersøkelser av bruk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Sekvenstabell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Oppgaver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464100" y="597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Rike bilder - repetisjon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64100" y="13048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o">
                <a:solidFill>
                  <a:srgbClr val="000000"/>
                </a:solidFill>
              </a:rPr>
              <a:t>Hva er hensikten med å tegne et rikt bilde</a:t>
            </a:r>
            <a:r>
              <a:rPr lang="no"/>
              <a:t>?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Få oversikt over aktuelle interessenter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Bidrar de eller </a:t>
            </a:r>
            <a:r>
              <a:rPr lang="no"/>
              <a:t>utfordrer</a:t>
            </a:r>
            <a:r>
              <a:rPr lang="no"/>
              <a:t> de systemet?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Forstå bruksnivå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Oversikt over samspillet mellom systemet og konteksten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Blir forberedt på mulige utfordringer og muligheter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Kommunikasjonsverktøy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Et bilde sier mer enn 1000 ord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63775" y="2111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Oblig </a:t>
            </a: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2 er allerede lagt ut!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76A5AF"/>
              </a:buClr>
              <a:buSzPts val="3000"/>
              <a:buFont typeface="Raleway"/>
              <a:buChar char="-"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La oss se på den sammen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533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Datainnsamling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Brukerundersøkelse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Direkte observasjon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Samtykkeskjema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Pilotundersøkelse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" name="Google Shape;78;p17"/>
          <p:cNvSpPr txBox="1"/>
          <p:nvPr>
            <p:ph idx="2" type="body"/>
          </p:nvPr>
        </p:nvSpPr>
        <p:spPr>
          <a:xfrm>
            <a:off x="4832400" y="1533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Deltakere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Brukere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Målgruppe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Sekvens av handlinger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Situasjonsbestemte handlinger</a:t>
            </a:r>
            <a:endParaRPr/>
          </a:p>
        </p:txBody>
      </p:sp>
      <p:sp>
        <p:nvSpPr>
          <p:cNvPr id="79" name="Google Shape;79;p17"/>
          <p:cNvSpPr txBox="1"/>
          <p:nvPr>
            <p:ph idx="4294967295" type="ctrTitle"/>
          </p:nvPr>
        </p:nvSpPr>
        <p:spPr>
          <a:xfrm>
            <a:off x="250175" y="270725"/>
            <a:ext cx="85206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no" sz="3000" u="none" cap="none" strike="noStrike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Nøkkelbegreper </a:t>
            </a: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 læringsmål 2</a:t>
            </a:r>
            <a:endParaRPr b="0" i="0" sz="3000" u="none" cap="none" strike="noStrike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374400" y="979375"/>
            <a:ext cx="8395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no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i="1" lang="no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 skal kunne gjennomføre enkle brukerundersøkelser</a:t>
            </a:r>
            <a:endParaRPr sz="700"/>
          </a:p>
        </p:txBody>
      </p:sp>
      <p:sp>
        <p:nvSpPr>
          <p:cNvPr id="81" name="Google Shape;81;p17"/>
          <p:cNvSpPr txBox="1"/>
          <p:nvPr/>
        </p:nvSpPr>
        <p:spPr>
          <a:xfrm>
            <a:off x="7589250" y="4780500"/>
            <a:ext cx="15546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Samtykkeskjema</a:t>
            </a:r>
            <a:endParaRPr>
              <a:solidFill>
                <a:srgbClr val="3D85C6"/>
              </a:solidFill>
            </a:endParaRPr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674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no"/>
              <a:t>Frivillig </a:t>
            </a:r>
            <a:r>
              <a:rPr lang="no"/>
              <a:t>samtykket må ikke være et resultat av press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no"/>
              <a:t>Spesifikt </a:t>
            </a:r>
            <a:r>
              <a:rPr lang="no"/>
              <a:t>må være knyttet opp til de formål som personopplysninger behandles for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no"/>
              <a:t>Informert </a:t>
            </a:r>
            <a:r>
              <a:rPr lang="no"/>
              <a:t>person har krav på å vite hvilke personopplysninger som blir samlet inn, hvordan de blir lagret, hva de skal brukes til, hvor lenge de vil bli lagret, hvordan man kan få innsyn i egne personopplysninger, og annet som er relevant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no"/>
              <a:t>Utvetydig </a:t>
            </a:r>
            <a:r>
              <a:rPr lang="no"/>
              <a:t>må bekreftes ved en aktiv handling (ikke stille-samtykke) «klikk-lisenser» er sannsynligvis tilstrekkelig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299100" y="805550"/>
            <a:ext cx="8545800" cy="3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72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er undersøkelse av bruk?</a:t>
            </a:r>
            <a:r>
              <a:rPr b="1" lang="no" sz="720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240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no" sz="24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(og hvorfor gidder vi?)</a:t>
            </a:r>
            <a:endParaRPr b="1" sz="24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●"/>
            </a:pP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Utvikle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nye produkter eller tjenester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●"/>
            </a:pP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Forbedre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noe som allerede eksisterer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●"/>
            </a:pP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Evaluere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noe, hvordan fungerer det i praksis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●"/>
            </a:pP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Forstå</a:t>
            </a:r>
            <a:r>
              <a:rPr lang="no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noe, utforske, undersøke, etablere kunnskap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●"/>
            </a:pP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Analysere,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kartlegge,teste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 ønsker å forstå noe som vi lurer på, og gjennom det bringe frem ny kunnskap som skal være til nytte for individer, organisasjoner og kanskje hele samfunnet. </a:t>
            </a:r>
            <a:endParaRPr i="1"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560700"/>
            <a:ext cx="8520600" cy="40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no" sz="5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“What people say, what they do, and what they say they do are entirely different things”</a:t>
            </a:r>
            <a:endParaRPr sz="1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0" y="69800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no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Alle datainnsamlinger har samme mål: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2"/>
          <p:cNvSpPr/>
          <p:nvPr/>
        </p:nvSpPr>
        <p:spPr>
          <a:xfrm>
            <a:off x="1534725" y="2491750"/>
            <a:ext cx="1645800" cy="10560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RÅDATA</a:t>
            </a:r>
            <a:endParaRPr/>
          </a:p>
        </p:txBody>
      </p:sp>
      <p:sp>
        <p:nvSpPr>
          <p:cNvPr id="110" name="Google Shape;110;p22"/>
          <p:cNvSpPr/>
          <p:nvPr/>
        </p:nvSpPr>
        <p:spPr>
          <a:xfrm>
            <a:off x="5963475" y="2491750"/>
            <a:ext cx="1645800" cy="10560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KONKLUSJON</a:t>
            </a:r>
            <a:endParaRPr/>
          </a:p>
        </p:txBody>
      </p:sp>
      <p:sp>
        <p:nvSpPr>
          <p:cNvPr id="111" name="Google Shape;111;p22"/>
          <p:cNvSpPr/>
          <p:nvPr/>
        </p:nvSpPr>
        <p:spPr>
          <a:xfrm>
            <a:off x="3749100" y="2491750"/>
            <a:ext cx="1645800" cy="10560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INFORMASJON</a:t>
            </a:r>
            <a:endParaRPr/>
          </a:p>
        </p:txBody>
      </p:sp>
      <p:cxnSp>
        <p:nvCxnSpPr>
          <p:cNvPr id="112" name="Google Shape;112;p22"/>
          <p:cNvCxnSpPr>
            <a:stCxn id="109" idx="3"/>
            <a:endCxn id="111" idx="1"/>
          </p:cNvCxnSpPr>
          <p:nvPr/>
        </p:nvCxnSpPr>
        <p:spPr>
          <a:xfrm>
            <a:off x="3180525" y="3019750"/>
            <a:ext cx="56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" name="Google Shape;113;p22"/>
          <p:cNvCxnSpPr>
            <a:endCxn id="110" idx="1"/>
          </p:cNvCxnSpPr>
          <p:nvPr/>
        </p:nvCxnSpPr>
        <p:spPr>
          <a:xfrm>
            <a:off x="5394975" y="3019750"/>
            <a:ext cx="56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4" name="Google Shape;114;p22"/>
          <p:cNvSpPr txBox="1"/>
          <p:nvPr/>
        </p:nvSpPr>
        <p:spPr>
          <a:xfrm>
            <a:off x="1641150" y="2061525"/>
            <a:ext cx="1180500" cy="2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</a:rPr>
              <a:t>START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5" name="Google Shape;115;p22"/>
          <p:cNvSpPr txBox="1"/>
          <p:nvPr/>
        </p:nvSpPr>
        <p:spPr>
          <a:xfrm>
            <a:off x="5963475" y="2061525"/>
            <a:ext cx="1180500" cy="2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</a:rPr>
              <a:t>SLUTT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195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Viktige spørsmål å stille seg før, under &amp; etter en brukerundersøkelse</a:t>
            </a:r>
            <a:endParaRPr b="1" sz="195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2471850" y="1113300"/>
            <a:ext cx="4200300" cy="3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Hvem er brukerne mine?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Hva ønsker brukerne min å oppnå (hvilke behov har de)?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Hvordan kan mitt system best mulig støtte brukerens oppgaver?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Hvilke opplevelser synes brukerne mine er gode og givende?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Hvilke funksjoner bør mitt system ha?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Hvilken utforming bør mitt system ha?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Hvordan skal brukerne interagere med produktet?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Hvordan kan mitt systems funksjoner best mulig organiseres?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Hvordan fremstår mitt system for førstegangsbrukere?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●"/>
            </a:pPr>
            <a:r>
              <a:rPr lang="no" sz="1200">
                <a:latin typeface="Raleway"/>
                <a:ea typeface="Raleway"/>
                <a:cs typeface="Raleway"/>
                <a:sym typeface="Raleway"/>
              </a:rPr>
              <a:t>Er mitt system forståelig, tiltrekkende og håndterbart?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/>
        </p:nvSpPr>
        <p:spPr>
          <a:xfrm>
            <a:off x="444225" y="545850"/>
            <a:ext cx="7014000" cy="3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no" sz="2800" u="none" cap="none" strike="noStrike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Å planlegge en datainnsamling</a:t>
            </a:r>
            <a:endParaRPr b="1" i="0" sz="2800" u="none" cap="none" strike="noStrike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b="0" i="0" lang="no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Gode datainnsamlinger er utfordrende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b="0" i="0" lang="no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Krever mye planlegging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○"/>
            </a:pPr>
            <a:r>
              <a:rPr lang="no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Teoretisk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○"/>
            </a:pPr>
            <a:r>
              <a:rPr lang="no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Praktisk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b="0" i="0" lang="no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Pilotundersøkelse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lang="no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Samtykkeskjema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6719650" y="4780500"/>
            <a:ext cx="24240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2 (oppgave 1)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1345500" y="1929550"/>
            <a:ext cx="6453000" cy="780300"/>
          </a:xfrm>
          <a:prstGeom prst="rect">
            <a:avLst/>
          </a:prstGeom>
          <a:solidFill>
            <a:srgbClr val="FCE5CD"/>
          </a:solidFill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En testundersøkelse som skal avdekke feil og mangler ved metodebruk før man begynner med hovedstudiet.</a:t>
            </a:r>
            <a:endParaRPr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378738" y="6387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Pilotundersøkelse</a:t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6719650" y="4780500"/>
            <a:ext cx="24240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2 (oppgave 1)</a:t>
            </a:r>
            <a:endParaRPr sz="1200">
              <a:solidFill>
                <a:srgbClr val="76A5AF"/>
              </a:solidFill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1345500" y="2974750"/>
            <a:ext cx="6453000" cy="7803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Hva kan være konsekvensene av å ikke gjøre en pilotundersøkelse?</a:t>
            </a:r>
            <a:endParaRPr sz="1800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1606050" y="1749150"/>
            <a:ext cx="5931900" cy="16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800"/>
              <a:buFont typeface="Roboto"/>
              <a:buChar char="●"/>
            </a:pPr>
            <a:r>
              <a:rPr lang="no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En kontrakt mellom deltaker og systemutviklere over hvilke rettigheter deltaker har i forhold til data som blir samlet inn. </a:t>
            </a:r>
            <a:endParaRPr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800"/>
              <a:buFont typeface="Roboto"/>
              <a:buChar char="●"/>
            </a:pPr>
            <a:r>
              <a:rPr lang="no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Bør og spesifisere hva data skal brukes til, hvordan data skal bli samlet inn, tilgjengeligheten til data, hvordan og hvor lenge data skal lagres.  </a:t>
            </a:r>
            <a:endParaRPr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378738" y="6235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Samtykkeskjema</a:t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491925" y="0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6719650" y="4780500"/>
            <a:ext cx="24240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2 (oppgave 1)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Sekvenstabell</a:t>
            </a:r>
            <a:endParaRPr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7"/>
          <p:cNvSpPr/>
          <p:nvPr/>
        </p:nvSpPr>
        <p:spPr>
          <a:xfrm rot="-9374155">
            <a:off x="-916474" y="3249412"/>
            <a:ext cx="7861105" cy="3198205"/>
          </a:xfrm>
          <a:prstGeom prst="flowChartDocumen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6B8A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" name="Google Shape;154;p28"/>
          <p:cNvGraphicFramePr/>
          <p:nvPr/>
        </p:nvGraphicFramePr>
        <p:xfrm>
          <a:off x="436550" y="325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{52F26C8E-DA3D-480C-A233-A25D572AE045}</a:tableStyleId>
              </a:tblPr>
              <a:tblGrid>
                <a:gridCol w="2067725"/>
                <a:gridCol w="2067725"/>
                <a:gridCol w="2067725"/>
                <a:gridCol w="2067725"/>
              </a:tblGrid>
              <a:tr h="55720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no" sz="1400" u="none" cap="none" strike="noStrike"/>
                        <a:t>Bruker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no" sz="1400" u="none" cap="none" strike="noStrike"/>
                        <a:t>Maskinen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 hMerge="1"/>
              </a:tr>
              <a:tr h="854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no" sz="1400" u="none" cap="none" strike="noStrike"/>
                        <a:t>Handling ikke synlig for maskinen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no" sz="1400" u="none" cap="none" strike="noStrike"/>
                        <a:t>Handling synlig for maskinen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no" sz="1400" u="none" cap="none" strike="noStrike"/>
                        <a:t>Effekt synlig for brukeren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no" sz="1400" u="none" cap="none" strike="noStrike"/>
                        <a:t>Design rasjonale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</a:tr>
              <a:tr h="5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Handling brukeren gjør, men som ikke detekteres av maskinen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Ofte det vi kaller input. Brukerens direkte interaksjon med systemet. Alt som detekteres av maskinen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Ofte det vi kaller output, og av og til kaller feedback. 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Informasjon og behandling  som utviklere og designere legger til grunn for hva maskinen gjør “internt”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</a:tr>
              <a:tr h="5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Ta seg i ansiktet, vifting med armer (frustrert)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Trykke på knapper, swipe, dobbelttrykke</a:t>
                      </a:r>
                      <a:endParaRPr sz="1200" u="none" cap="none" strike="noStrike"/>
                    </a:p>
                  </a:txBody>
                  <a:tcPr marT="162000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“klikk her for å fortsette”, “tast inn et annet passord”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Alle algoritmer, bits osv.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</a:tr>
              <a:tr h="54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Venting, prating, himler med øyne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Markere tekst, tale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o" sz="1200">
                          <a:solidFill>
                            <a:schemeClr val="dk1"/>
                          </a:solidFill>
                        </a:rPr>
                        <a:t>Bruker skriver inn et ord og trykker søk – da skal det føres inn hvilke søkeresultater bruker blir presentert for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o" sz="1200"/>
                        <a:t>Alt som skjer som bruker ikke ser</a:t>
                      </a:r>
                      <a:endParaRPr sz="12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5" name="Google Shape;155;p28"/>
          <p:cNvSpPr txBox="1"/>
          <p:nvPr/>
        </p:nvSpPr>
        <p:spPr>
          <a:xfrm>
            <a:off x="0" y="862475"/>
            <a:ext cx="5172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6745125" y="4780500"/>
            <a:ext cx="2399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2 (oppgave 2)</a:t>
            </a:r>
            <a:endParaRPr sz="1200">
              <a:solidFill>
                <a:srgbClr val="DD7E6B"/>
              </a:solidFill>
            </a:endParaRPr>
          </a:p>
        </p:txBody>
      </p:sp>
      <p:cxnSp>
        <p:nvCxnSpPr>
          <p:cNvPr id="157" name="Google Shape;157;p28"/>
          <p:cNvCxnSpPr/>
          <p:nvPr/>
        </p:nvCxnSpPr>
        <p:spPr>
          <a:xfrm flipH="1">
            <a:off x="235175" y="1353025"/>
            <a:ext cx="3600" cy="3312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ctrTitle"/>
          </p:nvPr>
        </p:nvSpPr>
        <p:spPr>
          <a:xfrm>
            <a:off x="0" y="679725"/>
            <a:ext cx="9144000" cy="120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Målet: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29"/>
          <p:cNvSpPr/>
          <p:nvPr/>
        </p:nvSpPr>
        <p:spPr>
          <a:xfrm>
            <a:off x="1754738" y="1806625"/>
            <a:ext cx="5634522" cy="2294082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no">
                <a:solidFill>
                  <a:schemeClr val="dk1"/>
                </a:solidFill>
              </a:rPr>
              <a:t>Hvordan er flyten i interaksjonen?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Hvor stopper det opp?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Hvor er flyten bra?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Hvorfor stopper det opp?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Skjønner ikke maskinen bruker eller omvendt?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Eller er det noe som skjer internt i maskinen som ikke fungerer optimalt?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no" sz="72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Oppgaver</a:t>
            </a:r>
            <a:endParaRPr b="1" sz="72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9" name="Google Shape;169;p30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0E0E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type="title"/>
          </p:nvPr>
        </p:nvSpPr>
        <p:spPr>
          <a:xfrm>
            <a:off x="235500" y="634725"/>
            <a:ext cx="8832300" cy="36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Planlegg observasjon: Netflix</a:t>
            </a:r>
            <a:endParaRPr b="1" sz="3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sz="1800">
                <a:latin typeface="Raleway"/>
                <a:ea typeface="Raleway"/>
                <a:cs typeface="Raleway"/>
                <a:sym typeface="Raleway"/>
              </a:rPr>
              <a:t>Bestem dere for en målgruppe.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sz="1800">
                <a:latin typeface="Raleway"/>
                <a:ea typeface="Raleway"/>
                <a:cs typeface="Raleway"/>
                <a:sym typeface="Raleway"/>
              </a:rPr>
              <a:t>Skriv opp til 5 relevante oppgaver dere vil be deltakeren om å utføre i systemet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sz="1800">
                <a:latin typeface="Raleway"/>
                <a:ea typeface="Raleway"/>
                <a:cs typeface="Raleway"/>
                <a:sym typeface="Raleway"/>
              </a:rPr>
              <a:t>Skriv ned deres relasjon til deltakeren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 sz="1800">
                <a:latin typeface="Raleway"/>
                <a:ea typeface="Raleway"/>
                <a:cs typeface="Raleway"/>
                <a:sym typeface="Raleway"/>
              </a:rPr>
              <a:t>Skriv ned hvordan dere vil ta opp/samle dataen </a:t>
            </a:r>
            <a:br>
              <a:rPr lang="no" sz="1800">
                <a:latin typeface="Raleway"/>
                <a:ea typeface="Raleway"/>
                <a:cs typeface="Raleway"/>
                <a:sym typeface="Raleway"/>
              </a:rPr>
            </a:br>
            <a:r>
              <a:rPr lang="no" sz="1800">
                <a:latin typeface="Raleway"/>
                <a:ea typeface="Raleway"/>
                <a:cs typeface="Raleway"/>
                <a:sym typeface="Raleway"/>
              </a:rPr>
              <a:t>(penn/papir, lyd, fotografier, video, annet)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aleway"/>
                <a:ea typeface="Raleway"/>
                <a:cs typeface="Raleway"/>
                <a:sym typeface="Raleway"/>
              </a:rPr>
              <a:t>10  min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ctrTitle"/>
          </p:nvPr>
        </p:nvSpPr>
        <p:spPr>
          <a:xfrm>
            <a:off x="0" y="1828600"/>
            <a:ext cx="9144000" cy="10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krisbald</a:t>
            </a: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