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Raleway"/>
      <p:regular r:id="rId27"/>
      <p:bold r:id="rId28"/>
      <p:italic r:id="rId29"/>
      <p:boldItalic r:id="rId30"/>
    </p:embeddedFont>
    <p:embeddedFont>
      <p:font typeface="Roboto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Raleway-bold.fntdata"/><Relationship Id="rId27" Type="http://schemas.openxmlformats.org/officeDocument/2006/relationships/font" Target="fonts/Ralew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aleway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regular.fntdata"/><Relationship Id="rId30" Type="http://schemas.openxmlformats.org/officeDocument/2006/relationships/font" Target="fonts/Raleway-boldItalic.fntdata"/><Relationship Id="rId11" Type="http://schemas.openxmlformats.org/officeDocument/2006/relationships/slide" Target="slides/slide6.xml"/><Relationship Id="rId33" Type="http://schemas.openxmlformats.org/officeDocument/2006/relationships/font" Target="fonts/Roboto-italic.fntdata"/><Relationship Id="rId10" Type="http://schemas.openxmlformats.org/officeDocument/2006/relationships/slide" Target="slides/slide5.xml"/><Relationship Id="rId32" Type="http://schemas.openxmlformats.org/officeDocument/2006/relationships/font" Target="fonts/Robo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3434ef57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gb3434ef57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29f3e3c44c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29f3e3c44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b3434ef57f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b3434ef57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3434ef57f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b3434ef57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Ta med en lek eller ta en runde rundt rommet :)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29f3e3c44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29f3e3c44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29f3e3c44c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29f3e3c44c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b3434ef57f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gb3434ef57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Ta det i plenum eller over menti - tilpass gruppedynamikken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29f3e3c44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29f3e3c44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105808738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1105808738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105808738b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105808738b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3434ef57f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gb3434ef57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29f3e3c44c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29f3e3c44c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29f3e3c44c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29f3e3c44c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b3434ef57f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b3434ef57f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Tips kan være å tegne et rikt bilde sammen på tavla - dette er det mer tid til neste uke også hvis det blir lite tid ;)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105808738b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105808738b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29f3e3c44c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29f3e3c44c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29f3e3c44c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29f3e3c44c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29f3e3c44c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29f3e3c44c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105808738b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105808738b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29f3e3c44c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29f3e3c44c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fa8717142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fa8717142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menti.com/alvepiwiyba8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hyperlink" Target="https://www.uio.no/studier/emner/matnat/ifi/IN1030/v25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karakterweb.no/uio/in1030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hyperlink" Target="https://www.sokogskriv.no/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1735838"/>
            <a:ext cx="9144000" cy="959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no" sz="60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VELKOMMEN</a:t>
            </a:r>
            <a:endParaRPr b="1" sz="600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0" y="2615063"/>
            <a:ext cx="91440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IN1030 Gruppe 9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025"/>
            <a:ext cx="9144000" cy="51214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464100" y="1108700"/>
            <a:ext cx="4511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464100" y="1753100"/>
            <a:ext cx="4634700" cy="23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Bli kjent :)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Hvilke forventninger har vi til dere?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Hva er deres forventninger til faget?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Oblig 1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9" name="Google Shape;69;p15"/>
          <p:cNvSpPr/>
          <p:nvPr/>
        </p:nvSpPr>
        <p:spPr>
          <a:xfrm rot="-2226699">
            <a:off x="7226187" y="-1506662"/>
            <a:ext cx="2915126" cy="5553828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905625"/>
            <a:ext cx="8520600" cy="14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 sz="72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Bli kjent :-)</a:t>
            </a:r>
            <a:endParaRPr b="1" sz="72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342175"/>
            <a:ext cx="37962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47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Litt om meg</a:t>
            </a:r>
            <a:endParaRPr sz="1500"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Kristin 22år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Fra Ormåsen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Navet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Design 2.året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Pilot i opplæring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4101" y="1527930"/>
            <a:ext cx="2783549" cy="2087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4700">
                <a:solidFill>
                  <a:srgbClr val="DD7E6B"/>
                </a:solidFill>
              </a:rPr>
              <a:t>Litt om emnet</a:t>
            </a:r>
            <a:endParaRPr b="1" sz="4700">
              <a:solidFill>
                <a:srgbClr val="DD7E6B"/>
              </a:solidFill>
            </a:endParaRPr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Veldig generelt innhold: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Alt det strukturelle rundt en software engineering prosess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Det som må/bør gjøres før, underveis, og etter et system utvikles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Lage modeller for systemer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no"/>
              <a:t>Viktig fag!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Populært blant arbeidsgivere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Setter grunnlag for IN2000 - Software Engineering med Prosjektarbeid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2162400" y="1704125"/>
            <a:ext cx="48192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 sz="30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forventer vi av dere?</a:t>
            </a:r>
            <a:endParaRPr b="1" sz="30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Google Shape;93;p19"/>
          <p:cNvSpPr txBox="1"/>
          <p:nvPr/>
        </p:nvSpPr>
        <p:spPr>
          <a:xfrm>
            <a:off x="4181175" y="2340900"/>
            <a:ext cx="98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u="sng">
                <a:solidFill>
                  <a:schemeClr val="hlink"/>
                </a:solidFill>
                <a:hlinkClick r:id="rId3"/>
              </a:rPr>
              <a:t>MENTI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2046300"/>
            <a:ext cx="8520600" cy="10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53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PRAKTISK INFORMASJON</a:t>
            </a:r>
            <a:endParaRPr sz="2100"/>
          </a:p>
        </p:txBody>
      </p:sp>
      <p:pic>
        <p:nvPicPr>
          <p:cNvPr id="99" name="Google Shape;9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9920" y="0"/>
            <a:ext cx="926383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/>
          <p:nvPr/>
        </p:nvSpPr>
        <p:spPr>
          <a:xfrm>
            <a:off x="174550" y="4528025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 u="sng">
                <a:solidFill>
                  <a:schemeClr val="hlink"/>
                </a:solidFill>
                <a:hlinkClick r:id="rId4"/>
              </a:rPr>
              <a:t>Emnesiden V25</a:t>
            </a:r>
            <a:endParaRPr b="1"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11700" y="274475"/>
            <a:ext cx="85206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 sz="30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Oversikt våren 2025</a:t>
            </a:r>
            <a:endParaRPr b="1" sz="30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6" name="Google Shape;106;p21"/>
          <p:cNvSpPr/>
          <p:nvPr/>
        </p:nvSpPr>
        <p:spPr>
          <a:xfrm>
            <a:off x="1906075" y="1402163"/>
            <a:ext cx="724200" cy="14481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1"/>
          <p:cNvSpPr/>
          <p:nvPr/>
        </p:nvSpPr>
        <p:spPr>
          <a:xfrm>
            <a:off x="2810725" y="1402163"/>
            <a:ext cx="724200" cy="14481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1"/>
          <p:cNvSpPr/>
          <p:nvPr/>
        </p:nvSpPr>
        <p:spPr>
          <a:xfrm>
            <a:off x="3715375" y="1402163"/>
            <a:ext cx="724200" cy="14481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1"/>
          <p:cNvSpPr/>
          <p:nvPr/>
        </p:nvSpPr>
        <p:spPr>
          <a:xfrm>
            <a:off x="4839850" y="1402163"/>
            <a:ext cx="1100100" cy="14481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1"/>
          <p:cNvSpPr/>
          <p:nvPr/>
        </p:nvSpPr>
        <p:spPr>
          <a:xfrm>
            <a:off x="6120538" y="1402163"/>
            <a:ext cx="1100100" cy="14481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1"/>
          <p:cNvSpPr/>
          <p:nvPr/>
        </p:nvSpPr>
        <p:spPr>
          <a:xfrm>
            <a:off x="7401250" y="1402163"/>
            <a:ext cx="329100" cy="1448100"/>
          </a:xfrm>
          <a:prstGeom prst="rect">
            <a:avLst/>
          </a:prstGeom>
          <a:solidFill>
            <a:srgbClr val="CFC5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2" name="Google Shape;112;p21"/>
          <p:cNvCxnSpPr/>
          <p:nvPr/>
        </p:nvCxnSpPr>
        <p:spPr>
          <a:xfrm>
            <a:off x="1261775" y="3198163"/>
            <a:ext cx="65916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" name="Google Shape;113;p21"/>
          <p:cNvSpPr txBox="1"/>
          <p:nvPr/>
        </p:nvSpPr>
        <p:spPr>
          <a:xfrm>
            <a:off x="1013775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Januar</a:t>
            </a:r>
            <a:endParaRPr sz="1200"/>
          </a:p>
        </p:txBody>
      </p:sp>
      <p:sp>
        <p:nvSpPr>
          <p:cNvPr id="114" name="Google Shape;114;p21"/>
          <p:cNvSpPr txBox="1"/>
          <p:nvPr/>
        </p:nvSpPr>
        <p:spPr>
          <a:xfrm>
            <a:off x="244500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Februar</a:t>
            </a:r>
            <a:endParaRPr sz="1200"/>
          </a:p>
        </p:txBody>
      </p:sp>
      <p:sp>
        <p:nvSpPr>
          <p:cNvPr id="115" name="Google Shape;115;p21"/>
          <p:cNvSpPr txBox="1"/>
          <p:nvPr/>
        </p:nvSpPr>
        <p:spPr>
          <a:xfrm>
            <a:off x="4026675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Mars</a:t>
            </a:r>
            <a:endParaRPr sz="1200"/>
          </a:p>
        </p:txBody>
      </p:sp>
      <p:sp>
        <p:nvSpPr>
          <p:cNvPr id="116" name="Google Shape;116;p21"/>
          <p:cNvSpPr txBox="1"/>
          <p:nvPr/>
        </p:nvSpPr>
        <p:spPr>
          <a:xfrm>
            <a:off x="522735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April</a:t>
            </a:r>
            <a:endParaRPr sz="1200"/>
          </a:p>
        </p:txBody>
      </p:sp>
      <p:sp>
        <p:nvSpPr>
          <p:cNvPr id="117" name="Google Shape;117;p21"/>
          <p:cNvSpPr txBox="1"/>
          <p:nvPr/>
        </p:nvSpPr>
        <p:spPr>
          <a:xfrm>
            <a:off x="636545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Mai</a:t>
            </a:r>
            <a:endParaRPr sz="1200"/>
          </a:p>
        </p:txBody>
      </p:sp>
      <p:sp>
        <p:nvSpPr>
          <p:cNvPr id="118" name="Google Shape;118;p21"/>
          <p:cNvSpPr txBox="1"/>
          <p:nvPr/>
        </p:nvSpPr>
        <p:spPr>
          <a:xfrm>
            <a:off x="4951713" y="1515013"/>
            <a:ext cx="65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Oblig 4</a:t>
            </a:r>
            <a:endParaRPr b="1" sz="1000"/>
          </a:p>
        </p:txBody>
      </p:sp>
      <p:sp>
        <p:nvSpPr>
          <p:cNvPr id="119" name="Google Shape;119;p21"/>
          <p:cNvSpPr txBox="1"/>
          <p:nvPr/>
        </p:nvSpPr>
        <p:spPr>
          <a:xfrm>
            <a:off x="6298288" y="1515013"/>
            <a:ext cx="65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Oblig 5</a:t>
            </a:r>
            <a:endParaRPr b="1" sz="1000"/>
          </a:p>
        </p:txBody>
      </p:sp>
      <p:sp>
        <p:nvSpPr>
          <p:cNvPr id="120" name="Google Shape;120;p21"/>
          <p:cNvSpPr txBox="1"/>
          <p:nvPr/>
        </p:nvSpPr>
        <p:spPr>
          <a:xfrm>
            <a:off x="3715363" y="1515013"/>
            <a:ext cx="656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Oblig 3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/>
              <a:t>Lover og Etikk</a:t>
            </a:r>
            <a:endParaRPr sz="800"/>
          </a:p>
        </p:txBody>
      </p:sp>
      <p:sp>
        <p:nvSpPr>
          <p:cNvPr id="121" name="Google Shape;121;p21"/>
          <p:cNvSpPr txBox="1"/>
          <p:nvPr/>
        </p:nvSpPr>
        <p:spPr>
          <a:xfrm>
            <a:off x="1906075" y="1515013"/>
            <a:ext cx="785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Oblig 1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/>
              <a:t>Samspill og interessenter</a:t>
            </a:r>
            <a:endParaRPr sz="800"/>
          </a:p>
        </p:txBody>
      </p:sp>
      <p:sp>
        <p:nvSpPr>
          <p:cNvPr id="122" name="Google Shape;122;p21"/>
          <p:cNvSpPr txBox="1"/>
          <p:nvPr/>
        </p:nvSpPr>
        <p:spPr>
          <a:xfrm>
            <a:off x="2810725" y="1515013"/>
            <a:ext cx="785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Oblig 2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/>
              <a:t>Bruk og </a:t>
            </a:r>
            <a:r>
              <a:rPr lang="no" sz="800"/>
              <a:t>brukerunder-søkelser</a:t>
            </a:r>
            <a:endParaRPr sz="800"/>
          </a:p>
        </p:txBody>
      </p:sp>
      <p:sp>
        <p:nvSpPr>
          <p:cNvPr id="123" name="Google Shape;123;p21"/>
          <p:cNvSpPr txBox="1"/>
          <p:nvPr/>
        </p:nvSpPr>
        <p:spPr>
          <a:xfrm>
            <a:off x="4958200" y="1972313"/>
            <a:ext cx="863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800">
                <a:solidFill>
                  <a:schemeClr val="dk1"/>
                </a:solidFill>
              </a:rPr>
              <a:t>Gruppearbeid</a:t>
            </a:r>
            <a:endParaRPr b="1" sz="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/>
          </a:p>
        </p:txBody>
      </p:sp>
      <p:sp>
        <p:nvSpPr>
          <p:cNvPr id="124" name="Google Shape;124;p21"/>
          <p:cNvSpPr txBox="1"/>
          <p:nvPr/>
        </p:nvSpPr>
        <p:spPr>
          <a:xfrm>
            <a:off x="6238900" y="1972313"/>
            <a:ext cx="863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800">
                <a:solidFill>
                  <a:schemeClr val="dk1"/>
                </a:solidFill>
              </a:rPr>
              <a:t>Gruppearbeid</a:t>
            </a:r>
            <a:endParaRPr b="1" sz="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/>
          </a:p>
        </p:txBody>
      </p:sp>
      <p:sp>
        <p:nvSpPr>
          <p:cNvPr id="125" name="Google Shape;125;p21"/>
          <p:cNvSpPr txBox="1"/>
          <p:nvPr/>
        </p:nvSpPr>
        <p:spPr>
          <a:xfrm>
            <a:off x="1906075" y="2511563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5/2</a:t>
            </a:r>
            <a:endParaRPr b="1" sz="1000"/>
          </a:p>
        </p:txBody>
      </p:sp>
      <p:sp>
        <p:nvSpPr>
          <p:cNvPr id="126" name="Google Shape;126;p21"/>
          <p:cNvSpPr txBox="1"/>
          <p:nvPr/>
        </p:nvSpPr>
        <p:spPr>
          <a:xfrm>
            <a:off x="2810725" y="2511563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19/2</a:t>
            </a:r>
            <a:endParaRPr b="1" sz="1000"/>
          </a:p>
        </p:txBody>
      </p:sp>
      <p:sp>
        <p:nvSpPr>
          <p:cNvPr id="127" name="Google Shape;127;p21"/>
          <p:cNvSpPr txBox="1"/>
          <p:nvPr/>
        </p:nvSpPr>
        <p:spPr>
          <a:xfrm>
            <a:off x="3715375" y="2511550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5/3</a:t>
            </a:r>
            <a:endParaRPr b="1" sz="1000"/>
          </a:p>
        </p:txBody>
      </p:sp>
      <p:sp>
        <p:nvSpPr>
          <p:cNvPr id="128" name="Google Shape;128;p21"/>
          <p:cNvSpPr txBox="1"/>
          <p:nvPr/>
        </p:nvSpPr>
        <p:spPr>
          <a:xfrm>
            <a:off x="1865275" y="3715488"/>
            <a:ext cx="1944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MODUL A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Teknologi og samfunn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1"/>
          <p:cNvSpPr txBox="1"/>
          <p:nvPr/>
        </p:nvSpPr>
        <p:spPr>
          <a:xfrm>
            <a:off x="4830325" y="3715488"/>
            <a:ext cx="1792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MODUL B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Systemutvikling</a:t>
            </a:r>
            <a:endParaRPr sz="1200"/>
          </a:p>
        </p:txBody>
      </p:sp>
      <p:sp>
        <p:nvSpPr>
          <p:cNvPr id="130" name="Google Shape;130;p21"/>
          <p:cNvSpPr txBox="1"/>
          <p:nvPr/>
        </p:nvSpPr>
        <p:spPr>
          <a:xfrm>
            <a:off x="6874550" y="3715488"/>
            <a:ext cx="1159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Repetisjon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1"/>
          <p:cNvSpPr txBox="1"/>
          <p:nvPr/>
        </p:nvSpPr>
        <p:spPr>
          <a:xfrm flipH="1" rot="5398514">
            <a:off x="6884200" y="1980437"/>
            <a:ext cx="1388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100"/>
              <a:t>2</a:t>
            </a:r>
            <a:r>
              <a:rPr b="1" lang="no" sz="1100"/>
              <a:t>.juni</a:t>
            </a:r>
            <a:r>
              <a:rPr lang="no" sz="1100"/>
              <a:t>   EKSAMEN</a:t>
            </a:r>
            <a:endParaRPr sz="1100"/>
          </a:p>
        </p:txBody>
      </p:sp>
      <p:sp>
        <p:nvSpPr>
          <p:cNvPr id="132" name="Google Shape;132;p21"/>
          <p:cNvSpPr txBox="1"/>
          <p:nvPr/>
        </p:nvSpPr>
        <p:spPr>
          <a:xfrm>
            <a:off x="739695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Juni</a:t>
            </a:r>
            <a:endParaRPr sz="1200"/>
          </a:p>
        </p:txBody>
      </p:sp>
      <p:sp>
        <p:nvSpPr>
          <p:cNvPr id="133" name="Google Shape;133;p21"/>
          <p:cNvSpPr txBox="1"/>
          <p:nvPr/>
        </p:nvSpPr>
        <p:spPr>
          <a:xfrm>
            <a:off x="4875625" y="2522025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??</a:t>
            </a:r>
            <a:endParaRPr b="1" sz="1000"/>
          </a:p>
        </p:txBody>
      </p:sp>
      <p:sp>
        <p:nvSpPr>
          <p:cNvPr id="134" name="Google Shape;134;p21"/>
          <p:cNvSpPr txBox="1"/>
          <p:nvPr/>
        </p:nvSpPr>
        <p:spPr>
          <a:xfrm>
            <a:off x="6167550" y="2522025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??</a:t>
            </a:r>
            <a:endParaRPr b="1"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/>
        </p:nvSpPr>
        <p:spPr>
          <a:xfrm>
            <a:off x="2749375" y="1490800"/>
            <a:ext cx="3971100" cy="14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60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EKSAMEN</a:t>
            </a:r>
            <a:endParaRPr b="1" sz="60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2749375" y="2571750"/>
            <a:ext cx="3971100" cy="7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rgbClr val="444444"/>
                </a:solidFill>
                <a:highlight>
                  <a:srgbClr val="FFFFFF"/>
                </a:highlight>
              </a:rPr>
              <a:t>Tid:</a:t>
            </a:r>
            <a:r>
              <a:rPr lang="no" sz="1800">
                <a:solidFill>
                  <a:srgbClr val="444444"/>
                </a:solidFill>
                <a:highlight>
                  <a:srgbClr val="FFFFFF"/>
                </a:highlight>
              </a:rPr>
              <a:t> 2. juni kl. 09:00-13:00</a:t>
            </a: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rgbClr val="444444"/>
                </a:solidFill>
                <a:highlight>
                  <a:srgbClr val="FFFFFF"/>
                </a:highlight>
              </a:rPr>
              <a:t>Sted: </a:t>
            </a:r>
            <a:r>
              <a:rPr lang="no" sz="1800">
                <a:solidFill>
                  <a:srgbClr val="444444"/>
                </a:solidFill>
                <a:highlight>
                  <a:srgbClr val="FFFFFF"/>
                </a:highlight>
              </a:rPr>
              <a:t>Silurveien 2</a:t>
            </a: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22"/>
          <p:cNvSpPr/>
          <p:nvPr/>
        </p:nvSpPr>
        <p:spPr>
          <a:xfrm rot="-8288262">
            <a:off x="-1335478" y="2906197"/>
            <a:ext cx="5456622" cy="2943723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2"/>
          <p:cNvSpPr txBox="1"/>
          <p:nvPr/>
        </p:nvSpPr>
        <p:spPr>
          <a:xfrm>
            <a:off x="7444150" y="4425450"/>
            <a:ext cx="1519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u="sng">
                <a:solidFill>
                  <a:schemeClr val="hlink"/>
                </a:solidFill>
                <a:hlinkClick r:id="rId3"/>
              </a:rPr>
              <a:t>Resultater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/>
          <p:nvPr>
            <p:ph type="title"/>
          </p:nvPr>
        </p:nvSpPr>
        <p:spPr>
          <a:xfrm>
            <a:off x="2388150" y="2236200"/>
            <a:ext cx="4367700" cy="6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 sz="30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Hva er en interessent?</a:t>
            </a:r>
            <a:endParaRPr b="1" sz="300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700"/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1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8" name="Google Shape;148;p23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5818E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1452" y="0"/>
            <a:ext cx="469254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4"/>
          <p:cNvSpPr txBox="1"/>
          <p:nvPr/>
        </p:nvSpPr>
        <p:spPr>
          <a:xfrm>
            <a:off x="0" y="307800"/>
            <a:ext cx="4342500" cy="45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134F5C"/>
                </a:solidFill>
                <a:latin typeface="Raleway"/>
                <a:ea typeface="Raleway"/>
                <a:cs typeface="Raleway"/>
                <a:sym typeface="Raleway"/>
              </a:rPr>
              <a:t>Hvem: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“En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kan være en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person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gruppe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organisasjon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institusjon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.”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134F5C"/>
                </a:solidFill>
                <a:latin typeface="Raleway"/>
                <a:ea typeface="Raleway"/>
                <a:cs typeface="Raleway"/>
                <a:sym typeface="Raleway"/>
              </a:rPr>
              <a:t>I</a:t>
            </a:r>
            <a:r>
              <a:rPr b="1" lang="no">
                <a:solidFill>
                  <a:srgbClr val="134F5C"/>
                </a:solidFill>
                <a:latin typeface="Raleway"/>
                <a:ea typeface="Raleway"/>
                <a:cs typeface="Raleway"/>
                <a:sym typeface="Raleway"/>
              </a:rPr>
              <a:t>nteresse / behov: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For en interessent har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utformingen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av en løsning eller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utfallet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av en hendelse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betydning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De har derfor et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uttalt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u-uttalt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ønske om eller behov for å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påvirke utformingen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utfallet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.”</a:t>
            </a:r>
            <a:endParaRPr b="1">
              <a:solidFill>
                <a:srgbClr val="134F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134F5C"/>
                </a:solidFill>
                <a:latin typeface="Raleway"/>
                <a:ea typeface="Raleway"/>
                <a:cs typeface="Raleway"/>
                <a:sym typeface="Raleway"/>
              </a:rPr>
              <a:t>Relasjonsforhold: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“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Interessentenes ønsker kan være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sammenfallende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forenlige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delvis motstridende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stå i et klart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motsetningsforhold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De som er bærer av ønskene kan noen ganger samhandle direkte og forhandle om løsninger, de kan bringes i kontakt med hverandre via en tredjepart eller de kan være ukjente for hverandre.”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4700">
                <a:solidFill>
                  <a:srgbClr val="DD7E6B"/>
                </a:solidFill>
              </a:rPr>
              <a:t>Aktør vs interessent</a:t>
            </a:r>
            <a:endParaRPr b="1" sz="4700">
              <a:solidFill>
                <a:srgbClr val="DD7E6B"/>
              </a:solidFill>
            </a:endParaRPr>
          </a:p>
        </p:txBody>
      </p:sp>
      <p:sp>
        <p:nvSpPr>
          <p:cNvPr id="160" name="Google Shape;160;p25"/>
          <p:cNvSpPr txBox="1"/>
          <p:nvPr>
            <p:ph idx="1" type="body"/>
          </p:nvPr>
        </p:nvSpPr>
        <p:spPr>
          <a:xfrm>
            <a:off x="311700" y="1963500"/>
            <a:ext cx="8520600" cy="12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no" sz="1500">
                <a:solidFill>
                  <a:schemeClr val="dk1"/>
                </a:solidFill>
              </a:rPr>
              <a:t>aktør deltar aktivt i prosessen, imens en interessent kan være en aktør eller kun ha interesse av resultatene </a:t>
            </a:r>
            <a:endParaRPr i="1"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type="title"/>
          </p:nvPr>
        </p:nvSpPr>
        <p:spPr>
          <a:xfrm>
            <a:off x="238425" y="672200"/>
            <a:ext cx="8520600" cy="30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 sz="30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Oppgave</a:t>
            </a:r>
            <a:endParaRPr b="1" sz="30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3000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1. Bruk 5 min på å identifisere noen av </a:t>
            </a: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Netflix</a:t>
            </a: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sine interessenter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2. Identifiser følgende: 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-"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relasjoner mellom interessentene 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-"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interessentenes interesser i systemet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-"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eventuelle konflikter mellom interessentene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6" name="Google Shape;166;p26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45818E"/>
                </a:solidFill>
              </a:rPr>
              <a:t>Relevant til Oblig 1 (Rike bilder)</a:t>
            </a:r>
            <a:endParaRPr sz="1200">
              <a:solidFill>
                <a:srgbClr val="45818E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D0E0E3"/>
              </a:solidFill>
            </a:endParaRPr>
          </a:p>
        </p:txBody>
      </p:sp>
      <p:sp>
        <p:nvSpPr>
          <p:cNvPr id="172" name="Google Shape;172;p27"/>
          <p:cNvSpPr txBox="1"/>
          <p:nvPr>
            <p:ph idx="4294967295" type="ctr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no" sz="60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Spørsmål?</a:t>
            </a:r>
            <a:endParaRPr b="1" sz="600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/>
          <p:nvPr>
            <p:ph type="title"/>
          </p:nvPr>
        </p:nvSpPr>
        <p:spPr>
          <a:xfrm>
            <a:off x="311700" y="371275"/>
            <a:ext cx="8520600" cy="7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4700">
                <a:solidFill>
                  <a:srgbClr val="DD7E6B"/>
                </a:solidFill>
              </a:rPr>
              <a:t>Rike bilder</a:t>
            </a:r>
            <a:endParaRPr b="1" sz="4700">
              <a:solidFill>
                <a:srgbClr val="DD7E6B"/>
              </a:solidFill>
            </a:endParaRPr>
          </a:p>
        </p:txBody>
      </p:sp>
      <p:sp>
        <p:nvSpPr>
          <p:cNvPr id="178" name="Google Shape;178;p28"/>
          <p:cNvSpPr txBox="1"/>
          <p:nvPr>
            <p:ph idx="1" type="body"/>
          </p:nvPr>
        </p:nvSpPr>
        <p:spPr>
          <a:xfrm>
            <a:off x="311700" y="1401600"/>
            <a:ext cx="8520600" cy="23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no">
                <a:solidFill>
                  <a:schemeClr val="dk1"/>
                </a:solidFill>
              </a:rPr>
              <a:t>Visuelt kartlegger interessentene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no">
                <a:solidFill>
                  <a:schemeClr val="dk1"/>
                </a:solidFill>
              </a:rPr>
              <a:t>Rike bilder brukes for å få oversikt, for å utvikle eller endre systemer og tjenester, for å analysere systemer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no">
                <a:solidFill>
                  <a:schemeClr val="dk1"/>
                </a:solidFill>
              </a:rPr>
              <a:t>Hvem har interesser? Hvem er brukerne? Hvilke verdier råder? Hvem bestemmer? Hvem betaler? Hvem er kunden? Konflikter? Noe vi ikke vet?</a:t>
            </a:r>
            <a:endParaRPr sz="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7624" y="-76200"/>
            <a:ext cx="9261626" cy="5227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993528" y="-847440"/>
            <a:ext cx="5156950" cy="682492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0"/>
          <p:cNvSpPr txBox="1"/>
          <p:nvPr/>
        </p:nvSpPr>
        <p:spPr>
          <a:xfrm>
            <a:off x="268650" y="229575"/>
            <a:ext cx="1699800" cy="6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chemeClr val="dk2"/>
                </a:solidFill>
              </a:rPr>
              <a:t>Eksempel</a:t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1"/>
          <p:cNvSpPr txBox="1"/>
          <p:nvPr>
            <p:ph idx="4294967295" type="ctr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no" sz="60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Oblig</a:t>
            </a:r>
            <a:endParaRPr b="1" sz="60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2139" y="2571750"/>
            <a:ext cx="279011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6675" y="371750"/>
            <a:ext cx="20574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65871" y="445021"/>
            <a:ext cx="1784504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72248" y="2571755"/>
            <a:ext cx="2571750" cy="1281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72250" y="3805238"/>
            <a:ext cx="2571750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2"/>
          <p:cNvSpPr txBox="1"/>
          <p:nvPr/>
        </p:nvSpPr>
        <p:spPr>
          <a:xfrm>
            <a:off x="468925" y="978600"/>
            <a:ext cx="3000000" cy="3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Husk!!</a:t>
            </a:r>
            <a:endParaRPr b="1"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no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Filformat: pdf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no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Navn på fil: brukernavn.pdf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no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Innleveringsplattform: Devilry 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no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Navn på dokument: Skriv navnet ditt på første side i dokumentet. 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Før vi avslutter: 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-"/>
            </a:pPr>
            <a:r>
              <a:rPr b="1" lang="no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Har dere spørsmål til oblig 1?</a:t>
            </a:r>
            <a:endParaRPr b="1"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-"/>
            </a:pPr>
            <a:r>
              <a:rPr b="1" lang="no" sz="18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8"/>
              </a:rPr>
              <a:t>Søk&amp;skriv</a:t>
            </a:r>
            <a:endParaRPr b="1"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3"/>
          <p:cNvSpPr txBox="1"/>
          <p:nvPr>
            <p:ph type="ctrTitle"/>
          </p:nvPr>
        </p:nvSpPr>
        <p:spPr>
          <a:xfrm>
            <a:off x="0" y="1828600"/>
            <a:ext cx="9144000" cy="104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krisbald</a:t>
            </a:r>
            <a:r>
              <a:rPr b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@uio.no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