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214" autoAdjust="0"/>
  </p:normalViewPr>
  <p:slideViewPr>
    <p:cSldViewPr snapToGrid="0">
      <p:cViewPr varScale="1">
        <p:scale>
          <a:sx n="79" d="100"/>
          <a:sy n="79" d="100"/>
        </p:scale>
        <p:origin x="114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dc0ec845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3dc0ec84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3dc0ec845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3dc0ec845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3dc0ec845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3dc0ec845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3dc0ec845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3dc0ec845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1.1</a:t>
            </a:r>
            <a:br>
              <a:rPr lang="nb-NO" dirty="0"/>
            </a:br>
            <a:r>
              <a:rPr lang="nb-NO" dirty="0"/>
              <a:t>En samtykkeerklæring sikrer at brukere er informerte om hvordan dataene deres samles inn og brukes, og gir dem mulighet til å godta eller avslå. Dette beskytter personvernet og oppfyller juridiske krav som GDPR.</a:t>
            </a:r>
          </a:p>
          <a:p>
            <a:r>
              <a:rPr lang="nb-NO" b="1" dirty="0"/>
              <a:t>1.2</a:t>
            </a:r>
            <a:br>
              <a:rPr lang="nb-NO" dirty="0"/>
            </a:br>
            <a:r>
              <a:rPr lang="nb-NO" dirty="0"/>
              <a:t>Pilotundersøkelser er viktige fordi de avdekker feil og svakheter i spørsmål eller metoder før hovedundersøkelsen. Dette forbedrer datakvaliteten og øker påliteligheten av resultatene.</a:t>
            </a:r>
          </a:p>
          <a:p>
            <a:r>
              <a:rPr lang="nb-NO" b="1" dirty="0"/>
              <a:t>1.3</a:t>
            </a:r>
            <a:br>
              <a:rPr lang="nb-NO" dirty="0"/>
            </a:br>
            <a:r>
              <a:rPr lang="nb-NO" dirty="0"/>
              <a:t>Formålet med en samtykkeerklæring er å informere brukere om datainnsamlingen, sikre frivillig deltakelse og overholde lover om personvern og etiske retningslinjer.</a:t>
            </a:r>
          </a:p>
          <a:p>
            <a:r>
              <a:rPr lang="nb-NO" b="1" dirty="0"/>
              <a:t>1.4</a:t>
            </a:r>
            <a:br>
              <a:rPr lang="nb-NO" dirty="0"/>
            </a:br>
            <a:r>
              <a:rPr lang="nb-NO" dirty="0"/>
              <a:t>Ja, samtykke kan gis muntlig, men skriftlig samtykke anbefales for å dokumentere brukerens godkjenning og unngå misforståelser.</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3dc0ec845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3dc0ec845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2.1</a:t>
            </a:r>
            <a:br>
              <a:rPr lang="nb-NO" dirty="0"/>
            </a:br>
            <a:r>
              <a:rPr lang="nb-NO" dirty="0"/>
              <a:t>To viktige lover for en informatiker er:</a:t>
            </a:r>
          </a:p>
          <a:p>
            <a:pPr>
              <a:buFont typeface="Arial" panose="020B0604020202020204" pitchFamily="34" charset="0"/>
              <a:buChar char="•"/>
            </a:pPr>
            <a:r>
              <a:rPr lang="nb-NO" b="1" dirty="0"/>
              <a:t>Personvernforordningen (GDPR)</a:t>
            </a:r>
            <a:r>
              <a:rPr lang="nb-NO" dirty="0"/>
              <a:t>: Regulerer innsamling, lagring og behandling av personopplysninger for å beskytte brukeres personvern.</a:t>
            </a:r>
          </a:p>
          <a:p>
            <a:pPr>
              <a:buFont typeface="Arial" panose="020B0604020202020204" pitchFamily="34" charset="0"/>
              <a:buChar char="•"/>
            </a:pPr>
            <a:r>
              <a:rPr lang="nb-NO" b="1" dirty="0"/>
              <a:t>Åndsverkloven</a:t>
            </a:r>
            <a:r>
              <a:rPr lang="nb-NO" dirty="0"/>
              <a:t>: Beskytter opphavsretten til programvare, kode og annet digitalt innhold, noe som er viktig for utviklere og bedrifter.</a:t>
            </a:r>
          </a:p>
          <a:p>
            <a:r>
              <a:rPr lang="nb-NO" b="1" dirty="0"/>
              <a:t>2.2</a:t>
            </a:r>
            <a:br>
              <a:rPr lang="nb-NO" dirty="0"/>
            </a:br>
            <a:r>
              <a:rPr lang="nb-NO" dirty="0"/>
              <a:t>Universell utforming betyr å designe produkter, tjenester og digitale løsninger slik at de er tilgjengelige for alle, uavhengig av funksjonsevne.</a:t>
            </a:r>
          </a:p>
          <a:p>
            <a:r>
              <a:rPr lang="nb-NO" b="1" dirty="0"/>
              <a:t>2.4</a:t>
            </a:r>
            <a:br>
              <a:rPr lang="nb-NO" dirty="0"/>
            </a:br>
            <a:r>
              <a:rPr lang="nb-NO" b="1" dirty="0"/>
              <a:t>Personopplysningsloven</a:t>
            </a:r>
            <a:r>
              <a:rPr lang="nb-NO" dirty="0"/>
              <a:t>, som implementerer </a:t>
            </a:r>
            <a:r>
              <a:rPr lang="nb-NO" b="1" dirty="0"/>
              <a:t>GDPR</a:t>
            </a:r>
            <a:r>
              <a:rPr lang="nb-NO" dirty="0"/>
              <a:t> i Norge, regulerer hva en samtykkeerklæring må inneholde.</a:t>
            </a: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3dc0ec845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3dc0ec845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1. Hva menes med universell utforming?</a:t>
            </a:r>
            <a:br>
              <a:rPr lang="nb-NO" dirty="0"/>
            </a:br>
            <a:r>
              <a:rPr lang="nb-NO" dirty="0"/>
              <a:t>Universell utforming betyr å designe produkter, tjenester og miljøer slik at de er tilgjengelige for alle, uavhengig av funksjonsevne.</a:t>
            </a:r>
          </a:p>
          <a:p>
            <a:r>
              <a:rPr lang="nb-NO" b="1" dirty="0"/>
              <a:t>2. På hvilke måter er dette sentralt ved utvikling av digitale tjenester?</a:t>
            </a:r>
            <a:br>
              <a:rPr lang="nb-NO" dirty="0"/>
            </a:br>
            <a:r>
              <a:rPr lang="nb-NO" dirty="0"/>
              <a:t>Digitale tjenester må være tilgjengelige for alle brukere, inkludert personer med nedsatt syn, hørsel eller motorikk. Dette sikrer like muligheter og bedre brukeropplevelse for alle. Universell utforming er også et lovkrav i Norge, og manglende tilpasning kan føre til juridiske konsekvenser.</a:t>
            </a:r>
          </a:p>
          <a:p>
            <a:r>
              <a:rPr lang="nb-NO" b="1" dirty="0"/>
              <a:t>3. Beskriv og forklar de fire overordnede prinsippene i WCAG 2.0</a:t>
            </a:r>
            <a:endParaRPr lang="nb-NO" dirty="0"/>
          </a:p>
          <a:p>
            <a:pPr>
              <a:buFont typeface="Arial" panose="020B0604020202020204" pitchFamily="34" charset="0"/>
              <a:buChar char="•"/>
            </a:pPr>
            <a:r>
              <a:rPr lang="nb-NO" b="1" dirty="0"/>
              <a:t>Mulig å oppfatte</a:t>
            </a:r>
            <a:r>
              <a:rPr lang="nb-NO" dirty="0"/>
              <a:t>: Innhold må være tilgjengelig for alle sanser (f.eks. tekstalternativer for bilder, undertekster for lyd).</a:t>
            </a:r>
          </a:p>
          <a:p>
            <a:pPr>
              <a:buFont typeface="Arial" panose="020B0604020202020204" pitchFamily="34" charset="0"/>
              <a:buChar char="•"/>
            </a:pPr>
            <a:r>
              <a:rPr lang="nb-NO" b="1" dirty="0"/>
              <a:t>Mulig å betjene</a:t>
            </a:r>
            <a:r>
              <a:rPr lang="nb-NO" dirty="0"/>
              <a:t>: Brukere må kunne navigere og bruke løsningen, uansett fysiske begrensninger (f.eks. tastaturnavigasjon).</a:t>
            </a:r>
          </a:p>
          <a:p>
            <a:pPr>
              <a:buFont typeface="Arial" panose="020B0604020202020204" pitchFamily="34" charset="0"/>
              <a:buChar char="•"/>
            </a:pPr>
            <a:r>
              <a:rPr lang="nb-NO" b="1" dirty="0"/>
              <a:t>Forståelig</a:t>
            </a:r>
            <a:r>
              <a:rPr lang="nb-NO" dirty="0"/>
              <a:t>: Innhold og brukergrensesnitt må være enkelt å forstå (f.eks. tydelig språk og forutsigbar navigasjon).</a:t>
            </a:r>
          </a:p>
          <a:p>
            <a:pPr>
              <a:buFont typeface="Arial" panose="020B0604020202020204" pitchFamily="34" charset="0"/>
              <a:buChar char="•"/>
            </a:pPr>
            <a:r>
              <a:rPr lang="nb-NO" b="1" dirty="0"/>
              <a:t>Robust</a:t>
            </a:r>
            <a:r>
              <a:rPr lang="nb-NO" dirty="0"/>
              <a:t>: Løsningen må fungere på ulike enheter og teknologier, inkludert hjelpemidler som skjermlesere.</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3dc0ec845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3dc0ec845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9. Hva er et rikt bilde?</a:t>
            </a:r>
            <a:br>
              <a:rPr lang="nb-NO" dirty="0"/>
            </a:br>
            <a:r>
              <a:rPr lang="nb-NO" dirty="0"/>
              <a:t>Et rikt bilde er en detaljert og helhetlig beskrivelse av et system som viser de ulike interessentene, deres interesse, forholdet mellom interessentene og forhold til systemet.</a:t>
            </a:r>
          </a:p>
          <a:p>
            <a:r>
              <a:rPr lang="nb-NO" b="1" dirty="0"/>
              <a:t>10. Hvorfor er det viktig å inkludere </a:t>
            </a:r>
            <a:r>
              <a:rPr lang="nb-NO" b="1" dirty="0" err="1"/>
              <a:t>concerns</a:t>
            </a:r>
            <a:r>
              <a:rPr lang="nb-NO" b="1" dirty="0"/>
              <a:t> i et rikt bilde?</a:t>
            </a:r>
            <a:br>
              <a:rPr lang="nb-NO" dirty="0"/>
            </a:br>
            <a:r>
              <a:rPr lang="nb-NO" dirty="0" err="1"/>
              <a:t>Concerns</a:t>
            </a:r>
            <a:r>
              <a:rPr lang="nb-NO" dirty="0"/>
              <a:t> (bekymringer) hjelper med å identifisere utfordringer og potensielle problemer tidlig, slik at løsninger kan tilpasses for å møte brukernes behov og forventninger. Dette fører til bedre beslutninger og mer inkluderende design.</a:t>
            </a:r>
          </a:p>
          <a:p>
            <a:r>
              <a:rPr lang="nb-NO" b="1" dirty="0"/>
              <a:t>11. Hvilken lov forteller om hva som må være med i en samtykkeerklæring?</a:t>
            </a:r>
            <a:br>
              <a:rPr lang="nb-NO" dirty="0"/>
            </a:br>
            <a:r>
              <a:rPr lang="nb-NO" b="1" dirty="0"/>
              <a:t>Personopplysningsloven</a:t>
            </a:r>
            <a:r>
              <a:rPr lang="nb-NO" dirty="0"/>
              <a:t>, som er basert på </a:t>
            </a:r>
            <a:r>
              <a:rPr lang="nb-NO" b="1" dirty="0"/>
              <a:t>GDPR</a:t>
            </a:r>
            <a:r>
              <a:rPr lang="nb-NO" dirty="0"/>
              <a:t>, regulerer innholdet i en samtykkeerklæring.</a:t>
            </a:r>
          </a:p>
          <a:p>
            <a:r>
              <a:rPr lang="nb-NO" b="1" dirty="0"/>
              <a:t>12. Har private og offentlige virksomheter lovpålagt plikt til å arbeide målrettet for å fremme universell utforming av virksomheten?</a:t>
            </a:r>
            <a:br>
              <a:rPr lang="nb-NO" dirty="0"/>
            </a:br>
            <a:r>
              <a:rPr lang="nb-NO" dirty="0"/>
              <a:t>Ja, etter </a:t>
            </a:r>
            <a:r>
              <a:rPr lang="nb-NO" b="1" dirty="0"/>
              <a:t>likestillings- og diskrimineringsloven</a:t>
            </a:r>
            <a:r>
              <a:rPr lang="nb-NO" dirty="0"/>
              <a:t> har både private og offentlige virksomheter plikt til å arbeide for universell utforming</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3dc0ec845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3dc0ec845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1.1</a:t>
            </a:r>
            <a:br>
              <a:rPr lang="nb-NO" dirty="0"/>
            </a:br>
            <a:r>
              <a:rPr lang="nb-NO" dirty="0"/>
              <a:t>Ja, </a:t>
            </a:r>
            <a:r>
              <a:rPr lang="nb-NO" b="1" dirty="0"/>
              <a:t>GDPR (Personvernforordningen)</a:t>
            </a:r>
            <a:r>
              <a:rPr lang="nb-NO" dirty="0"/>
              <a:t> er en del av </a:t>
            </a:r>
            <a:r>
              <a:rPr lang="nb-NO" b="1" dirty="0"/>
              <a:t>personopplysningsloven</a:t>
            </a:r>
            <a:r>
              <a:rPr lang="nb-NO" dirty="0"/>
              <a:t> i Norge. Loven tilpasser og supplerer GDPR i norsk rett.</a:t>
            </a:r>
          </a:p>
          <a:p>
            <a:r>
              <a:rPr lang="nb-NO" b="1" dirty="0"/>
              <a:t>1.2</a:t>
            </a:r>
            <a:br>
              <a:rPr lang="nb-NO" dirty="0"/>
            </a:br>
            <a:r>
              <a:rPr lang="nb-NO" dirty="0"/>
              <a:t>Ja, det finnes </a:t>
            </a:r>
            <a:r>
              <a:rPr lang="nb-NO" b="1" dirty="0"/>
              <a:t>sanksjoner</a:t>
            </a:r>
            <a:r>
              <a:rPr lang="nb-NO" dirty="0"/>
              <a:t> for brudd på personopplysningsloven i Norge. Datatilsynet kan gi bøter, pålegge retting eller forby behandling av personopplysninger. Alvorlige brudd kan føre til store økonomiske gebyrer.</a:t>
            </a:r>
          </a:p>
          <a:p>
            <a:r>
              <a:rPr lang="nb-NO" b="1" dirty="0"/>
              <a:t>1.3</a:t>
            </a:r>
            <a:br>
              <a:rPr lang="nb-NO" dirty="0"/>
            </a:br>
            <a:r>
              <a:rPr lang="nb-NO" dirty="0"/>
              <a:t>Ja, ifølge </a:t>
            </a:r>
            <a:r>
              <a:rPr lang="nb-NO" b="1" dirty="0"/>
              <a:t>personopplysningsloven</a:t>
            </a:r>
            <a:r>
              <a:rPr lang="nb-NO" dirty="0"/>
              <a:t> og </a:t>
            </a:r>
            <a:r>
              <a:rPr lang="nb-NO" b="1" dirty="0"/>
              <a:t>GDPR</a:t>
            </a:r>
            <a:r>
              <a:rPr lang="nb-NO" dirty="0"/>
              <a:t> må samtykke gis </a:t>
            </a:r>
            <a:r>
              <a:rPr lang="nb-NO" b="1" dirty="0"/>
              <a:t>frivillig</a:t>
            </a:r>
            <a:r>
              <a:rPr lang="nb-NO" dirty="0"/>
              <a:t>, spesifikt, informert og utvetydig for å være gyldig.</a:t>
            </a:r>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3dc0ec8456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3dc0ec8456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1.11</a:t>
            </a:r>
            <a:br>
              <a:rPr lang="nb-NO" dirty="0"/>
            </a:br>
            <a:r>
              <a:rPr lang="nb-NO" b="1" dirty="0"/>
              <a:t>Tilsynet for universell utforming i Norge</a:t>
            </a:r>
            <a:r>
              <a:rPr lang="nb-NO" dirty="0"/>
              <a:t> er </a:t>
            </a:r>
            <a:r>
              <a:rPr lang="nb-NO" b="1" dirty="0"/>
              <a:t>Digitaliseringsdirektoratet (</a:t>
            </a:r>
            <a:r>
              <a:rPr lang="nb-NO" b="1" dirty="0" err="1"/>
              <a:t>Digdir</a:t>
            </a:r>
            <a:r>
              <a:rPr lang="nb-NO" b="1" dirty="0"/>
              <a:t>)</a:t>
            </a:r>
            <a:r>
              <a:rPr lang="nb-NO" dirty="0"/>
              <a:t>. De fører tilsyn med universell utforming av IKT-løsninger.</a:t>
            </a:r>
          </a:p>
          <a:p>
            <a:r>
              <a:rPr lang="nb-NO" b="1" dirty="0"/>
              <a:t>1.12</a:t>
            </a:r>
            <a:br>
              <a:rPr lang="nb-NO" dirty="0"/>
            </a:br>
            <a:r>
              <a:rPr lang="nb-NO" dirty="0"/>
              <a:t>I </a:t>
            </a:r>
            <a:r>
              <a:rPr lang="nb-NO" b="1" dirty="0" err="1"/>
              <a:t>Suchmans</a:t>
            </a:r>
            <a:r>
              <a:rPr lang="nb-NO" b="1" dirty="0"/>
              <a:t> tabell</a:t>
            </a:r>
            <a:r>
              <a:rPr lang="nb-NO" dirty="0"/>
              <a:t> for brukerundersøkelser går </a:t>
            </a:r>
            <a:r>
              <a:rPr lang="nb-NO" b="1" dirty="0"/>
              <a:t>tidsaksen vertikalt</a:t>
            </a:r>
            <a:r>
              <a:rPr lang="nb-NO" dirty="0"/>
              <a:t>. Fra topp til bunn. Den viser hvordan handlinger utvikler seg over tid i en brukssituasjon.</a:t>
            </a: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3dc0ec8456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3dc0ec8456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3dc0ec8456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3dc0ec8456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3dc0ec8456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3dc0ec8456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3dc0ec8456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3dc0ec8456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3dc0ec8456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3dc0ec8456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3dc0ec8456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3dc0ec8456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3dc0ec8456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3dc0ec8456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3dc0ec8456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3dc0ec845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dc0ec8456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3dc0ec845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3dc0ec8456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3dc0ec845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Tre metoder for å samle inn data fra 150 konsultasjoner</a:t>
            </a:r>
          </a:p>
          <a:p>
            <a:pPr>
              <a:buFont typeface="+mj-lt"/>
              <a:buAutoNum type="arabicPeriod"/>
            </a:pPr>
            <a:r>
              <a:rPr lang="nb-NO" b="1" dirty="0"/>
              <a:t>Observasjon</a:t>
            </a:r>
            <a:r>
              <a:rPr lang="nb-NO" dirty="0"/>
              <a:t> – En forsker eller observatør deltar anonymt i konsultasjoner (med samtykke) for å se hvordan pasientjournalen oppdateres i praksis.</a:t>
            </a:r>
          </a:p>
          <a:p>
            <a:pPr>
              <a:buFont typeface="+mj-lt"/>
              <a:buAutoNum type="arabicPeriod"/>
            </a:pPr>
            <a:r>
              <a:rPr lang="nb-NO" b="1" dirty="0"/>
              <a:t>Intervjuer</a:t>
            </a:r>
            <a:r>
              <a:rPr lang="nb-NO" dirty="0"/>
              <a:t> – Fastleger og pasienter kan intervjues etter konsultasjonene for å få innsikt i hvordan journalen oppdateres og brukes.</a:t>
            </a:r>
          </a:p>
          <a:p>
            <a:pPr>
              <a:buFont typeface="+mj-lt"/>
              <a:buAutoNum type="arabicPeriod"/>
            </a:pPr>
            <a:r>
              <a:rPr lang="nb-NO" b="1" dirty="0"/>
              <a:t>Logganalyse</a:t>
            </a:r>
            <a:r>
              <a:rPr lang="nb-NO" dirty="0"/>
              <a:t> – Automatisert innsamling av data fra elektroniske journalsystemer for å kartlegge hvilke opplysninger som registreres og når.</a:t>
            </a:r>
          </a:p>
          <a:p>
            <a:r>
              <a:rPr lang="nb-NO" b="1" dirty="0"/>
              <a:t>Krav til et samtykkeskjema</a:t>
            </a:r>
          </a:p>
          <a:p>
            <a:pPr>
              <a:buFont typeface="Arial" panose="020B0604020202020204" pitchFamily="34" charset="0"/>
              <a:buChar char="•"/>
            </a:pPr>
            <a:r>
              <a:rPr lang="nb-NO" dirty="0"/>
              <a:t>Må være </a:t>
            </a:r>
            <a:r>
              <a:rPr lang="nb-NO" b="1" dirty="0"/>
              <a:t>frivillig</a:t>
            </a:r>
            <a:r>
              <a:rPr lang="nb-NO" dirty="0"/>
              <a:t>, </a:t>
            </a:r>
            <a:r>
              <a:rPr lang="nb-NO" b="1" dirty="0"/>
              <a:t>informert</a:t>
            </a:r>
            <a:r>
              <a:rPr lang="nb-NO" dirty="0"/>
              <a:t>, </a:t>
            </a:r>
            <a:r>
              <a:rPr lang="nb-NO" b="1" dirty="0"/>
              <a:t>spesifikt</a:t>
            </a:r>
            <a:r>
              <a:rPr lang="nb-NO" dirty="0"/>
              <a:t> og </a:t>
            </a:r>
            <a:r>
              <a:rPr lang="nb-NO" b="1" dirty="0"/>
              <a:t>utvetydig</a:t>
            </a:r>
            <a:r>
              <a:rPr lang="nb-NO" dirty="0"/>
              <a:t>.</a:t>
            </a:r>
          </a:p>
          <a:p>
            <a:pPr>
              <a:buFont typeface="Arial" panose="020B0604020202020204" pitchFamily="34" charset="0"/>
              <a:buChar char="•"/>
            </a:pPr>
            <a:r>
              <a:rPr lang="nb-NO" dirty="0"/>
              <a:t>Skal inneholde formålet med innsamlingen og hvordan dataene brukes.</a:t>
            </a:r>
          </a:p>
          <a:p>
            <a:pPr>
              <a:buFont typeface="Arial" panose="020B0604020202020204" pitchFamily="34" charset="0"/>
              <a:buChar char="•"/>
            </a:pPr>
            <a:r>
              <a:rPr lang="nb-NO" dirty="0"/>
              <a:t>Må informere om retten til å trekke tilbake samtykket når som helst.</a:t>
            </a:r>
          </a:p>
          <a:p>
            <a:pPr>
              <a:buFont typeface="Arial" panose="020B0604020202020204" pitchFamily="34" charset="0"/>
              <a:buChar char="•"/>
            </a:pPr>
            <a:r>
              <a:rPr lang="nb-NO" dirty="0"/>
              <a:t>Skal forklare hvordan personopplysninger behandles og beskyttes.</a:t>
            </a:r>
          </a:p>
          <a:p>
            <a:pPr>
              <a:buFont typeface="Arial" panose="020B0604020202020204" pitchFamily="34" charset="0"/>
              <a:buChar char="•"/>
            </a:pPr>
            <a:r>
              <a:rPr lang="nb-NO" dirty="0"/>
              <a:t>Skal oppgi kontaktinformasjon for spørsmål eller klager.</a:t>
            </a:r>
          </a:p>
          <a:p>
            <a:r>
              <a:rPr lang="nb-NO" b="1" dirty="0"/>
              <a:t>Hva er et rikt bilde, og hvordan brukes det i prosjekter?</a:t>
            </a:r>
          </a:p>
          <a:p>
            <a:r>
              <a:rPr lang="nb-NO" dirty="0"/>
              <a:t>Et rikt bilde er en visuell fremstilling av en situasjon som inkluderer relevante aktører, relasjoner og utfordringer. Det brukes i prosjekter for å få en helhetlig forståelse av komplekse systemer og identifisere problemer og muligheter.</a:t>
            </a:r>
          </a:p>
          <a:p>
            <a:r>
              <a:rPr lang="nb-NO" b="1" dirty="0"/>
              <a:t>Hensikten med å tegne rike bilder:</a:t>
            </a:r>
            <a:endParaRPr lang="nb-NO" dirty="0"/>
          </a:p>
          <a:p>
            <a:pPr>
              <a:buFont typeface="Arial" panose="020B0604020202020204" pitchFamily="34" charset="0"/>
              <a:buChar char="•"/>
            </a:pPr>
            <a:r>
              <a:rPr lang="nb-NO" dirty="0"/>
              <a:t>Gir en </a:t>
            </a:r>
            <a:r>
              <a:rPr lang="nb-NO" b="1" dirty="0"/>
              <a:t>felles forståelse</a:t>
            </a:r>
            <a:r>
              <a:rPr lang="nb-NO" dirty="0"/>
              <a:t> blant prosjektmedlemmer.</a:t>
            </a:r>
          </a:p>
          <a:p>
            <a:pPr>
              <a:buFont typeface="Arial" panose="020B0604020202020204" pitchFamily="34" charset="0"/>
              <a:buChar char="•"/>
            </a:pPr>
            <a:r>
              <a:rPr lang="nb-NO" dirty="0"/>
              <a:t>Avdekker </a:t>
            </a:r>
            <a:r>
              <a:rPr lang="nb-NO" b="1" dirty="0"/>
              <a:t>problemer og forbedringsmuligheter</a:t>
            </a:r>
            <a:r>
              <a:rPr lang="nb-NO" dirty="0"/>
              <a:t>.</a:t>
            </a:r>
          </a:p>
          <a:p>
            <a:pPr>
              <a:buFont typeface="Arial" panose="020B0604020202020204" pitchFamily="34" charset="0"/>
              <a:buChar char="•"/>
            </a:pPr>
            <a:r>
              <a:rPr lang="nb-NO" dirty="0"/>
              <a:t>Hjelper med å se </a:t>
            </a:r>
            <a:r>
              <a:rPr lang="nb-NO" b="1" dirty="0"/>
              <a:t>sammenhenger og avhengigheter</a:t>
            </a:r>
            <a:r>
              <a:rPr lang="nb-NO" dirty="0"/>
              <a:t> i systemet.</a:t>
            </a:r>
          </a:p>
          <a:p>
            <a:r>
              <a:rPr lang="nb-NO" b="1" dirty="0"/>
              <a:t>Hva er et </a:t>
            </a:r>
            <a:r>
              <a:rPr lang="nb-NO" b="1" dirty="0" err="1"/>
              <a:t>sosio</a:t>
            </a:r>
            <a:r>
              <a:rPr lang="nb-NO" b="1" dirty="0"/>
              <a:t>-teknisk system?</a:t>
            </a:r>
          </a:p>
          <a:p>
            <a:r>
              <a:rPr lang="nb-NO" dirty="0"/>
              <a:t>Et </a:t>
            </a:r>
            <a:r>
              <a:rPr lang="nb-NO" dirty="0" err="1"/>
              <a:t>sosio</a:t>
            </a:r>
            <a:r>
              <a:rPr lang="nb-NO" dirty="0"/>
              <a:t>-teknisk system består av både </a:t>
            </a:r>
            <a:r>
              <a:rPr lang="nb-NO" b="1" dirty="0"/>
              <a:t>teknologiske</a:t>
            </a:r>
            <a:r>
              <a:rPr lang="nb-NO" dirty="0"/>
              <a:t> og </a:t>
            </a:r>
            <a:r>
              <a:rPr lang="nb-NO" b="1" dirty="0"/>
              <a:t>menneskelige</a:t>
            </a:r>
            <a:r>
              <a:rPr lang="nb-NO" dirty="0"/>
              <a:t> faktorer som påvirker hverandre. Det handler om hvordan mennesker, teknologi og organisasjon samhandler for å oppnå et mål, for eksempel et journalsystem der både IT-systemet og brukerne må fungere sammen.</a:t>
            </a:r>
          </a:p>
          <a:p>
            <a:r>
              <a:rPr lang="nb-NO" b="1" dirty="0"/>
              <a:t>Hensikten med pilotundersøkelser</a:t>
            </a:r>
          </a:p>
          <a:p>
            <a:pPr>
              <a:buFont typeface="Arial" panose="020B0604020202020204" pitchFamily="34" charset="0"/>
              <a:buChar char="•"/>
            </a:pPr>
            <a:r>
              <a:rPr lang="nb-NO" b="1" dirty="0"/>
              <a:t>Tester og forbedrer metode</a:t>
            </a:r>
            <a:r>
              <a:rPr lang="nb-NO" dirty="0"/>
              <a:t> før full datainnsamling.</a:t>
            </a:r>
          </a:p>
          <a:p>
            <a:pPr>
              <a:buFont typeface="Arial" panose="020B0604020202020204" pitchFamily="34" charset="0"/>
              <a:buChar char="•"/>
            </a:pPr>
            <a:r>
              <a:rPr lang="nb-NO" b="1" dirty="0"/>
              <a:t>Identifiserer utfordringer</a:t>
            </a:r>
            <a:r>
              <a:rPr lang="nb-NO" dirty="0"/>
              <a:t> i prosessen.</a:t>
            </a:r>
          </a:p>
          <a:p>
            <a:pPr>
              <a:buFont typeface="Arial" panose="020B0604020202020204" pitchFamily="34" charset="0"/>
              <a:buChar char="•"/>
            </a:pPr>
            <a:r>
              <a:rPr lang="nb-NO" b="1" dirty="0"/>
              <a:t>Sikrer kvalitet</a:t>
            </a:r>
            <a:r>
              <a:rPr lang="nb-NO" dirty="0"/>
              <a:t> og pålitelighet i dataene.</a:t>
            </a:r>
          </a:p>
          <a:p>
            <a:pPr>
              <a:buFont typeface="Arial" panose="020B0604020202020204" pitchFamily="34" charset="0"/>
              <a:buChar char="•"/>
            </a:pPr>
            <a:r>
              <a:rPr lang="nb-NO" b="1" dirty="0"/>
              <a:t>Gir innsikt</a:t>
            </a:r>
            <a:r>
              <a:rPr lang="nb-NO" dirty="0"/>
              <a:t> i hva som bør justeres før hovedstudien.</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3dc0ec8456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3dc0ec8456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b="1" dirty="0"/>
              <a:t>Hva menes med etisk refleksivitet?</a:t>
            </a:r>
          </a:p>
          <a:p>
            <a:r>
              <a:rPr lang="nb-NO" dirty="0"/>
              <a:t>Etisk refleksivitet innebærer å kontinuerlig vurdere og reflektere over etiske spørsmål i en gitt kontekst. Det handler om å være bevisst på verdier, konsekvenser og dilemmaer som oppstår i forskning, teknologiutvikling eller praksis, og justere tilnærmingen for å sikre ansvarlighet og integritet.</a:t>
            </a:r>
          </a:p>
          <a:p>
            <a:r>
              <a:rPr lang="nb-NO" b="1" dirty="0"/>
              <a:t>Forklar hva som menes med universell utforming</a:t>
            </a:r>
          </a:p>
          <a:p>
            <a:r>
              <a:rPr lang="nb-NO" dirty="0"/>
              <a:t>Universell utforming betyr å designe produkter, tjenester og omgivelser slik at de kan brukes av </a:t>
            </a:r>
            <a:r>
              <a:rPr lang="nb-NO" b="1" dirty="0"/>
              <a:t>alle mennesker</a:t>
            </a:r>
            <a:r>
              <a:rPr lang="nb-NO" dirty="0"/>
              <a:t>, uavhengig av funksjonsevne, alder eller andre forutsetninger. Målet er å skape </a:t>
            </a:r>
            <a:r>
              <a:rPr lang="nb-NO" b="1" dirty="0"/>
              <a:t>inkluderende løsninger</a:t>
            </a:r>
            <a:r>
              <a:rPr lang="nb-NO" dirty="0"/>
              <a:t> som ikke krever tilpasning eller spesialløsninger for enkelte brukergrupper.</a:t>
            </a:r>
          </a:p>
          <a:p>
            <a:r>
              <a:rPr lang="nb-NO" b="1" dirty="0"/>
              <a:t>De fire hovedprinsippene i WCAG 2.0</a:t>
            </a:r>
          </a:p>
          <a:p>
            <a:pPr>
              <a:buFont typeface="+mj-lt"/>
              <a:buAutoNum type="arabicPeriod"/>
            </a:pPr>
            <a:r>
              <a:rPr lang="nb-NO" b="1" dirty="0"/>
              <a:t>Mulig å oppfatte</a:t>
            </a:r>
            <a:r>
              <a:rPr lang="nb-NO" dirty="0"/>
              <a:t> – Innholdet må være tilgjengelig for alle sanser, f.eks. tekstalternativer for bilder og lyd.</a:t>
            </a:r>
          </a:p>
          <a:p>
            <a:pPr>
              <a:buFont typeface="+mj-lt"/>
              <a:buAutoNum type="arabicPeriod"/>
            </a:pPr>
            <a:r>
              <a:rPr lang="nb-NO" b="1" dirty="0" err="1"/>
              <a:t>Betjenbart</a:t>
            </a:r>
            <a:r>
              <a:rPr lang="nb-NO" dirty="0"/>
              <a:t> – Brukere må kunne navigere og interagere, f.eks. med tastatur eller skjermleser.</a:t>
            </a:r>
          </a:p>
          <a:p>
            <a:pPr>
              <a:buFont typeface="+mj-lt"/>
              <a:buAutoNum type="arabicPeriod"/>
            </a:pPr>
            <a:r>
              <a:rPr lang="nb-NO" b="1" dirty="0"/>
              <a:t>Forståelig</a:t>
            </a:r>
            <a:r>
              <a:rPr lang="nb-NO" dirty="0"/>
              <a:t> – Informasjon og navigasjon må være lett å forstå.</a:t>
            </a:r>
          </a:p>
          <a:p>
            <a:pPr>
              <a:buFont typeface="+mj-lt"/>
              <a:buAutoNum type="arabicPeriod"/>
            </a:pPr>
            <a:r>
              <a:rPr lang="nb-NO" b="1" dirty="0"/>
              <a:t>Robust</a:t>
            </a:r>
            <a:r>
              <a:rPr lang="nb-NO" dirty="0"/>
              <a:t> – Innholdet må fungere på ulike enheter og programvarer, både nå og i fremtiden.</a:t>
            </a:r>
          </a:p>
          <a:p>
            <a:r>
              <a:rPr lang="nb-NO" b="1" dirty="0"/>
              <a:t>Hvem er tilsynsmyndighet for universell utforming?</a:t>
            </a:r>
          </a:p>
          <a:p>
            <a:r>
              <a:rPr lang="nb-NO" dirty="0"/>
              <a:t>Tilsynsmyndigheten for universell utforming i Norge er </a:t>
            </a:r>
            <a:r>
              <a:rPr lang="nb-NO" b="1" dirty="0"/>
              <a:t>Digitaliseringsdirektoratet (</a:t>
            </a:r>
            <a:r>
              <a:rPr lang="nb-NO" b="1" dirty="0" err="1"/>
              <a:t>Digdir</a:t>
            </a:r>
            <a:r>
              <a:rPr lang="nb-NO" b="1" dirty="0"/>
              <a:t>)</a:t>
            </a:r>
            <a:r>
              <a:rPr lang="nb-NO" dirty="0"/>
              <a:t>, som fører tilsyn med at digitale løsninger oppfyller kravene til universell utforming.</a:t>
            </a:r>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presentation/d/1fLp97mtEYbBLG2UvZFT6bqCyRs7rR5w5XRvdB3QDvYE/edit#slide=id.g116197e6648_0_50"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endParaRPr b="1" dirty="0">
              <a:solidFill>
                <a:srgbClr val="DD7E6B"/>
              </a:solidFill>
              <a:latin typeface="Roboto"/>
              <a:ea typeface="Roboto"/>
              <a:cs typeface="Roboto"/>
              <a:sym typeface="Roboto"/>
            </a:endParaRPr>
          </a:p>
          <a:p>
            <a:pPr marL="0" lvl="0" indent="0" algn="ctr" rtl="0">
              <a:spcBef>
                <a:spcPts val="0"/>
              </a:spcBef>
              <a:spcAft>
                <a:spcPts val="0"/>
              </a:spcAft>
              <a:buNone/>
            </a:pPr>
            <a:r>
              <a:rPr lang="no" b="1" dirty="0">
                <a:solidFill>
                  <a:srgbClr val="00B050"/>
                </a:solidFill>
                <a:latin typeface="Roboto"/>
                <a:ea typeface="Roboto"/>
                <a:cs typeface="Roboto"/>
                <a:sym typeface="Roboto"/>
              </a:rPr>
              <a:t>Tidligere eksamensoppgaver</a:t>
            </a:r>
            <a:endParaRPr dirty="0">
              <a:solidFill>
                <a:srgbClr val="00B050"/>
              </a:solidFill>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b="1">
                <a:solidFill>
                  <a:srgbClr val="76A5AF"/>
                </a:solidFill>
                <a:latin typeface="Roboto"/>
                <a:ea typeface="Roboto"/>
                <a:cs typeface="Roboto"/>
                <a:sym typeface="Roboto"/>
              </a:rPr>
              <a:t>Hvordan funker dette dokumentet?</a:t>
            </a:r>
            <a:endParaRPr b="1">
              <a:solidFill>
                <a:srgbClr val="76A5AF"/>
              </a:solidFill>
              <a:latin typeface="Roboto"/>
              <a:ea typeface="Roboto"/>
              <a:cs typeface="Roboto"/>
              <a:sym typeface="Roboto"/>
            </a:endParaRPr>
          </a:p>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04800" algn="l" rtl="0">
              <a:spcBef>
                <a:spcPts val="800"/>
              </a:spcBef>
              <a:spcAft>
                <a:spcPts val="0"/>
              </a:spcAft>
              <a:buClr>
                <a:srgbClr val="444444"/>
              </a:buClr>
              <a:buSzPts val="1200"/>
              <a:buChar char="●"/>
            </a:pPr>
            <a:r>
              <a:rPr lang="no" sz="1200" b="1">
                <a:solidFill>
                  <a:srgbClr val="444444"/>
                </a:solidFill>
                <a:highlight>
                  <a:schemeClr val="lt1"/>
                </a:highlight>
              </a:rPr>
              <a:t>Eksamensoppgavene er delt inn i Modul A og Modul B</a:t>
            </a:r>
            <a:endParaRPr sz="1200" b="1">
              <a:solidFill>
                <a:srgbClr val="444444"/>
              </a:solidFill>
              <a:highlight>
                <a:schemeClr val="lt1"/>
              </a:highlight>
            </a:endParaRPr>
          </a:p>
          <a:p>
            <a:pPr marL="914400" lvl="1" indent="-304800" algn="l" rtl="0">
              <a:spcBef>
                <a:spcPts val="0"/>
              </a:spcBef>
              <a:spcAft>
                <a:spcPts val="0"/>
              </a:spcAft>
              <a:buClr>
                <a:srgbClr val="444444"/>
              </a:buClr>
              <a:buSzPts val="1200"/>
              <a:buChar char="○"/>
            </a:pPr>
            <a:r>
              <a:rPr lang="no" sz="1200">
                <a:solidFill>
                  <a:srgbClr val="444444"/>
                </a:solidFill>
                <a:highlight>
                  <a:schemeClr val="lt1"/>
                </a:highlight>
              </a:rPr>
              <a:t>Fordelingen er mest for ordens skyld og viser hovedfokuset til oppgavene, men her er det mye som henger sammen så dersom dere tenker at det er naturlig å nevne pensum fra den andre modulen - så er det mest sannsynlig riktig/viktig :)</a:t>
            </a:r>
            <a:endParaRPr sz="1200">
              <a:solidFill>
                <a:srgbClr val="444444"/>
              </a:solidFill>
              <a:highlight>
                <a:schemeClr val="lt1"/>
              </a:highlight>
            </a:endParaRPr>
          </a:p>
          <a:p>
            <a:pPr marL="457200" lvl="0" indent="-304800" algn="l" rtl="0">
              <a:spcBef>
                <a:spcPts val="0"/>
              </a:spcBef>
              <a:spcAft>
                <a:spcPts val="0"/>
              </a:spcAft>
              <a:buClr>
                <a:srgbClr val="444444"/>
              </a:buClr>
              <a:buSzPts val="1200"/>
              <a:buChar char="●"/>
            </a:pPr>
            <a:r>
              <a:rPr lang="no" sz="1200" b="1">
                <a:solidFill>
                  <a:srgbClr val="444444"/>
                </a:solidFill>
                <a:highlight>
                  <a:schemeClr val="lt1"/>
                </a:highlight>
              </a:rPr>
              <a:t>Deretter er eksamensoppgavene delt inn i årstall </a:t>
            </a:r>
            <a:endParaRPr sz="1200" b="1">
              <a:solidFill>
                <a:srgbClr val="444444"/>
              </a:solidFill>
              <a:highlight>
                <a:schemeClr val="lt1"/>
              </a:highlight>
            </a:endParaRPr>
          </a:p>
          <a:p>
            <a:pPr marL="914400" lvl="1" indent="-304800" algn="l" rtl="0">
              <a:spcBef>
                <a:spcPts val="0"/>
              </a:spcBef>
              <a:spcAft>
                <a:spcPts val="0"/>
              </a:spcAft>
              <a:buClr>
                <a:srgbClr val="444444"/>
              </a:buClr>
              <a:buSzPts val="1200"/>
              <a:buChar char="○"/>
            </a:pPr>
            <a:r>
              <a:rPr lang="no" sz="1200">
                <a:solidFill>
                  <a:srgbClr val="444444"/>
                </a:solidFill>
                <a:highlight>
                  <a:schemeClr val="lt1"/>
                </a:highlight>
              </a:rPr>
              <a:t>Dette gjør jeg slik at dere kan ta det med i betraktning når dere leser oppgaven </a:t>
            </a:r>
            <a:endParaRPr sz="1200">
              <a:solidFill>
                <a:srgbClr val="444444"/>
              </a:solidFill>
              <a:highlight>
                <a:schemeClr val="lt1"/>
              </a:highlight>
            </a:endParaRPr>
          </a:p>
          <a:p>
            <a:pPr marL="914400" lvl="1" indent="-304800" algn="l" rtl="0">
              <a:spcBef>
                <a:spcPts val="0"/>
              </a:spcBef>
              <a:spcAft>
                <a:spcPts val="0"/>
              </a:spcAft>
              <a:buClr>
                <a:srgbClr val="444444"/>
              </a:buClr>
              <a:buSzPts val="1200"/>
              <a:buChar char="○"/>
            </a:pPr>
            <a:r>
              <a:rPr lang="no" sz="1200">
                <a:solidFill>
                  <a:srgbClr val="444444"/>
                </a:solidFill>
                <a:highlight>
                  <a:schemeClr val="lt1"/>
                </a:highlight>
              </a:rPr>
              <a:t>Med dette mener jeg:</a:t>
            </a:r>
            <a:endParaRPr sz="1200">
              <a:solidFill>
                <a:srgbClr val="444444"/>
              </a:solidFill>
              <a:highlight>
                <a:schemeClr val="lt1"/>
              </a:highlight>
            </a:endParaRPr>
          </a:p>
          <a:p>
            <a:pPr marL="1371600" lvl="2" indent="-304800" algn="l" rtl="0">
              <a:spcBef>
                <a:spcPts val="0"/>
              </a:spcBef>
              <a:spcAft>
                <a:spcPts val="0"/>
              </a:spcAft>
              <a:buClr>
                <a:srgbClr val="444444"/>
              </a:buClr>
              <a:buSzPts val="1200"/>
              <a:buChar char="■"/>
            </a:pPr>
            <a:r>
              <a:rPr lang="no" sz="1200">
                <a:solidFill>
                  <a:srgbClr val="444444"/>
                </a:solidFill>
                <a:highlight>
                  <a:schemeClr val="lt1"/>
                </a:highlight>
              </a:rPr>
              <a:t>i 2021 var opplegget ganske likt slik de vil legge det opp i år ;)</a:t>
            </a:r>
            <a:endParaRPr sz="1200">
              <a:solidFill>
                <a:srgbClr val="444444"/>
              </a:solidFill>
              <a:highlight>
                <a:schemeClr val="lt1"/>
              </a:highlight>
            </a:endParaRPr>
          </a:p>
          <a:p>
            <a:pPr marL="1371600" lvl="2" indent="-304800" algn="l" rtl="0">
              <a:spcBef>
                <a:spcPts val="0"/>
              </a:spcBef>
              <a:spcAft>
                <a:spcPts val="0"/>
              </a:spcAft>
              <a:buClr>
                <a:srgbClr val="444444"/>
              </a:buClr>
              <a:buSzPts val="1200"/>
              <a:buChar char="■"/>
            </a:pPr>
            <a:r>
              <a:rPr lang="no" sz="1200">
                <a:solidFill>
                  <a:srgbClr val="444444"/>
                </a:solidFill>
                <a:highlight>
                  <a:schemeClr val="lt1"/>
                </a:highlight>
              </a:rPr>
              <a:t>i 2020 var det forventet mer av studentene (2 dagers arbeid)</a:t>
            </a:r>
            <a:endParaRPr sz="1200">
              <a:solidFill>
                <a:srgbClr val="444444"/>
              </a:solidFill>
              <a:highlight>
                <a:schemeClr val="lt1"/>
              </a:highlight>
            </a:endParaRPr>
          </a:p>
          <a:p>
            <a:pPr marL="1371600" lvl="2" indent="-304800" algn="l" rtl="0">
              <a:spcBef>
                <a:spcPts val="0"/>
              </a:spcBef>
              <a:spcAft>
                <a:spcPts val="0"/>
              </a:spcAft>
              <a:buClr>
                <a:srgbClr val="444444"/>
              </a:buClr>
              <a:buSzPts val="1200"/>
              <a:buChar char="■"/>
            </a:pPr>
            <a:r>
              <a:rPr lang="no" sz="1200">
                <a:solidFill>
                  <a:srgbClr val="444444"/>
                </a:solidFill>
                <a:highlight>
                  <a:schemeClr val="lt1"/>
                </a:highlight>
              </a:rPr>
              <a:t>i 2017 - 2019 var det mye multiple choice oppgaver (blir nok mindre av slike for dere)</a:t>
            </a:r>
            <a:endParaRPr sz="1200">
              <a:solidFill>
                <a:srgbClr val="444444"/>
              </a:solidFill>
              <a:highlight>
                <a:schemeClr val="lt1"/>
              </a:highlight>
            </a:endParaRPr>
          </a:p>
          <a:p>
            <a:pPr marL="1371600" lvl="2" indent="-304800" algn="l" rtl="0">
              <a:spcBef>
                <a:spcPts val="0"/>
              </a:spcBef>
              <a:spcAft>
                <a:spcPts val="0"/>
              </a:spcAft>
              <a:buClr>
                <a:srgbClr val="444444"/>
              </a:buClr>
              <a:buSzPts val="1200"/>
              <a:buChar char="■"/>
            </a:pPr>
            <a:r>
              <a:rPr lang="no" sz="1200">
                <a:solidFill>
                  <a:srgbClr val="444444"/>
                </a:solidFill>
                <a:highlight>
                  <a:schemeClr val="lt1"/>
                </a:highlight>
              </a:rPr>
              <a:t>et emne skifter litt fokus over tid, det som ble sett på som viktig i 2017 er kanskje ikke det i år. Dersom det er noe dere stusser over (f.eks. har vi egentlig lært dette?) så er det nok fordi det ikke har vært fokus i år og vil mest sannsynlig ikke komme på eksamen heller. </a:t>
            </a:r>
            <a:endParaRPr sz="1200">
              <a:solidFill>
                <a:srgbClr val="444444"/>
              </a:solidFill>
              <a:highlight>
                <a:schemeClr val="lt1"/>
              </a:highlight>
            </a:endParaRPr>
          </a:p>
          <a:p>
            <a:pPr marL="457200" lvl="0" indent="-304800" algn="l" rtl="0">
              <a:spcBef>
                <a:spcPts val="0"/>
              </a:spcBef>
              <a:spcAft>
                <a:spcPts val="0"/>
              </a:spcAft>
              <a:buClr>
                <a:srgbClr val="444444"/>
              </a:buClr>
              <a:buSzPts val="1200"/>
              <a:buChar char="●"/>
            </a:pPr>
            <a:r>
              <a:rPr lang="no" sz="1200" b="1">
                <a:solidFill>
                  <a:srgbClr val="444444"/>
                </a:solidFill>
                <a:highlight>
                  <a:schemeClr val="lt1"/>
                </a:highlight>
              </a:rPr>
              <a:t>Linker til relevante slides for oppgavene</a:t>
            </a:r>
            <a:endParaRPr sz="1200" b="1">
              <a:solidFill>
                <a:srgbClr val="444444"/>
              </a:solidFill>
              <a:highlight>
                <a:schemeClr val="lt1"/>
              </a:highlight>
            </a:endParaRPr>
          </a:p>
          <a:p>
            <a:pPr marL="914400" lvl="1" indent="-304800" algn="l" rtl="0">
              <a:spcBef>
                <a:spcPts val="0"/>
              </a:spcBef>
              <a:spcAft>
                <a:spcPts val="0"/>
              </a:spcAft>
              <a:buClr>
                <a:srgbClr val="444444"/>
              </a:buClr>
              <a:buSzPts val="1200"/>
              <a:buChar char="○"/>
            </a:pPr>
            <a:r>
              <a:rPr lang="no" sz="1200">
                <a:solidFill>
                  <a:srgbClr val="444444"/>
                </a:solidFill>
                <a:highlight>
                  <a:schemeClr val="lt1"/>
                </a:highlight>
              </a:rPr>
              <a:t>Det blir linker til tidligere PP fra gruppetimen, som bare er en liten representasjon av emnet så husk...</a:t>
            </a:r>
            <a:endParaRPr sz="1200">
              <a:solidFill>
                <a:srgbClr val="444444"/>
              </a:solidFill>
              <a:highlight>
                <a:schemeClr val="lt1"/>
              </a:highlight>
            </a:endParaRPr>
          </a:p>
          <a:p>
            <a:pPr marL="1371600" lvl="2" indent="-304800" algn="l" rtl="0">
              <a:spcBef>
                <a:spcPts val="0"/>
              </a:spcBef>
              <a:spcAft>
                <a:spcPts val="0"/>
              </a:spcAft>
              <a:buClr>
                <a:srgbClr val="444444"/>
              </a:buClr>
              <a:buSzPts val="1200"/>
              <a:buChar char="■"/>
            </a:pPr>
            <a:r>
              <a:rPr lang="no" sz="1200">
                <a:solidFill>
                  <a:srgbClr val="444444"/>
                </a:solidFill>
                <a:highlight>
                  <a:schemeClr val="lt1"/>
                </a:highlight>
              </a:rPr>
              <a:t>...det er mye å hente fra forelesninger og pensum også!!</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b="1">
                <a:solidFill>
                  <a:srgbClr val="76A5AF"/>
                </a:solidFill>
                <a:latin typeface="Roboto"/>
                <a:ea typeface="Roboto"/>
                <a:cs typeface="Roboto"/>
                <a:sym typeface="Roboto"/>
              </a:rPr>
              <a:t>Eksamen (Læreplanmålene)</a:t>
            </a:r>
            <a:endParaRPr b="1">
              <a:solidFill>
                <a:srgbClr val="76A5AF"/>
              </a:solidFill>
              <a:latin typeface="Roboto"/>
              <a:ea typeface="Roboto"/>
              <a:cs typeface="Roboto"/>
              <a:sym typeface="Roboto"/>
            </a:endParaRPr>
          </a:p>
          <a:p>
            <a:pPr marL="0" lvl="0" indent="0" algn="l" rtl="0">
              <a:spcBef>
                <a:spcPts val="0"/>
              </a:spcBef>
              <a:spcAft>
                <a:spcPts val="0"/>
              </a:spcAft>
              <a:buNone/>
            </a:pP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800"/>
              </a:spcBef>
              <a:spcAft>
                <a:spcPts val="0"/>
              </a:spcAft>
              <a:buClr>
                <a:schemeClr val="dk1"/>
              </a:buClr>
              <a:buSzPct val="91666"/>
              <a:buFont typeface="Arial"/>
              <a:buNone/>
            </a:pPr>
            <a:r>
              <a:rPr lang="no" sz="1200" b="1">
                <a:solidFill>
                  <a:srgbClr val="444444"/>
                </a:solidFill>
                <a:highlight>
                  <a:schemeClr val="lt1"/>
                </a:highlight>
              </a:rPr>
              <a:t>Etter å ha fullført IN1030:</a:t>
            </a:r>
            <a:endParaRPr sz="1200" b="1">
              <a:solidFill>
                <a:srgbClr val="444444"/>
              </a:solidFill>
              <a:highlight>
                <a:schemeClr val="lt1"/>
              </a:highlight>
            </a:endParaRPr>
          </a:p>
          <a:p>
            <a:pPr marL="457200" lvl="0" indent="-299085" algn="l" rtl="0">
              <a:spcBef>
                <a:spcPts val="2200"/>
              </a:spcBef>
              <a:spcAft>
                <a:spcPts val="0"/>
              </a:spcAft>
              <a:buClr>
                <a:srgbClr val="444444"/>
              </a:buClr>
              <a:buSzPct val="100000"/>
              <a:buChar char="●"/>
            </a:pPr>
            <a:r>
              <a:rPr lang="no" sz="1200">
                <a:solidFill>
                  <a:srgbClr val="444444"/>
                </a:solidFill>
                <a:highlight>
                  <a:schemeClr val="lt1"/>
                </a:highlight>
              </a:rPr>
              <a:t>kan du drøfte samspillet mellom digital teknologi og individer, organisasjoner og samfunnet</a:t>
            </a:r>
            <a:endParaRPr sz="1200">
              <a:solidFill>
                <a:srgbClr val="444444"/>
              </a:solidFill>
              <a:highlight>
                <a:schemeClr val="lt1"/>
              </a:highlight>
            </a:endParaRPr>
          </a:p>
          <a:p>
            <a:pPr marL="457200" lvl="0" indent="-299085" algn="l" rtl="0">
              <a:spcBef>
                <a:spcPts val="0"/>
              </a:spcBef>
              <a:spcAft>
                <a:spcPts val="0"/>
              </a:spcAft>
              <a:buClr>
                <a:srgbClr val="444444"/>
              </a:buClr>
              <a:buSzPct val="100000"/>
              <a:buChar char="●"/>
            </a:pPr>
            <a:r>
              <a:rPr lang="no" sz="1200">
                <a:solidFill>
                  <a:srgbClr val="444444"/>
                </a:solidFill>
                <a:highlight>
                  <a:schemeClr val="lt1"/>
                </a:highlight>
              </a:rPr>
              <a:t>kan du utføre enkle brukerundersøkelser</a:t>
            </a:r>
            <a:endParaRPr sz="1200">
              <a:solidFill>
                <a:srgbClr val="444444"/>
              </a:solidFill>
              <a:highlight>
                <a:schemeClr val="lt1"/>
              </a:highlight>
            </a:endParaRPr>
          </a:p>
          <a:p>
            <a:pPr marL="457200" lvl="0" indent="-299085" algn="l" rtl="0">
              <a:spcBef>
                <a:spcPts val="0"/>
              </a:spcBef>
              <a:spcAft>
                <a:spcPts val="0"/>
              </a:spcAft>
              <a:buClr>
                <a:srgbClr val="444444"/>
              </a:buClr>
              <a:buSzPct val="100000"/>
              <a:buChar char="●"/>
            </a:pPr>
            <a:r>
              <a:rPr lang="no" sz="1200">
                <a:solidFill>
                  <a:srgbClr val="444444"/>
                </a:solidFill>
                <a:highlight>
                  <a:schemeClr val="lt1"/>
                </a:highlight>
              </a:rPr>
              <a:t>kjenner du til sentrale lover og forskrifter for utvikling av digitale systemer, og kan drøfte etiske problemstillinger</a:t>
            </a:r>
            <a:endParaRPr sz="1200">
              <a:solidFill>
                <a:srgbClr val="444444"/>
              </a:solidFill>
              <a:highlight>
                <a:schemeClr val="lt1"/>
              </a:highlight>
            </a:endParaRPr>
          </a:p>
          <a:p>
            <a:pPr marL="457200" lvl="0" indent="-299085" algn="l" rtl="0">
              <a:spcBef>
                <a:spcPts val="0"/>
              </a:spcBef>
              <a:spcAft>
                <a:spcPts val="0"/>
              </a:spcAft>
              <a:buClr>
                <a:srgbClr val="444444"/>
              </a:buClr>
              <a:buSzPct val="100000"/>
              <a:buChar char="●"/>
            </a:pPr>
            <a:r>
              <a:rPr lang="no" sz="1200">
                <a:solidFill>
                  <a:srgbClr val="444444"/>
                </a:solidFill>
                <a:highlight>
                  <a:schemeClr val="lt1"/>
                </a:highlight>
              </a:rPr>
              <a:t>kjenner du til ulike faser og aktiviteter som inngår i systemutvikling</a:t>
            </a:r>
            <a:endParaRPr sz="1200">
              <a:solidFill>
                <a:srgbClr val="444444"/>
              </a:solidFill>
              <a:highlight>
                <a:schemeClr val="lt1"/>
              </a:highlight>
            </a:endParaRPr>
          </a:p>
          <a:p>
            <a:pPr marL="457200" lvl="0" indent="-299085" algn="l" rtl="0">
              <a:spcBef>
                <a:spcPts val="0"/>
              </a:spcBef>
              <a:spcAft>
                <a:spcPts val="0"/>
              </a:spcAft>
              <a:buClr>
                <a:srgbClr val="444444"/>
              </a:buClr>
              <a:buSzPct val="100000"/>
              <a:buChar char="●"/>
            </a:pPr>
            <a:r>
              <a:rPr lang="no" sz="1200">
                <a:solidFill>
                  <a:srgbClr val="444444"/>
                </a:solidFill>
                <a:highlight>
                  <a:schemeClr val="lt1"/>
                </a:highlight>
              </a:rPr>
              <a:t>har du forståelse for samspillet mellom systemutvikling og ulike bruker og interessegrupper</a:t>
            </a:r>
            <a:endParaRPr sz="1200">
              <a:solidFill>
                <a:srgbClr val="444444"/>
              </a:solidFill>
              <a:highlight>
                <a:schemeClr val="lt1"/>
              </a:highlight>
            </a:endParaRPr>
          </a:p>
          <a:p>
            <a:pPr marL="457200" lvl="0" indent="-299085" algn="l" rtl="0">
              <a:spcBef>
                <a:spcPts val="0"/>
              </a:spcBef>
              <a:spcAft>
                <a:spcPts val="0"/>
              </a:spcAft>
              <a:buClr>
                <a:srgbClr val="444444"/>
              </a:buClr>
              <a:buSzPct val="100000"/>
              <a:buChar char="●"/>
            </a:pPr>
            <a:r>
              <a:rPr lang="no" sz="1200">
                <a:solidFill>
                  <a:srgbClr val="444444"/>
                </a:solidFill>
                <a:highlight>
                  <a:schemeClr val="lt1"/>
                </a:highlight>
              </a:rPr>
              <a:t>kan du anvende metoder og teknikker for kravhåndtering, utføre modellering ved hjelp av UML, og vurdere fordeler og ulemper ved forskjellige metoder og teknologier for systemutvikling</a:t>
            </a:r>
            <a:endParaRPr sz="1200">
              <a:solidFill>
                <a:srgbClr val="444444"/>
              </a:solidFill>
              <a:highlight>
                <a:schemeClr val="lt1"/>
              </a:highlight>
            </a:endParaRPr>
          </a:p>
          <a:p>
            <a:pPr marL="0" lvl="0" indent="0" algn="l" rtl="0">
              <a:spcBef>
                <a:spcPts val="2600"/>
              </a:spcBef>
              <a:spcAft>
                <a:spcPts val="0"/>
              </a:spcAft>
              <a:buNone/>
            </a:pPr>
            <a:r>
              <a:rPr lang="no" sz="1200" b="1">
                <a:solidFill>
                  <a:srgbClr val="444444"/>
                </a:solidFill>
                <a:highlight>
                  <a:schemeClr val="lt1"/>
                </a:highlight>
              </a:rPr>
              <a:t>Husk at det er dette det er forventet at dere skal kunne, og det er derfor akkurat dette dere vil bli testet i på eksamen :)</a:t>
            </a:r>
            <a:endParaRPr sz="1200" b="1">
              <a:solidFill>
                <a:srgbClr val="444444"/>
              </a:solidFill>
              <a:highlight>
                <a:schemeClr val="lt1"/>
              </a:highlight>
            </a:endParaRPr>
          </a:p>
          <a:p>
            <a:pPr marL="0" lvl="0" indent="0" algn="l" rtl="0">
              <a:spcBef>
                <a:spcPts val="2600"/>
              </a:spcBef>
              <a:spcAft>
                <a:spcPts val="0"/>
              </a:spcAft>
              <a:buNone/>
            </a:pPr>
            <a:r>
              <a:rPr lang="no" sz="1200" b="1">
                <a:solidFill>
                  <a:srgbClr val="444444"/>
                </a:solidFill>
                <a:highlight>
                  <a:schemeClr val="lt1"/>
                </a:highlight>
              </a:rPr>
              <a:t>Hot tips for alle emner egentlig: Se sensurveiledning for tidligere semestre! </a:t>
            </a:r>
            <a:endParaRPr sz="1200" b="1">
              <a:solidFill>
                <a:srgbClr val="444444"/>
              </a:solidFill>
              <a:highlight>
                <a:schemeClr val="lt1"/>
              </a:highlight>
            </a:endParaRPr>
          </a:p>
          <a:p>
            <a:pPr marL="0" lvl="0" indent="0" algn="l" rtl="0">
              <a:spcBef>
                <a:spcPts val="2600"/>
              </a:spcBef>
              <a:spcAft>
                <a:spcPts val="2600"/>
              </a:spcAft>
              <a:buNone/>
            </a:pPr>
            <a:r>
              <a:rPr lang="no" sz="1200" b="1">
                <a:solidFill>
                  <a:srgbClr val="444444"/>
                </a:solidFill>
                <a:highlight>
                  <a:schemeClr val="lt1"/>
                </a:highlight>
              </a:rPr>
              <a:t>EVERYTHING THE FORELESER SAYS CAN AND WILL BE USED AGAINST YOU IN THE COURT OF SILURVEIEN 2!</a:t>
            </a:r>
            <a:endParaRPr sz="1200" b="1">
              <a:solidFill>
                <a:srgbClr val="444444"/>
              </a:solidFill>
              <a:highlight>
                <a:schemeClr val="lt1"/>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708475"/>
            <a:ext cx="8520600" cy="1932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Clr>
                <a:schemeClr val="dk1"/>
              </a:buClr>
              <a:buSzPts val="1100"/>
              <a:buFont typeface="Arial"/>
              <a:buNone/>
            </a:pPr>
            <a:r>
              <a:rPr lang="no" sz="5200" b="1" dirty="0">
                <a:solidFill>
                  <a:srgbClr val="00B050"/>
                </a:solidFill>
                <a:latin typeface="Roboto"/>
                <a:ea typeface="Roboto"/>
                <a:cs typeface="Roboto"/>
                <a:sym typeface="Roboto"/>
              </a:rPr>
              <a:t>Modul A</a:t>
            </a:r>
            <a:endParaRPr sz="5200" dirty="0">
              <a:solidFill>
                <a:srgbClr val="00B050"/>
              </a:solidFill>
            </a:endParaRPr>
          </a:p>
          <a:p>
            <a:pPr marL="0" lvl="0" indent="0" algn="l"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2017</a:t>
            </a:r>
            <a:endParaRPr>
              <a:solidFill>
                <a:schemeClr val="accent5"/>
              </a:solidFill>
            </a:endParaRPr>
          </a:p>
        </p:txBody>
      </p:sp>
      <p:sp>
        <p:nvSpPr>
          <p:cNvPr id="78" name="Google Shape;7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lnSpc>
                <a:spcPct val="100000"/>
              </a:lnSpc>
              <a:spcBef>
                <a:spcPts val="0"/>
              </a:spcBef>
              <a:spcAft>
                <a:spcPts val="0"/>
              </a:spcAft>
              <a:buClr>
                <a:schemeClr val="dk1"/>
              </a:buClr>
              <a:buSzPts val="1100"/>
              <a:buFont typeface="Arial"/>
              <a:buNone/>
            </a:pPr>
            <a:r>
              <a:rPr lang="no" sz="1400" b="1" dirty="0">
                <a:solidFill>
                  <a:schemeClr val="dk1"/>
                </a:solidFill>
              </a:rPr>
              <a:t>1.1 </a:t>
            </a:r>
            <a:endParaRPr sz="1400" b="1" dirty="0">
              <a:solidFill>
                <a:srgbClr val="DD7E6B"/>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Forklar hvorfor det er viktig med samtykkeerklæring når man samler inn data fra brukere. Begrunn svaret. </a:t>
            </a:r>
            <a:endParaRPr sz="1400"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400"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no" sz="1400" b="1" dirty="0">
                <a:solidFill>
                  <a:schemeClr val="dk1"/>
                </a:solidFill>
              </a:rPr>
              <a:t>1.2 </a:t>
            </a:r>
            <a:endParaRPr sz="1400" b="1" dirty="0">
              <a:solidFill>
                <a:srgbClr val="DD7E6B"/>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Diskuter hvorfor pilotundersøkelser er en viktig del av en datainnsamlingsprosess.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1.3 </a:t>
            </a:r>
            <a:r>
              <a:rPr lang="no" sz="1400" dirty="0">
                <a:solidFill>
                  <a:srgbClr val="DD7E6B"/>
                </a:solidFill>
              </a:rPr>
              <a:t>	</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Hva er formålet en samtykkeerklæring?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endParaRPr sz="1400" dirty="0">
              <a:solidFill>
                <a:schemeClr val="dk1"/>
              </a:solidFill>
            </a:endParaRPr>
          </a:p>
          <a:p>
            <a:pPr marL="0" lvl="0" indent="0" algn="l" rtl="0">
              <a:lnSpc>
                <a:spcPct val="100000"/>
              </a:lnSpc>
              <a:spcBef>
                <a:spcPts val="1200"/>
              </a:spcBef>
              <a:spcAft>
                <a:spcPts val="1200"/>
              </a:spcAft>
              <a:buClr>
                <a:schemeClr val="dk1"/>
              </a:buClr>
              <a:buSzPts val="1100"/>
              <a:buFont typeface="Arial"/>
              <a:buNone/>
            </a:pPr>
            <a:r>
              <a:rPr lang="no" sz="1400" b="1" dirty="0">
                <a:solidFill>
                  <a:schemeClr val="dk1"/>
                </a:solidFill>
              </a:rPr>
              <a:t>1.4</a:t>
            </a:r>
            <a:r>
              <a:rPr lang="no" sz="1400" dirty="0">
                <a:solidFill>
                  <a:schemeClr val="dk1"/>
                </a:solidFill>
              </a:rPr>
              <a:t>							</a:t>
            </a:r>
            <a:br>
              <a:rPr lang="no" sz="1400" dirty="0">
                <a:solidFill>
                  <a:schemeClr val="dk1"/>
                </a:solidFill>
              </a:rPr>
            </a:br>
            <a:r>
              <a:rPr lang="no" sz="1400" dirty="0">
                <a:solidFill>
                  <a:schemeClr val="dk1"/>
                </a:solidFill>
              </a:rPr>
              <a:t>Kan samtykke ved en samtykkeerklæring skje muntlig?</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2017</a:t>
            </a:r>
            <a:endParaRPr>
              <a:solidFill>
                <a:schemeClr val="accent5"/>
              </a:solidFill>
            </a:endParaRPr>
          </a:p>
        </p:txBody>
      </p:sp>
      <p:sp>
        <p:nvSpPr>
          <p:cNvPr id="84" name="Google Shape;84;p18"/>
          <p:cNvSpPr txBox="1">
            <a:spLocks noGrp="1"/>
          </p:cNvSpPr>
          <p:nvPr>
            <p:ph type="body" idx="1"/>
          </p:nvPr>
        </p:nvSpPr>
        <p:spPr>
          <a:xfrm>
            <a:off x="376820" y="1183297"/>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2.1</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Nevn minst to lover som er viktig for deg å vite noe om som informatiker og forklar hvorfor det er viktig å ha kjennskap til disse.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2.2</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Hva er universell utforming?</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1200"/>
              </a:spcAft>
              <a:buClr>
                <a:schemeClr val="dk1"/>
              </a:buClr>
              <a:buSzPts val="1100"/>
              <a:buFont typeface="Arial"/>
              <a:buNone/>
            </a:pPr>
            <a:r>
              <a:rPr lang="no" sz="1400" b="1" dirty="0">
                <a:solidFill>
                  <a:schemeClr val="dk1"/>
                </a:solidFill>
              </a:rPr>
              <a:t>2.4 </a:t>
            </a:r>
            <a:r>
              <a:rPr lang="no" sz="1400" dirty="0">
                <a:solidFill>
                  <a:schemeClr val="dk1"/>
                </a:solidFill>
              </a:rPr>
              <a:t>							</a:t>
            </a:r>
            <a:br>
              <a:rPr lang="no" sz="1400" dirty="0">
                <a:solidFill>
                  <a:schemeClr val="dk1"/>
                </a:solidFill>
              </a:rPr>
            </a:br>
            <a:r>
              <a:rPr lang="no" sz="1400" dirty="0">
                <a:solidFill>
                  <a:schemeClr val="dk1"/>
                </a:solidFill>
              </a:rPr>
              <a:t>Hvilken lov regulerer hva som må være med i en samtykkeerklæring? </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2018</a:t>
            </a:r>
            <a:endParaRPr>
              <a:solidFill>
                <a:schemeClr val="accent5"/>
              </a:solidFill>
            </a:endParaRPr>
          </a:p>
        </p:txBody>
      </p:sp>
      <p:sp>
        <p:nvSpPr>
          <p:cNvPr id="90" name="Google Shape;90;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o" dirty="0">
                <a:solidFill>
                  <a:schemeClr val="dk1"/>
                </a:solidFill>
              </a:rPr>
              <a:t>2</a:t>
            </a:r>
            <a:endParaRPr dirty="0">
              <a:solidFill>
                <a:schemeClr val="dk1"/>
              </a:solidFill>
            </a:endParaRPr>
          </a:p>
          <a:p>
            <a:pPr marL="914400" lvl="0" indent="-342900" algn="l" rtl="0">
              <a:spcBef>
                <a:spcPts val="1200"/>
              </a:spcBef>
              <a:spcAft>
                <a:spcPts val="0"/>
              </a:spcAft>
              <a:buClr>
                <a:schemeClr val="dk1"/>
              </a:buClr>
              <a:buSzPts val="1800"/>
              <a:buAutoNum type="arabicPeriod"/>
            </a:pPr>
            <a:r>
              <a:rPr lang="no" dirty="0">
                <a:solidFill>
                  <a:schemeClr val="dk1"/>
                </a:solidFill>
              </a:rPr>
              <a:t>Hva menes med universell utforming?</a:t>
            </a:r>
            <a:endParaRPr dirty="0">
              <a:solidFill>
                <a:schemeClr val="dk1"/>
              </a:solidFill>
            </a:endParaRPr>
          </a:p>
          <a:p>
            <a:pPr marL="914400" lvl="0" indent="-342900" algn="l" rtl="0">
              <a:spcBef>
                <a:spcPts val="0"/>
              </a:spcBef>
              <a:spcAft>
                <a:spcPts val="0"/>
              </a:spcAft>
              <a:buClr>
                <a:schemeClr val="dk1"/>
              </a:buClr>
              <a:buSzPts val="1800"/>
              <a:buAutoNum type="arabicPeriod"/>
            </a:pPr>
            <a:r>
              <a:rPr lang="no" dirty="0">
                <a:solidFill>
                  <a:schemeClr val="dk1"/>
                </a:solidFill>
              </a:rPr>
              <a:t>På hvilke måter er dette sentralt ved utvikling av digitale tjenester? skriv minst tre setninger, maks 8</a:t>
            </a:r>
            <a:endParaRPr dirty="0">
              <a:solidFill>
                <a:schemeClr val="dk1"/>
              </a:solidFill>
            </a:endParaRPr>
          </a:p>
          <a:p>
            <a:pPr marL="914400" lvl="0" indent="-342900" algn="l" rtl="0">
              <a:spcBef>
                <a:spcPts val="0"/>
              </a:spcBef>
              <a:spcAft>
                <a:spcPts val="0"/>
              </a:spcAft>
              <a:buClr>
                <a:schemeClr val="dk1"/>
              </a:buClr>
              <a:buSzPts val="1800"/>
              <a:buAutoNum type="arabicPeriod"/>
            </a:pPr>
            <a:r>
              <a:rPr lang="no" dirty="0">
                <a:solidFill>
                  <a:schemeClr val="dk1"/>
                </a:solidFill>
              </a:rPr>
              <a:t>Beskriv og forklar de fire overordnede prinsippene i WCAG 2.0</a:t>
            </a:r>
            <a:endParaRPr dirty="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2018</a:t>
            </a:r>
            <a:endParaRPr>
              <a:solidFill>
                <a:schemeClr val="accent5"/>
              </a:solidFill>
            </a:endParaRPr>
          </a:p>
        </p:txBody>
      </p:sp>
      <p:sp>
        <p:nvSpPr>
          <p:cNvPr id="96" name="Google Shape;96;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no" sz="1400" b="1" dirty="0">
                <a:solidFill>
                  <a:schemeClr val="dk1"/>
                </a:solidFill>
              </a:rPr>
              <a:t>9</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Hva er et rikt bilde?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10</a:t>
            </a:r>
            <a:endParaRPr sz="1400" b="1"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Hvorfor er det viktig å inkludere concerns i et rikt bilde?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11</a:t>
            </a:r>
            <a:endParaRPr sz="1400" b="1"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Hvilken lov forteller om hva som må være med i en samtykkerklæring?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12</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1200"/>
              </a:spcAft>
              <a:buClr>
                <a:schemeClr val="dk1"/>
              </a:buClr>
              <a:buSzPts val="1100"/>
              <a:buFont typeface="Arial"/>
              <a:buNone/>
            </a:pPr>
            <a:r>
              <a:rPr lang="no" sz="1400" dirty="0">
                <a:solidFill>
                  <a:schemeClr val="dk1"/>
                </a:solidFill>
              </a:rPr>
              <a:t>Har private og offentlige virksomheter lovpålagt plikt til å arbeide målrettet for å fremme universell utforming av virksomheten? </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2019</a:t>
            </a:r>
            <a:endParaRPr>
              <a:solidFill>
                <a:schemeClr val="accent5"/>
              </a:solidFill>
            </a:endParaRPr>
          </a:p>
        </p:txBody>
      </p:sp>
      <p:sp>
        <p:nvSpPr>
          <p:cNvPr id="102" name="Google Shape;102;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Oppgave 1.1	</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Er GDPR (Personvernforordningen) en del av personopplysningsloven i Norge idag?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Oppgave 1.2</a:t>
            </a:r>
            <a:endParaRPr sz="1400" b="1"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Er det sanksjoner for brudd på personopplysningsloven i Norge?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b="1" dirty="0">
                <a:solidFill>
                  <a:schemeClr val="dk1"/>
                </a:solidFill>
              </a:rPr>
              <a:t>1.3</a:t>
            </a:r>
            <a:r>
              <a:rPr lang="no" sz="1400" dirty="0">
                <a:solidFill>
                  <a:schemeClr val="dk1"/>
                </a:solidFill>
              </a:rPr>
              <a:t>					</a:t>
            </a:r>
            <a:endParaRPr sz="1400" dirty="0">
              <a:solidFill>
                <a:schemeClr val="dk1"/>
              </a:solidFill>
            </a:endParaRPr>
          </a:p>
          <a:p>
            <a:pPr marL="0" lvl="0" indent="0" algn="l" rtl="0">
              <a:lnSpc>
                <a:spcPct val="100000"/>
              </a:lnSpc>
              <a:spcBef>
                <a:spcPts val="1200"/>
              </a:spcBef>
              <a:spcAft>
                <a:spcPts val="1200"/>
              </a:spcAft>
              <a:buClr>
                <a:schemeClr val="dk1"/>
              </a:buClr>
              <a:buSzPts val="1100"/>
              <a:buFont typeface="Arial"/>
              <a:buNone/>
            </a:pPr>
            <a:r>
              <a:rPr lang="no" sz="1400" dirty="0">
                <a:solidFill>
                  <a:schemeClr val="dk1"/>
                </a:solidFill>
              </a:rPr>
              <a:t>Er det et krav til samtykkeerklæringen at denne skal gis frivillig ifølge personopplysningsloven?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2019</a:t>
            </a:r>
            <a:endParaRPr>
              <a:solidFill>
                <a:schemeClr val="accent5"/>
              </a:solidFill>
            </a:endParaRPr>
          </a:p>
        </p:txBody>
      </p:sp>
      <p:sp>
        <p:nvSpPr>
          <p:cNvPr id="108" name="Google Shape;10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no" sz="1400" b="1" dirty="0">
                <a:solidFill>
                  <a:schemeClr val="dk1"/>
                </a:solidFill>
              </a:rPr>
              <a:t>1.11</a:t>
            </a:r>
            <a:endParaRPr sz="1400" b="1" dirty="0">
              <a:solidFill>
                <a:schemeClr val="dk1"/>
              </a:solidFill>
            </a:endParaRPr>
          </a:p>
          <a:p>
            <a:pPr marL="0" lvl="0" indent="0" algn="l" rtl="0">
              <a:spcBef>
                <a:spcPts val="1200"/>
              </a:spcBef>
              <a:spcAft>
                <a:spcPts val="0"/>
              </a:spcAft>
              <a:buClr>
                <a:schemeClr val="dk1"/>
              </a:buClr>
              <a:buSzPts val="1100"/>
              <a:buFont typeface="Arial"/>
              <a:buNone/>
            </a:pPr>
            <a:r>
              <a:rPr lang="no" sz="1400" dirty="0">
                <a:solidFill>
                  <a:schemeClr val="dk1"/>
                </a:solidFill>
              </a:rPr>
              <a:t>Hvem er tilsyn for Universell Utforming i Norge?</a:t>
            </a:r>
            <a:endParaRPr sz="14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no" sz="1400" dirty="0">
                <a:solidFill>
                  <a:schemeClr val="dk1"/>
                </a:solidFill>
              </a:rPr>
              <a:t>			</a:t>
            </a:r>
            <a:endParaRPr sz="1400"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no" sz="1400" b="1" dirty="0">
                <a:solidFill>
                  <a:schemeClr val="dk1"/>
                </a:solidFill>
              </a:rPr>
              <a:t>1.12</a:t>
            </a:r>
            <a:r>
              <a:rPr lang="no" sz="1400" dirty="0">
                <a:solidFill>
                  <a:schemeClr val="dk1"/>
                </a:solidFill>
              </a:rPr>
              <a:t>						</a:t>
            </a:r>
            <a:endParaRPr sz="1400" dirty="0">
              <a:solidFill>
                <a:schemeClr val="dk1"/>
              </a:solidFill>
            </a:endParaRPr>
          </a:p>
          <a:p>
            <a:pPr marL="0" lvl="0" indent="0" algn="l" rtl="0">
              <a:spcBef>
                <a:spcPts val="1200"/>
              </a:spcBef>
              <a:spcAft>
                <a:spcPts val="1200"/>
              </a:spcAft>
              <a:buClr>
                <a:schemeClr val="dk1"/>
              </a:buClr>
              <a:buSzPts val="1100"/>
              <a:buFont typeface="Arial"/>
              <a:buNone/>
            </a:pPr>
            <a:r>
              <a:rPr lang="no" sz="1400" dirty="0">
                <a:solidFill>
                  <a:schemeClr val="dk1"/>
                </a:solidFill>
              </a:rPr>
              <a:t>I tabellen til Suchman som du brukte i Oblig 2 (utføre brukerundersøkelser), hvor går tidsaksen? </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2020 - Hjemmeeksamen (fortsatt relevante oppgaver!)</a:t>
            </a:r>
            <a:endParaRPr>
              <a:solidFill>
                <a:schemeClr val="accent5"/>
              </a:solidFill>
            </a:endParaRPr>
          </a:p>
        </p:txBody>
      </p:sp>
      <p:sp>
        <p:nvSpPr>
          <p:cNvPr id="114" name="Google Shape;11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b="1">
                <a:solidFill>
                  <a:schemeClr val="dk1"/>
                </a:solidFill>
                <a:highlight>
                  <a:schemeClr val="lt1"/>
                </a:highlight>
              </a:rPr>
              <a:t>Oppgave 1 - Universell Utforming (25%)</a:t>
            </a:r>
            <a:r>
              <a:rPr lang="no" sz="1200">
                <a:solidFill>
                  <a:schemeClr val="dk1"/>
                </a:solidFill>
                <a:highlight>
                  <a:schemeClr val="lt1"/>
                </a:highlight>
              </a:rPr>
              <a:t> </a:t>
            </a:r>
            <a:r>
              <a:rPr lang="no" sz="1200" b="1">
                <a:solidFill>
                  <a:srgbClr val="DD7E6B"/>
                </a:solidFill>
                <a:highlight>
                  <a:schemeClr val="lt1"/>
                </a:highlight>
              </a:rPr>
              <a:t> </a:t>
            </a:r>
            <a:r>
              <a:rPr lang="no" sz="1200" b="1" u="sng">
                <a:solidFill>
                  <a:srgbClr val="DD7E6B"/>
                </a:solidFill>
                <a:highlight>
                  <a:schemeClr val="lt1"/>
                </a:highlight>
                <a:hlinkClick r:id="rId3">
                  <a:extLst>
                    <a:ext uri="{A12FA001-AC4F-418D-AE19-62706E023703}">
                      <ahyp:hlinkClr xmlns:ahyp="http://schemas.microsoft.com/office/drawing/2018/hyperlinkcolor" val="tx"/>
                    </a:ext>
                  </a:extLst>
                </a:hlinkClick>
              </a:rPr>
              <a:t>(Slide 26-35)</a:t>
            </a:r>
            <a:endParaRPr sz="1200" b="1">
              <a:solidFill>
                <a:srgbClr val="DD7E6B"/>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Du har blitt invitert til å skrive en tekst for elever på en videregående skole for å informere om </a:t>
            </a:r>
            <a:r>
              <a:rPr lang="no" sz="1200">
                <a:solidFill>
                  <a:srgbClr val="DD7E6B"/>
                </a:solidFill>
                <a:highlight>
                  <a:schemeClr val="lt1"/>
                </a:highlight>
              </a:rPr>
              <a:t>Universell Utforming</a:t>
            </a:r>
            <a:r>
              <a:rPr lang="no" sz="1200">
                <a:solidFill>
                  <a:schemeClr val="dk1"/>
                </a:solidFill>
                <a:highlight>
                  <a:schemeClr val="lt1"/>
                </a:highlight>
              </a:rPr>
              <a:t> av digitale tjenester. Teksten skal svare på følgende: </a:t>
            </a:r>
            <a:endParaRPr sz="1200">
              <a:solidFill>
                <a:schemeClr val="dk1"/>
              </a:solidFill>
              <a:highlight>
                <a:schemeClr val="lt1"/>
              </a:highlight>
            </a:endParaRPr>
          </a:p>
          <a:p>
            <a:pPr marL="685800" lvl="0" indent="-304800" algn="l" rtl="0">
              <a:spcBef>
                <a:spcPts val="0"/>
              </a:spcBef>
              <a:spcAft>
                <a:spcPts val="0"/>
              </a:spcAft>
              <a:buClr>
                <a:schemeClr val="dk1"/>
              </a:buClr>
              <a:buSzPts val="1200"/>
              <a:buFont typeface="Arial"/>
              <a:buChar char="●"/>
            </a:pPr>
            <a:r>
              <a:rPr lang="no" sz="1200">
                <a:solidFill>
                  <a:schemeClr val="dk1"/>
                </a:solidFill>
                <a:highlight>
                  <a:schemeClr val="lt1"/>
                </a:highlight>
              </a:rPr>
              <a:t>Hvorfor er Universell Utforming viktig?  </a:t>
            </a:r>
            <a:endParaRPr sz="1200">
              <a:solidFill>
                <a:schemeClr val="dk1"/>
              </a:solidFill>
              <a:highlight>
                <a:schemeClr val="lt1"/>
              </a:highlight>
            </a:endParaRPr>
          </a:p>
          <a:p>
            <a:pPr marL="685800" lvl="0" indent="-304800" algn="l" rtl="0">
              <a:spcBef>
                <a:spcPts val="0"/>
              </a:spcBef>
              <a:spcAft>
                <a:spcPts val="0"/>
              </a:spcAft>
              <a:buClr>
                <a:schemeClr val="dk1"/>
              </a:buClr>
              <a:buSzPts val="1200"/>
              <a:buFont typeface="Arial"/>
              <a:buChar char="●"/>
            </a:pPr>
            <a:r>
              <a:rPr lang="no" sz="1200">
                <a:solidFill>
                  <a:schemeClr val="dk1"/>
                </a:solidFill>
                <a:highlight>
                  <a:schemeClr val="lt1"/>
                </a:highlight>
              </a:rPr>
              <a:t>Burde Universell Utforming alltid være en prioritet ved utvikling av digitale tjenester? Gi et eksempel som illustrerer hvorfor/hvorfor ikke. </a:t>
            </a:r>
            <a:endParaRPr sz="1200">
              <a:solidFill>
                <a:schemeClr val="dk1"/>
              </a:solidFill>
              <a:highlight>
                <a:schemeClr val="lt1"/>
              </a:highlight>
            </a:endParaRPr>
          </a:p>
          <a:p>
            <a:pPr marL="685800" lvl="0" indent="-304800" algn="l" rtl="0">
              <a:spcBef>
                <a:spcPts val="0"/>
              </a:spcBef>
              <a:spcAft>
                <a:spcPts val="0"/>
              </a:spcAft>
              <a:buClr>
                <a:schemeClr val="dk1"/>
              </a:buClr>
              <a:buSzPts val="1200"/>
              <a:buFont typeface="Arial"/>
              <a:buChar char="●"/>
            </a:pPr>
            <a:r>
              <a:rPr lang="no" sz="1200">
                <a:solidFill>
                  <a:schemeClr val="dk1"/>
                </a:solidFill>
                <a:highlight>
                  <a:schemeClr val="lt1"/>
                </a:highlight>
              </a:rPr>
              <a:t>Hva sier lovverk og standarder om Universell Utforming? </a:t>
            </a:r>
            <a:endParaRPr sz="1200">
              <a:solidFill>
                <a:schemeClr val="dk1"/>
              </a:solidFill>
              <a:highlight>
                <a:schemeClr val="lt1"/>
              </a:highlight>
            </a:endParaRPr>
          </a:p>
          <a:p>
            <a:pPr marL="685800" lvl="0" indent="-304800" algn="l" rtl="0">
              <a:spcBef>
                <a:spcPts val="0"/>
              </a:spcBef>
              <a:spcAft>
                <a:spcPts val="0"/>
              </a:spcAft>
              <a:buClr>
                <a:schemeClr val="dk1"/>
              </a:buClr>
              <a:buSzPts val="1200"/>
              <a:buFont typeface="Arial"/>
              <a:buChar char="●"/>
            </a:pPr>
            <a:r>
              <a:rPr lang="no" sz="1200">
                <a:solidFill>
                  <a:schemeClr val="dk1"/>
                </a:solidFill>
                <a:highlight>
                  <a:schemeClr val="lt1"/>
                </a:highlight>
              </a:rPr>
              <a:t>Hvordan kan informatikere jobbe med Universell Utforming? Gi minst ett eksempel på en konkret aktivitet.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Teksten skal være faglig forankret, så bruk referanser til kilder om Universell Utforming. Lengdekrav: minimum én (1) side.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2020 - Hjemmeeksamen (fortsatt veldig relevant!)</a:t>
            </a:r>
            <a:endParaRPr>
              <a:solidFill>
                <a:schemeClr val="accent5"/>
              </a:solidFill>
            </a:endParaRPr>
          </a:p>
        </p:txBody>
      </p:sp>
      <p:sp>
        <p:nvSpPr>
          <p:cNvPr id="120" name="Google Shape;12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Clr>
                <a:schemeClr val="dk1"/>
              </a:buClr>
              <a:buSzPct val="91666"/>
              <a:buFont typeface="Arial"/>
              <a:buNone/>
            </a:pPr>
            <a:r>
              <a:rPr lang="no" sz="1200" b="1">
                <a:solidFill>
                  <a:schemeClr val="dk1"/>
                </a:solidFill>
                <a:highlight>
                  <a:schemeClr val="lt1"/>
                </a:highlight>
              </a:rPr>
              <a:t>Oppgave 2 - Personvernforordningen og brukerundersøkelser (25%)</a:t>
            </a:r>
            <a:r>
              <a:rPr lang="no" sz="1200">
                <a:solidFill>
                  <a:schemeClr val="dk1"/>
                </a:solidFill>
                <a:highlight>
                  <a:schemeClr val="lt1"/>
                </a:highlight>
              </a:rPr>
              <a:t> </a:t>
            </a:r>
            <a:endParaRPr sz="1200" b="1">
              <a:solidFill>
                <a:srgbClr val="DD7E6B"/>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I denne oppgaven skal du jobbe med en videotjeneste (Zoom/Google Hangouts/Teams).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Formålet med undersøkelsen er å lære om mulige utfordringer eldre brukere kan ha med videotjenesten du har valgt. Eldre brukere blir her definert som de over 75 år.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Oppgaven går ut på å planlegge deler av datainnsamling som del av en brukerundersøkelse.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Besvar følgende: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a:pPr>
            <a:r>
              <a:rPr lang="no" sz="1200">
                <a:solidFill>
                  <a:schemeClr val="dk1"/>
                </a:solidFill>
                <a:highlight>
                  <a:schemeClr val="lt1"/>
                </a:highlight>
              </a:rPr>
              <a:t>Beskriv hvorfor deltagere i brukerundersøkelser må gi samtykke for å delta i undersøkelsen.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startAt="2"/>
            </a:pPr>
            <a:r>
              <a:rPr lang="no" sz="1200">
                <a:solidFill>
                  <a:schemeClr val="dk1"/>
                </a:solidFill>
                <a:highlight>
                  <a:schemeClr val="lt1"/>
                </a:highlight>
              </a:rPr>
              <a:t>I GDPR blir samtykke definert som " [...] enhver frivillig, spesifikk, informert og utvetydig viljesytring fra den registrerte [...]". Beskriv med egne ord hva det innebærer at et samtykke er frivillig, spesifikt, informert og utvetydig.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startAt="3"/>
            </a:pPr>
            <a:r>
              <a:rPr lang="no" sz="1200">
                <a:solidFill>
                  <a:schemeClr val="dk1"/>
                </a:solidFill>
                <a:highlight>
                  <a:schemeClr val="lt1"/>
                </a:highlight>
              </a:rPr>
              <a:t>Hvordan vil du gå frem for å sørge for at kravene om frivillig, spesifikk, informert og utvetydig er oppfylt ved innhenting av samtykke til din brukerundersøkelse.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startAt="4"/>
            </a:pPr>
            <a:r>
              <a:rPr lang="no" sz="1200">
                <a:solidFill>
                  <a:schemeClr val="dk1"/>
                </a:solidFill>
                <a:highlight>
                  <a:schemeClr val="lt1"/>
                </a:highlight>
              </a:rPr>
              <a:t>Beskriv med egne ord hva som menes med en “databehandler” og en “behandlingsansvarlig” i GDPR.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startAt="5"/>
            </a:pPr>
            <a:r>
              <a:rPr lang="no" sz="1200">
                <a:solidFill>
                  <a:schemeClr val="dk1"/>
                </a:solidFill>
                <a:highlight>
                  <a:schemeClr val="lt1"/>
                </a:highlight>
              </a:rPr>
              <a:t>Lag et samtykkeskjema for brukerundersøkelsen. Bruk fiktive navn og kontaktopplysninger. </a:t>
            </a:r>
            <a:endParaRPr sz="1200">
              <a:solidFill>
                <a:schemeClr val="dk1"/>
              </a:solidFill>
              <a:highlight>
                <a:schemeClr val="lt1"/>
              </a:highlight>
            </a:endParaRPr>
          </a:p>
          <a:p>
            <a:pPr marL="685800" lvl="0" indent="-299085" algn="l" rtl="0">
              <a:spcBef>
                <a:spcPts val="0"/>
              </a:spcBef>
              <a:spcAft>
                <a:spcPts val="0"/>
              </a:spcAft>
              <a:buClr>
                <a:schemeClr val="dk1"/>
              </a:buClr>
              <a:buSzPct val="100000"/>
              <a:buAutoNum type="alphaLcPeriod" startAt="6"/>
            </a:pPr>
            <a:r>
              <a:rPr lang="no" sz="1200">
                <a:solidFill>
                  <a:schemeClr val="dk1"/>
                </a:solidFill>
                <a:highlight>
                  <a:schemeClr val="lt1"/>
                </a:highlight>
              </a:rPr>
              <a:t>Hvilke risikoer og utfordringer ser du ved å gjennomføre denne brukerundersøkelsen? Begrunn svaret.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 </a:t>
            </a:r>
            <a:endParaRPr sz="1200">
              <a:solidFill>
                <a:schemeClr val="dk1"/>
              </a:solidFill>
              <a:highlight>
                <a:schemeClr val="lt1"/>
              </a:highlight>
            </a:endParaRPr>
          </a:p>
          <a:p>
            <a:pPr marL="0" lvl="0" indent="0" algn="l" rtl="0">
              <a:spcBef>
                <a:spcPts val="0"/>
              </a:spcBef>
              <a:spcAft>
                <a:spcPts val="0"/>
              </a:spcAft>
              <a:buClr>
                <a:schemeClr val="dk1"/>
              </a:buClr>
              <a:buSzPct val="91666"/>
              <a:buFont typeface="Arial"/>
              <a:buNone/>
            </a:pPr>
            <a:r>
              <a:rPr lang="no" sz="1200">
                <a:solidFill>
                  <a:schemeClr val="dk1"/>
                </a:solidFill>
                <a:highlight>
                  <a:schemeClr val="lt1"/>
                </a:highlight>
              </a:rPr>
              <a:t>Besvarelsen skal være faglig forankret, så bruk referanser til kilder om GDPR/Personvernforordningen. Lengdekrav: minimum to (2) sider.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2021 - Hjemmeeksamen (fortsatt relevant!)</a:t>
            </a:r>
            <a:endParaRPr>
              <a:solidFill>
                <a:schemeClr val="accent5"/>
              </a:solidFill>
            </a:endParaRPr>
          </a:p>
        </p:txBody>
      </p:sp>
      <p:sp>
        <p:nvSpPr>
          <p:cNvPr id="126" name="Google Shape;126;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b="1">
                <a:solidFill>
                  <a:schemeClr val="dk1"/>
                </a:solidFill>
                <a:highlight>
                  <a:schemeClr val="lt1"/>
                </a:highlight>
              </a:rPr>
              <a:t>Oppgave 1. Rikt bilde</a:t>
            </a:r>
            <a:endParaRPr sz="1200" b="1">
              <a:solidFill>
                <a:srgbClr val="DD7E6B"/>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Mange påvirkes av eller har interesser tilknyttet en mulig etablering av elektronisk forhåndsstemming ved stortingsvalg i Norge.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a) Lag et rikt bilde med minst fem ulike interessenter (personer, grupper, organisasjoner) med deres interesser og relasjoner til fenomenet elektronisk forhåndsstemming ved stortingsvalg og til hverandre. Er relasjonene positive eller finnes det potensielle konflikter?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b) Skriv en kort forklaring til det rike bildet og diskuter samspillet mellom elektronisk forhåndsstemming og de ulike relasjonen du har identifisert. Merk, det viktigste er ikke at du har detaljkunnskap og full oversikt over de intrikate problemstillingene og konsekvensene forbundet med elektroniske forhåndsstemmer, men at du tydeliggjør hvilke antagelser du gjør og diskuterer ut ifra disse.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a:solidFill>
                  <a:schemeClr val="accent5"/>
                </a:solidFill>
              </a:rPr>
              <a:t>2021 - Hjemmeeksamen (fortsatt relevant!)</a:t>
            </a:r>
            <a:endParaRPr>
              <a:solidFill>
                <a:schemeClr val="accent5"/>
              </a:solidFill>
            </a:endParaRPr>
          </a:p>
          <a:p>
            <a:pPr marL="0" lvl="0" indent="0" algn="l" rtl="0">
              <a:spcBef>
                <a:spcPts val="0"/>
              </a:spcBef>
              <a:spcAft>
                <a:spcPts val="0"/>
              </a:spcAft>
              <a:buNone/>
            </a:pPr>
            <a:endParaRPr/>
          </a:p>
        </p:txBody>
      </p:sp>
      <p:sp>
        <p:nvSpPr>
          <p:cNvPr id="132" name="Google Shape;132;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Clr>
                <a:schemeClr val="dk1"/>
              </a:buClr>
              <a:buSzPts val="1100"/>
              <a:buFont typeface="Arial"/>
              <a:buNone/>
            </a:pPr>
            <a:r>
              <a:rPr lang="no" sz="1200" b="1">
                <a:solidFill>
                  <a:schemeClr val="dk1"/>
                </a:solidFill>
                <a:highlight>
                  <a:schemeClr val="lt1"/>
                </a:highlight>
              </a:rPr>
              <a:t>Oppgave 2. Universell Utforming</a:t>
            </a:r>
            <a:endParaRPr sz="1200" b="1">
              <a:solidFill>
                <a:srgbClr val="DD7E6B"/>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E-valg.no har som krav at den skal være universelt utformet. En av dine medarbeidere har noen spørsmål angående dette kravet.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a) Hva menes med begrepet "universell utforming"?</a:t>
            </a:r>
            <a:r>
              <a:rPr lang="no" sz="1200">
                <a:solidFill>
                  <a:srgbClr val="DD7E6B"/>
                </a:solidFill>
                <a:highlight>
                  <a:schemeClr val="lt1"/>
                </a:highlight>
              </a:rPr>
              <a:t> </a:t>
            </a:r>
            <a:endParaRPr sz="1200">
              <a:solidFill>
                <a:srgbClr val="DD7E6B"/>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b) Hva innebærer det, i dette prosjektet, at websiden er universelt utformet?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c) Hvilke lover (gjerne seksjon og paragraf) og retningslinjer finnes det om universell utforming i Norge?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d) Diskutere konsekvensene ved at websiden er ikke universelt utformet. Hvilke konsekvenser har det for personer som ønsker å bruke websiden, og hvilke konsekvenser kan det ha for de som utvikler websiden?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e) Noen har foreslått et krav om at en person må logge seg inn på under 15 sekunder for økt sikkerhet. Kan dette skape problemer med tanke på universell utforming? Hvorfor eller hvorfor ikke? Bruk gjerne kilder som lover eller retningslinjer for å begrunne svaret.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a:solidFill>
                  <a:schemeClr val="accent5"/>
                </a:solidFill>
              </a:rPr>
              <a:t>2021 - Hjemmeeksamen (fortsatt relevant!)</a:t>
            </a:r>
            <a:endParaRPr>
              <a:solidFill>
                <a:schemeClr val="accent5"/>
              </a:solidFill>
            </a:endParaRPr>
          </a:p>
          <a:p>
            <a:pPr marL="0" lvl="0" indent="0" algn="l" rtl="0">
              <a:spcBef>
                <a:spcPts val="0"/>
              </a:spcBef>
              <a:spcAft>
                <a:spcPts val="0"/>
              </a:spcAft>
              <a:buNone/>
            </a:pPr>
            <a:endParaRPr/>
          </a:p>
        </p:txBody>
      </p:sp>
      <p:sp>
        <p:nvSpPr>
          <p:cNvPr id="138" name="Google Shape;138;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no" sz="1200" b="1">
                <a:solidFill>
                  <a:schemeClr val="dk1"/>
                </a:solidFill>
                <a:highlight>
                  <a:schemeClr val="lt1"/>
                </a:highlight>
              </a:rPr>
              <a:t>Oppgave 3. Personvern</a:t>
            </a:r>
            <a:r>
              <a:rPr lang="no" sz="1200" b="1">
                <a:solidFill>
                  <a:srgbClr val="DD7E6B"/>
                </a:solidFill>
                <a:highlight>
                  <a:schemeClr val="lt1"/>
                </a:highlight>
              </a:rPr>
              <a:t> </a:t>
            </a:r>
            <a:endParaRPr sz="1200" b="1">
              <a:solidFill>
                <a:srgbClr val="DD7E6B"/>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Det har kommet inn flere spørsmål rundt personvern til E-valg.no: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a) Forklar kort hva personopplysninger er.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b) Gi noen eksempler på personopplysninger som er relevante for E-valg.no og hvorfor disse er nødvendige. </a:t>
            </a: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endParaRPr sz="1200">
              <a:solidFill>
                <a:schemeClr val="dk1"/>
              </a:solidFill>
              <a:highlight>
                <a:schemeClr val="lt1"/>
              </a:highlight>
            </a:endParaRPr>
          </a:p>
          <a:p>
            <a:pPr marL="0" lvl="0" indent="0" algn="l" rtl="0">
              <a:spcBef>
                <a:spcPts val="0"/>
              </a:spcBef>
              <a:spcAft>
                <a:spcPts val="0"/>
              </a:spcAft>
              <a:buClr>
                <a:schemeClr val="dk1"/>
              </a:buClr>
              <a:buSzPts val="1100"/>
              <a:buFont typeface="Arial"/>
              <a:buNone/>
            </a:pPr>
            <a:r>
              <a:rPr lang="no" sz="1200">
                <a:solidFill>
                  <a:schemeClr val="dk1"/>
                </a:solidFill>
                <a:highlight>
                  <a:schemeClr val="lt1"/>
                </a:highlight>
              </a:rPr>
              <a:t>c) Trenger man samtykke fra brukeren for å lagre personopplysninger i denne løsningen? Hva skal et eventuelt samtykkeskjema inneholde? (N.B. Ikke lag et samtykkeskjema, forklare bare hva som må være med).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2022 - Hjemmeeksamen (fortsatt relevant!)</a:t>
            </a:r>
            <a:endParaRPr>
              <a:solidFill>
                <a:schemeClr val="accent5"/>
              </a:solidFill>
            </a:endParaRPr>
          </a:p>
        </p:txBody>
      </p:sp>
      <p:sp>
        <p:nvSpPr>
          <p:cNvPr id="144" name="Google Shape;144;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no" sz="1100">
                <a:solidFill>
                  <a:schemeClr val="dk1"/>
                </a:solidFill>
              </a:rPr>
              <a:t>Oppgave 1</a:t>
            </a:r>
            <a:endParaRPr sz="1100">
              <a:solidFill>
                <a:schemeClr val="dk1"/>
              </a:solidFill>
            </a:endParaRPr>
          </a:p>
          <a:p>
            <a:pPr marL="0" lvl="0" indent="0" algn="l" rtl="0">
              <a:spcBef>
                <a:spcPts val="1200"/>
              </a:spcBef>
              <a:spcAft>
                <a:spcPts val="0"/>
              </a:spcAft>
              <a:buNone/>
            </a:pPr>
            <a:r>
              <a:rPr lang="no" sz="1100">
                <a:solidFill>
                  <a:schemeClr val="dk1"/>
                </a:solidFill>
              </a:rPr>
              <a:t>For å bekjempe klimautfordringer har det blitt opprettet flere initiativ fra ulike miljøstiftelser. Et av disse initiativene er et prosjekt der man skal undersøke om en personlig klimalogg vil kunne bidra til å redusere klimautslipp fra privatpersoner.</a:t>
            </a:r>
            <a:br>
              <a:rPr lang="no" sz="1100">
                <a:solidFill>
                  <a:schemeClr val="dk1"/>
                </a:solidFill>
              </a:rPr>
            </a:br>
            <a:r>
              <a:rPr lang="no" sz="1100">
                <a:solidFill>
                  <a:schemeClr val="dk1"/>
                </a:solidFill>
              </a:rPr>
              <a:t> I første fase av prosjektet skal det utvikles en prototype sammen med fremtidige/tenkte brukere av en slik applikasjon. Tanken er at å gjøre klimagassutslipp synlig for privatpersoner vil kunne bidra til refleksjon og ny kunnskap, og dermed stimulere til positive endringer. Personlig klimalogg skal være en applikasjon som tar aktiviteter som input og beregner klimagasser som følge av aktiviteten. Denne mengden klimagass skal loggføres. I appen vil privatpersoner kunne få oversikt over sitt klimautslipp for dag, uke, måned og år.	</a:t>
            </a:r>
            <a:endParaRPr sz="1100">
              <a:solidFill>
                <a:schemeClr val="dk1"/>
              </a:solidFill>
            </a:endParaRPr>
          </a:p>
          <a:p>
            <a:pPr marL="0" lvl="0" indent="0" algn="l" rtl="0">
              <a:spcBef>
                <a:spcPts val="1200"/>
              </a:spcBef>
              <a:spcAft>
                <a:spcPts val="0"/>
              </a:spcAft>
              <a:buNone/>
            </a:pPr>
            <a:r>
              <a:rPr lang="no" sz="1100">
                <a:solidFill>
                  <a:schemeClr val="dk1"/>
                </a:solidFill>
              </a:rPr>
              <a:t>Første fase av prosjektet er det kun aktiviteten reiser (fly, bil, buss, tog, motorsykkel, vanlig sykkel, sparkesykkel/el-sykkel, fottøy) som skal behandles.					</a:t>
            </a:r>
            <a:endParaRPr sz="1100">
              <a:solidFill>
                <a:schemeClr val="dk1"/>
              </a:solidFill>
            </a:endParaRPr>
          </a:p>
          <a:p>
            <a:pPr marL="457200" lvl="0" indent="-298450" algn="l" rtl="0">
              <a:spcBef>
                <a:spcPts val="1200"/>
              </a:spcBef>
              <a:spcAft>
                <a:spcPts val="0"/>
              </a:spcAft>
              <a:buClr>
                <a:schemeClr val="dk1"/>
              </a:buClr>
              <a:buSzPts val="1100"/>
              <a:buAutoNum type="alphaLcPeriod"/>
            </a:pPr>
            <a:r>
              <a:rPr lang="no" sz="1100">
                <a:solidFill>
                  <a:schemeClr val="dk1"/>
                </a:solidFill>
              </a:rPr>
              <a:t>Skriv ned minst tre potensielle interessenter (personer, grupper, organisasjoner) for klimaloggappen. </a:t>
            </a:r>
            <a:endParaRPr sz="1100">
              <a:solidFill>
                <a:schemeClr val="dk1"/>
              </a:solidFill>
            </a:endParaRPr>
          </a:p>
          <a:p>
            <a:pPr marL="457200" lvl="0" indent="-298450" algn="l" rtl="0">
              <a:spcBef>
                <a:spcPts val="0"/>
              </a:spcBef>
              <a:spcAft>
                <a:spcPts val="0"/>
              </a:spcAft>
              <a:buClr>
                <a:schemeClr val="dk1"/>
              </a:buClr>
              <a:buSzPts val="1100"/>
              <a:buAutoNum type="alphaLcPeriod"/>
            </a:pPr>
            <a:r>
              <a:rPr lang="no" sz="1100">
                <a:solidFill>
                  <a:schemeClr val="dk1"/>
                </a:solidFill>
              </a:rPr>
              <a:t>For hver av interessentene, skriv ned en setning for hver der du forklarer hvilken potensiell interesse de kan ha i applikasjonen. </a:t>
            </a:r>
            <a:endParaRPr sz="1100">
              <a:solidFill>
                <a:schemeClr val="dk1"/>
              </a:solidFill>
            </a:endParaRPr>
          </a:p>
          <a:p>
            <a:pPr marL="457200" lvl="0" indent="-298450" algn="l" rtl="0">
              <a:spcBef>
                <a:spcPts val="0"/>
              </a:spcBef>
              <a:spcAft>
                <a:spcPts val="0"/>
              </a:spcAft>
              <a:buClr>
                <a:schemeClr val="dk1"/>
              </a:buClr>
              <a:buSzPts val="1100"/>
              <a:buAutoNum type="alphaLcPeriod"/>
            </a:pPr>
            <a:r>
              <a:rPr lang="no" sz="1100">
                <a:solidFill>
                  <a:schemeClr val="dk1"/>
                </a:solidFill>
              </a:rPr>
              <a:t>Du skal forsøke å motivere en medarbeider til å lage et rikt bilde. Forklar kort hva et rikt bilde kan benyttes til i prosjekter der noe skal undersøkes, analyseres eller utvikles.</a:t>
            </a:r>
            <a:endParaRPr sz="1100">
              <a:solidFill>
                <a:schemeClr val="dk1"/>
              </a:solidFill>
            </a:endParaRPr>
          </a:p>
          <a:p>
            <a:pPr marL="457200" lvl="0" indent="-298450" algn="l" rtl="0">
              <a:spcBef>
                <a:spcPts val="0"/>
              </a:spcBef>
              <a:spcAft>
                <a:spcPts val="0"/>
              </a:spcAft>
              <a:buClr>
                <a:schemeClr val="dk1"/>
              </a:buClr>
              <a:buSzPts val="1100"/>
              <a:buAutoNum type="alphaLcPeriod"/>
            </a:pPr>
            <a:r>
              <a:rPr lang="no" sz="1100">
                <a:solidFill>
                  <a:schemeClr val="dk1"/>
                </a:solidFill>
              </a:rPr>
              <a:t>Lag et rikt bilde med minst tre interessenter og korte forklaringer.</a:t>
            </a:r>
            <a:endParaRPr sz="11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a:solidFill>
                  <a:schemeClr val="accent5"/>
                </a:solidFill>
              </a:rPr>
              <a:t>2022 - Hjemmeeksamen (fortsatt relevant!)</a:t>
            </a:r>
            <a:endParaRPr>
              <a:solidFill>
                <a:schemeClr val="accent5"/>
              </a:solidFill>
            </a:endParaRPr>
          </a:p>
          <a:p>
            <a:pPr marL="0" lvl="0" indent="0" algn="l" rtl="0">
              <a:spcBef>
                <a:spcPts val="0"/>
              </a:spcBef>
              <a:spcAft>
                <a:spcPts val="0"/>
              </a:spcAft>
              <a:buNone/>
            </a:pPr>
            <a:endParaRPr/>
          </a:p>
        </p:txBody>
      </p:sp>
      <p:sp>
        <p:nvSpPr>
          <p:cNvPr id="150" name="Google Shape;150;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o">
                <a:solidFill>
                  <a:schemeClr val="dk1"/>
                </a:solidFill>
              </a:rPr>
              <a:t>Oppgave 2</a:t>
            </a:r>
            <a:endParaRPr>
              <a:solidFill>
                <a:schemeClr val="dk1"/>
              </a:solidFill>
            </a:endParaRPr>
          </a:p>
          <a:p>
            <a:pPr marL="0" lvl="0" indent="0" algn="l" rtl="0">
              <a:spcBef>
                <a:spcPts val="1200"/>
              </a:spcBef>
              <a:spcAft>
                <a:spcPts val="0"/>
              </a:spcAft>
              <a:buNone/>
            </a:pPr>
            <a:r>
              <a:rPr lang="no">
                <a:solidFill>
                  <a:schemeClr val="dk1"/>
                </a:solidFill>
              </a:rPr>
              <a:t>Du er en av fem personer i et team som jobber med applikasjonen. En av personene i teamet ditt har ikke erfaring med brukerundersøkelser fra før - og trenger informasjon og motivasjon omkring brukerundersøkelser.</a:t>
            </a:r>
            <a:endParaRPr>
              <a:solidFill>
                <a:schemeClr val="dk1"/>
              </a:solidFill>
            </a:endParaRPr>
          </a:p>
          <a:p>
            <a:pPr marL="457200" lvl="0" indent="-342900" algn="l" rtl="0">
              <a:spcBef>
                <a:spcPts val="1200"/>
              </a:spcBef>
              <a:spcAft>
                <a:spcPts val="0"/>
              </a:spcAft>
              <a:buClr>
                <a:schemeClr val="dk1"/>
              </a:buClr>
              <a:buSzPts val="1800"/>
              <a:buAutoNum type="alphaLcPeriod"/>
            </a:pPr>
            <a:r>
              <a:rPr lang="no">
                <a:solidFill>
                  <a:schemeClr val="dk1"/>
                </a:solidFill>
              </a:rPr>
              <a:t>Forklar kort hvorfor dere skal gjøre en brukerundersøkelse av prototypen.</a:t>
            </a:r>
            <a:endParaRPr>
              <a:solidFill>
                <a:schemeClr val="dk1"/>
              </a:solidFill>
            </a:endParaRPr>
          </a:p>
          <a:p>
            <a:pPr marL="457200" lvl="0" indent="-342900" algn="l" rtl="0">
              <a:spcBef>
                <a:spcPts val="0"/>
              </a:spcBef>
              <a:spcAft>
                <a:spcPts val="0"/>
              </a:spcAft>
              <a:buClr>
                <a:schemeClr val="dk1"/>
              </a:buClr>
              <a:buSzPts val="1800"/>
              <a:buAutoNum type="alphaLcPeriod"/>
            </a:pPr>
            <a:r>
              <a:rPr lang="no">
                <a:solidFill>
                  <a:schemeClr val="dk1"/>
                </a:solidFill>
              </a:rPr>
              <a:t>Prosjektlederen har valgt at det skal gjennomføres deltagende observasjon av en potensiell bruker gjennom en dag. Forklar hvordan du vil samle inn data fra den deltagende observasjonen. 					</a:t>
            </a:r>
            <a:endParaRPr>
              <a:solidFill>
                <a:schemeClr val="dk1"/>
              </a:solidFill>
            </a:endParaRPr>
          </a:p>
          <a:p>
            <a:pPr marL="457200" lvl="0" indent="-342900" algn="l" rtl="0">
              <a:spcBef>
                <a:spcPts val="0"/>
              </a:spcBef>
              <a:spcAft>
                <a:spcPts val="0"/>
              </a:spcAft>
              <a:buClr>
                <a:schemeClr val="dk1"/>
              </a:buClr>
              <a:buSzPts val="1800"/>
              <a:buAutoNum type="alphaLcPeriod"/>
            </a:pPr>
            <a:r>
              <a:rPr lang="no">
                <a:solidFill>
                  <a:schemeClr val="dk1"/>
                </a:solidFill>
              </a:rPr>
              <a:t>Ved innsamling av data i brukerundersøkelser, hva slags data vil du samle inn? Trenger du å tenke og forholde deg til personvern for slike data? I så fall hvordan? </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no">
                <a:solidFill>
                  <a:schemeClr val="accent5"/>
                </a:solidFill>
              </a:rPr>
              <a:t>2022 - Hjemmeeksamen (fortsatt relevant!)</a:t>
            </a:r>
            <a:endParaRPr>
              <a:solidFill>
                <a:schemeClr val="accent5"/>
              </a:solidFill>
            </a:endParaRPr>
          </a:p>
          <a:p>
            <a:pPr marL="0" lvl="0" indent="0" algn="l" rtl="0">
              <a:spcBef>
                <a:spcPts val="0"/>
              </a:spcBef>
              <a:spcAft>
                <a:spcPts val="0"/>
              </a:spcAft>
              <a:buNone/>
            </a:pPr>
            <a:endParaRPr/>
          </a:p>
        </p:txBody>
      </p:sp>
      <p:sp>
        <p:nvSpPr>
          <p:cNvPr id="156" name="Google Shape;156;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no">
                <a:solidFill>
                  <a:schemeClr val="dk1"/>
                </a:solidFill>
              </a:rPr>
              <a:t>Oppgave 3				</a:t>
            </a:r>
            <a:endParaRPr>
              <a:solidFill>
                <a:schemeClr val="dk1"/>
              </a:solidFill>
            </a:endParaRPr>
          </a:p>
          <a:p>
            <a:pPr marL="0" lvl="0" indent="0" algn="l" rtl="0">
              <a:spcBef>
                <a:spcPts val="1200"/>
              </a:spcBef>
              <a:spcAft>
                <a:spcPts val="0"/>
              </a:spcAft>
              <a:buNone/>
            </a:pPr>
            <a:r>
              <a:rPr lang="no">
                <a:solidFill>
                  <a:schemeClr val="dk1"/>
                </a:solidFill>
              </a:rPr>
              <a:t>Digitalt utenforskap har fått økt fokus i og med at antallet digitale tjenester i samfunnet har økt. Pandemien var en vekker for mange – for både betydningen av digitale kanaler og hvilke konsekvenser digitalt utenforskap kan ha. </a:t>
            </a:r>
            <a:endParaRPr>
              <a:solidFill>
                <a:schemeClr val="dk1"/>
              </a:solidFill>
            </a:endParaRPr>
          </a:p>
          <a:p>
            <a:pPr marL="457200" lvl="0" indent="-342900" algn="l" rtl="0">
              <a:spcBef>
                <a:spcPts val="1200"/>
              </a:spcBef>
              <a:spcAft>
                <a:spcPts val="0"/>
              </a:spcAft>
              <a:buClr>
                <a:schemeClr val="dk1"/>
              </a:buClr>
              <a:buSzPts val="1800"/>
              <a:buAutoNum type="alphaLcPeriod"/>
            </a:pPr>
            <a:r>
              <a:rPr lang="no">
                <a:solidFill>
                  <a:schemeClr val="dk1"/>
                </a:solidFill>
              </a:rPr>
              <a:t>Klimaloggapplikasjonen er tenkt brukt blant annet i skolen for å lære barn om klima og miljø. Forklar kravet til universell utforming, og hva det innebærer for applikasjonen. </a:t>
            </a:r>
            <a:endParaRPr>
              <a:solidFill>
                <a:schemeClr val="dk1"/>
              </a:solidFill>
            </a:endParaRPr>
          </a:p>
          <a:p>
            <a:pPr marL="457200" lvl="0" indent="-342900" algn="l" rtl="0">
              <a:spcBef>
                <a:spcPts val="0"/>
              </a:spcBef>
              <a:spcAft>
                <a:spcPts val="0"/>
              </a:spcAft>
              <a:buClr>
                <a:schemeClr val="dk1"/>
              </a:buClr>
              <a:buSzPts val="1800"/>
              <a:buAutoNum type="alphaLcPeriod"/>
            </a:pPr>
            <a:r>
              <a:rPr lang="no">
                <a:solidFill>
                  <a:schemeClr val="dk1"/>
                </a:solidFill>
              </a:rPr>
              <a:t>Beskriv kort to brukergrupper som potensielt ikke kan benytte seg av applikasjonen, og dermed blir ekskludert. Diskuter kort hva som kan gjøres for å inkludere disse gruppene. </a:t>
            </a:r>
            <a:endParaRPr>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2023</a:t>
            </a:r>
            <a:r>
              <a:rPr lang="no"/>
              <a:t> </a:t>
            </a:r>
            <a:endParaRPr/>
          </a:p>
        </p:txBody>
      </p:sp>
      <p:sp>
        <p:nvSpPr>
          <p:cNvPr id="162" name="Google Shape;162;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o" dirty="0">
                <a:solidFill>
                  <a:schemeClr val="dk1"/>
                </a:solidFill>
              </a:rPr>
              <a:t>Beskrivelse av case til de neste oppgavene:</a:t>
            </a:r>
            <a:r>
              <a:rPr lang="no" sz="1100" dirty="0">
                <a:solidFill>
                  <a:schemeClr val="dk1"/>
                </a:solidFill>
                <a:highlight>
                  <a:srgbClr val="FFFFFF"/>
                </a:highlight>
              </a:rPr>
              <a:t>				</a:t>
            </a:r>
            <a:endParaRPr sz="1100" dirty="0">
              <a:solidFill>
                <a:schemeClr val="dk1"/>
              </a:solidFill>
              <a:highlight>
                <a:srgbClr val="FFFFFF"/>
              </a:highlight>
            </a:endParaRPr>
          </a:p>
          <a:p>
            <a:pPr marL="0" lvl="0" indent="0" algn="l" rtl="0">
              <a:spcBef>
                <a:spcPts val="1200"/>
              </a:spcBef>
              <a:spcAft>
                <a:spcPts val="0"/>
              </a:spcAft>
              <a:buClr>
                <a:schemeClr val="dk1"/>
              </a:buClr>
              <a:buSzPts val="1100"/>
              <a:buFont typeface="Arial"/>
              <a:buNone/>
            </a:pPr>
            <a:r>
              <a:rPr lang="no" sz="1100" dirty="0">
                <a:solidFill>
                  <a:schemeClr val="dk1"/>
                </a:solidFill>
                <a:highlight>
                  <a:srgbClr val="FFFFFF"/>
                </a:highlight>
              </a:rPr>
              <a:t>Fastlegeordningen som vi har i Norge i dag, ble innført i 2001 og ga alle som er bosatt i en norsk kommune, rett til å ha en fastlege.	Når en person er til behandling hos fastlege eller på sykehus, samles alle relevante dokumenter i en pasientjournal som kan inneholde opplysninger om diagnoser, symptomer, sykdomsforløp, behandling og prøvesvar.Pasientjournalen kan sees på som et viktig arbeidsverktøy som fastlegen bruker for å følge opp og behandle pasienter. I tillegg kan pasientjournalen brukes til forskning, kvalitetskontroll, forsikringssaker, klagesaker og annet. Denne eksamensoppgaven handler om et prosjekt som tar sikte på å utvikle et nytt system som automatisk genererer et forslag til oppdatering av pasientjournalen etter endt besøk hos fastlegen (konsultasjon). Hensikten med systemet er å tilrettelegge for bedre kommunikasjon mellom fastlege og pasient, samt å effektivisere oppdatering av pasientjournalen. Prosjektet er gitt navnet ChatPas. ChatPas er et utforskende prosjekt som først undersøker hvordan pasientjournaler oppdateres og brukes. Oppdragsgiver er HelseMax som er et fiktivt norsk IKT-selskap som leverer digitale tjenester og infrastruktur til helsesektoren.</a:t>
            </a:r>
            <a:r>
              <a:rPr lang="no" sz="1100" dirty="0">
                <a:solidFill>
                  <a:schemeClr val="dk1"/>
                </a:solidFill>
              </a:rPr>
              <a:t>	</a:t>
            </a:r>
            <a:endParaRPr sz="1100" dirty="0">
              <a:solidFill>
                <a:schemeClr val="dk1"/>
              </a:solidFill>
            </a:endParaRPr>
          </a:p>
          <a:p>
            <a:pPr marL="0" lvl="0" indent="0" algn="l" rtl="0">
              <a:spcBef>
                <a:spcPts val="1200"/>
              </a:spcBef>
              <a:spcAft>
                <a:spcPts val="120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2023</a:t>
            </a:r>
            <a:endParaRPr>
              <a:solidFill>
                <a:schemeClr val="accent5"/>
              </a:solidFill>
            </a:endParaRPr>
          </a:p>
        </p:txBody>
      </p:sp>
      <p:sp>
        <p:nvSpPr>
          <p:cNvPr id="168" name="Google Shape;168;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o" sz="1100" dirty="0">
                <a:solidFill>
                  <a:schemeClr val="dk1"/>
                </a:solidFill>
              </a:rPr>
              <a:t>Oppgave 1</a:t>
            </a:r>
            <a:r>
              <a:rPr lang="no" sz="1100" dirty="0">
                <a:solidFill>
                  <a:schemeClr val="dk1"/>
                </a:solidFill>
                <a:highlight>
                  <a:srgbClr val="FFFFFF"/>
                </a:highlight>
              </a:rPr>
              <a:t>					</a:t>
            </a:r>
            <a:endParaRPr sz="1100" dirty="0">
              <a:solidFill>
                <a:schemeClr val="dk1"/>
              </a:solidFill>
              <a:highlight>
                <a:srgbClr val="FFFFFF"/>
              </a:highlight>
            </a:endParaRPr>
          </a:p>
          <a:p>
            <a:pPr marL="457200" lvl="0" indent="-298450" algn="l" rtl="0">
              <a:spcBef>
                <a:spcPts val="1200"/>
              </a:spcBef>
              <a:spcAft>
                <a:spcPts val="0"/>
              </a:spcAft>
              <a:buClr>
                <a:schemeClr val="dk1"/>
              </a:buClr>
              <a:buSzPts val="1100"/>
              <a:buAutoNum type="alphaLcPeriod"/>
            </a:pPr>
            <a:r>
              <a:rPr lang="no" sz="1100" dirty="0">
                <a:solidFill>
                  <a:schemeClr val="dk1"/>
                </a:solidFill>
                <a:highlight>
                  <a:srgbClr val="FFFFFF"/>
                </a:highlight>
              </a:rPr>
              <a:t>Det ble besluttet i prosjektet at det skal samles inn data fra 150 konsultasjoner mellom fastleger og pasienter. Beskriv tre metoder for å samle inn slike data. </a:t>
            </a:r>
            <a:endParaRPr sz="1100" dirty="0">
              <a:solidFill>
                <a:schemeClr val="dk1"/>
              </a:solidFill>
              <a:highlight>
                <a:srgbClr val="FFFFFF"/>
              </a:highlight>
            </a:endParaRPr>
          </a:p>
          <a:p>
            <a:pPr marL="457200" lvl="0" indent="-298450" algn="l" rtl="0">
              <a:spcBef>
                <a:spcPts val="0"/>
              </a:spcBef>
              <a:spcAft>
                <a:spcPts val="0"/>
              </a:spcAft>
              <a:buClr>
                <a:schemeClr val="dk1"/>
              </a:buClr>
              <a:buSzPts val="1100"/>
              <a:buAutoNum type="alphaLcPeriod"/>
            </a:pPr>
            <a:r>
              <a:rPr lang="no" sz="1100" dirty="0">
                <a:solidFill>
                  <a:schemeClr val="dk1"/>
                </a:solidFill>
                <a:highlight>
                  <a:srgbClr val="FFFFFF"/>
                </a:highlight>
              </a:rPr>
              <a:t>For å kunne utføre undersøkelser av hvordan pasientjournaler oppdateres og brukes, kreves det samtykke fra fastleger og fra pasienter. Hvilke krav stilles det til et samtykkeskjema?</a:t>
            </a:r>
            <a:endParaRPr sz="1100" dirty="0">
              <a:solidFill>
                <a:schemeClr val="dk1"/>
              </a:solidFill>
              <a:highlight>
                <a:srgbClr val="FFFFFF"/>
              </a:highlight>
            </a:endParaRPr>
          </a:p>
          <a:p>
            <a:pPr marL="457200" lvl="0" indent="-298450" algn="l" rtl="0">
              <a:spcBef>
                <a:spcPts val="0"/>
              </a:spcBef>
              <a:spcAft>
                <a:spcPts val="0"/>
              </a:spcAft>
              <a:buClr>
                <a:schemeClr val="dk1"/>
              </a:buClr>
              <a:buSzPts val="1100"/>
              <a:buAutoNum type="alphaLcPeriod"/>
            </a:pPr>
            <a:r>
              <a:rPr lang="no" sz="1100" dirty="0">
                <a:solidFill>
                  <a:schemeClr val="dk1"/>
                </a:solidFill>
                <a:highlight>
                  <a:srgbClr val="FFFFFF"/>
                </a:highlight>
              </a:rPr>
              <a:t>Ut fra datainnsamlingen om bruk av pasientjournalen, skal prosjektet ChatPas lage noen rike bilder. Forklar hva et rikt bilde er og hvordan det kan brukes i prosjekter (du trenger ikke tegne det rike bildet). Forklar hensikten med å tegne rike bilder.</a:t>
            </a:r>
            <a:endParaRPr sz="1100" dirty="0">
              <a:solidFill>
                <a:schemeClr val="dk1"/>
              </a:solidFill>
              <a:highlight>
                <a:srgbClr val="FFFFFF"/>
              </a:highlight>
            </a:endParaRPr>
          </a:p>
          <a:p>
            <a:pPr marL="457200" lvl="0" indent="-298450" algn="l" rtl="0">
              <a:spcBef>
                <a:spcPts val="0"/>
              </a:spcBef>
              <a:spcAft>
                <a:spcPts val="0"/>
              </a:spcAft>
              <a:buClr>
                <a:schemeClr val="dk1"/>
              </a:buClr>
              <a:buSzPts val="1100"/>
              <a:buAutoNum type="alphaLcPeriod"/>
            </a:pPr>
            <a:r>
              <a:rPr lang="no" sz="1100" dirty="0">
                <a:solidFill>
                  <a:schemeClr val="dk1"/>
                </a:solidFill>
                <a:highlight>
                  <a:srgbClr val="FFFFFF"/>
                </a:highlight>
              </a:rPr>
              <a:t>Hva er et sosio-teknisk system?</a:t>
            </a:r>
            <a:endParaRPr sz="1100" dirty="0">
              <a:solidFill>
                <a:schemeClr val="dk1"/>
              </a:solidFill>
              <a:highlight>
                <a:srgbClr val="FFFFFF"/>
              </a:highlight>
            </a:endParaRPr>
          </a:p>
          <a:p>
            <a:pPr marL="457200" lvl="0" indent="-298450" algn="l" rtl="0">
              <a:spcBef>
                <a:spcPts val="0"/>
              </a:spcBef>
              <a:spcAft>
                <a:spcPts val="0"/>
              </a:spcAft>
              <a:buClr>
                <a:schemeClr val="dk1"/>
              </a:buClr>
              <a:buSzPts val="1100"/>
              <a:buAutoNum type="alphaLcPeriod"/>
            </a:pPr>
            <a:r>
              <a:rPr lang="no" sz="1100" dirty="0">
                <a:solidFill>
                  <a:schemeClr val="dk1"/>
                </a:solidFill>
                <a:highlight>
                  <a:srgbClr val="FFFFFF"/>
                </a:highlight>
              </a:rPr>
              <a:t>Beskriv hva hensikten med pilotundersøkelser er.</a:t>
            </a:r>
            <a:endParaRPr sz="1100" dirty="0">
              <a:solidFill>
                <a:schemeClr val="dk1"/>
              </a:solidFill>
              <a:highlight>
                <a:srgbClr val="FFFFFF"/>
              </a:high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o">
                <a:solidFill>
                  <a:schemeClr val="accent5"/>
                </a:solidFill>
              </a:rPr>
              <a:t>2023</a:t>
            </a:r>
            <a:endParaRPr>
              <a:solidFill>
                <a:schemeClr val="accent5"/>
              </a:solidFill>
            </a:endParaRPr>
          </a:p>
        </p:txBody>
      </p:sp>
      <p:sp>
        <p:nvSpPr>
          <p:cNvPr id="174" name="Google Shape;174;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o" dirty="0">
                <a:solidFill>
                  <a:srgbClr val="000000"/>
                </a:solidFill>
              </a:rPr>
              <a:t>Oppgave 2</a:t>
            </a:r>
            <a:endParaRPr dirty="0">
              <a:solidFill>
                <a:srgbClr val="000000"/>
              </a:solidFill>
            </a:endParaRPr>
          </a:p>
          <a:p>
            <a:pPr marL="457200" lvl="0" indent="-342900" algn="l" rtl="0">
              <a:spcBef>
                <a:spcPts val="1200"/>
              </a:spcBef>
              <a:spcAft>
                <a:spcPts val="0"/>
              </a:spcAft>
              <a:buClr>
                <a:srgbClr val="000000"/>
              </a:buClr>
              <a:buSzPts val="1800"/>
              <a:buAutoNum type="alphaLcPeriod"/>
            </a:pPr>
            <a:r>
              <a:rPr lang="no" dirty="0">
                <a:solidFill>
                  <a:srgbClr val="000000"/>
                </a:solidFill>
              </a:rPr>
              <a:t>Hva menes med etisk refleksivitet?</a:t>
            </a:r>
            <a:endParaRPr dirty="0">
              <a:solidFill>
                <a:srgbClr val="000000"/>
              </a:solidFill>
            </a:endParaRPr>
          </a:p>
          <a:p>
            <a:pPr marL="457200" lvl="0" indent="-342900" algn="l" rtl="0">
              <a:spcBef>
                <a:spcPts val="0"/>
              </a:spcBef>
              <a:spcAft>
                <a:spcPts val="0"/>
              </a:spcAft>
              <a:buClr>
                <a:srgbClr val="000000"/>
              </a:buClr>
              <a:buSzPts val="1800"/>
              <a:buAutoNum type="alphaLcPeriod"/>
            </a:pPr>
            <a:r>
              <a:rPr lang="no" dirty="0">
                <a:solidFill>
                  <a:srgbClr val="000000"/>
                </a:solidFill>
              </a:rPr>
              <a:t>Forklar hva som menes med universell utforming.</a:t>
            </a:r>
            <a:endParaRPr dirty="0">
              <a:solidFill>
                <a:srgbClr val="000000"/>
              </a:solidFill>
            </a:endParaRPr>
          </a:p>
          <a:p>
            <a:pPr marL="457200" lvl="0" indent="-342900" algn="l" rtl="0">
              <a:spcBef>
                <a:spcPts val="0"/>
              </a:spcBef>
              <a:spcAft>
                <a:spcPts val="0"/>
              </a:spcAft>
              <a:buClr>
                <a:srgbClr val="000000"/>
              </a:buClr>
              <a:buSzPts val="1800"/>
              <a:buAutoNum type="alphaLcPeriod"/>
            </a:pPr>
            <a:r>
              <a:rPr lang="no" dirty="0">
                <a:solidFill>
                  <a:srgbClr val="000000"/>
                </a:solidFill>
              </a:rPr>
              <a:t>Beskriv de fire hovedprinsippene i WCAG 2.0</a:t>
            </a:r>
            <a:endParaRPr dirty="0">
              <a:solidFill>
                <a:srgbClr val="000000"/>
              </a:solidFill>
            </a:endParaRPr>
          </a:p>
          <a:p>
            <a:pPr marL="457200" lvl="0" indent="-342900" algn="l" rtl="0">
              <a:spcBef>
                <a:spcPts val="0"/>
              </a:spcBef>
              <a:spcAft>
                <a:spcPts val="0"/>
              </a:spcAft>
              <a:buClr>
                <a:srgbClr val="000000"/>
              </a:buClr>
              <a:buSzPts val="1800"/>
              <a:buAutoNum type="alphaLcPeriod"/>
            </a:pPr>
            <a:r>
              <a:rPr lang="no" dirty="0">
                <a:solidFill>
                  <a:srgbClr val="000000"/>
                </a:solidFill>
              </a:rPr>
              <a:t>Hvem er tilsynsmyndighet for universell utforming?</a:t>
            </a:r>
            <a:endParaRPr dirty="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3614</Words>
  <Application>Microsoft Office PowerPoint</Application>
  <PresentationFormat>Skjermfremvisning (16:9)</PresentationFormat>
  <Paragraphs>225</Paragraphs>
  <Slides>21</Slides>
  <Notes>21</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21</vt:i4>
      </vt:variant>
    </vt:vector>
  </HeadingPairs>
  <TitlesOfParts>
    <vt:vector size="24" baseType="lpstr">
      <vt:lpstr>Roboto</vt:lpstr>
      <vt:lpstr>Arial</vt:lpstr>
      <vt:lpstr>Simple Light</vt:lpstr>
      <vt:lpstr> Tidligere eksamensoppgaver</vt:lpstr>
      <vt:lpstr>Hvordan funker dette dokumentet? </vt:lpstr>
      <vt:lpstr>Eksamen (Læreplanmålene) </vt:lpstr>
      <vt:lpstr>Modul A </vt:lpstr>
      <vt:lpstr>2017</vt:lpstr>
      <vt:lpstr>2017</vt:lpstr>
      <vt:lpstr>2018</vt:lpstr>
      <vt:lpstr>2018</vt:lpstr>
      <vt:lpstr>2019</vt:lpstr>
      <vt:lpstr>2019</vt:lpstr>
      <vt:lpstr>2020 - Hjemmeeksamen (fortsatt relevante oppgaver!)</vt:lpstr>
      <vt:lpstr>2020 - Hjemmeeksamen (fortsatt veldig relevant!)</vt:lpstr>
      <vt:lpstr>2021 - Hjemmeeksamen (fortsatt relevant!)</vt:lpstr>
      <vt:lpstr>2021 - Hjemmeeksamen (fortsatt relevant!) </vt:lpstr>
      <vt:lpstr>2021 - Hjemmeeksamen (fortsatt relevant!) </vt:lpstr>
      <vt:lpstr>2022 - Hjemmeeksamen (fortsatt relevant!)</vt:lpstr>
      <vt:lpstr>2022 - Hjemmeeksamen (fortsatt relevant!) </vt:lpstr>
      <vt:lpstr>2022 - Hjemmeeksamen (fortsatt relevant!) </vt:lpstr>
      <vt:lpstr>2023 </vt:lpstr>
      <vt:lpstr>2023</vt:lpstr>
      <vt:lpstr>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Bruker</dc:creator>
  <cp:lastModifiedBy>Daniel Lucas Roullo Nymo</cp:lastModifiedBy>
  <cp:revision>2</cp:revision>
  <dcterms:modified xsi:type="dcterms:W3CDTF">2025-03-12T12:58:58Z</dcterms:modified>
</cp:coreProperties>
</file>