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5143500" type="screen16x9"/>
  <p:notesSz cx="6858000" cy="9144000"/>
  <p:embeddedFontLst>
    <p:embeddedFont>
      <p:font typeface="Raleway" pitchFamily="2" charset="0"/>
      <p:regular r:id="rId18"/>
      <p:bold r:id="rId19"/>
      <p:italic r:id="rId20"/>
      <p:boldItalic r:id="rId21"/>
    </p:embeddedFont>
    <p:embeddedFont>
      <p:font typeface="Roboto" panose="020000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ma Tvinnereim"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362" autoAdjust="0"/>
  </p:normalViewPr>
  <p:slideViewPr>
    <p:cSldViewPr snapToGrid="0">
      <p:cViewPr varScale="1">
        <p:scale>
          <a:sx n="76" d="100"/>
          <a:sy n="76" d="100"/>
        </p:scale>
        <p:origin x="1236"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3-02T16:42:11.833" idx="1">
    <p:pos x="6000" y="0"/>
    <p:text>Kanskje se videoen og diskutere i plenum?</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23-03-02T16:43:27.549" idx="2">
    <p:pos x="6000" y="0"/>
    <p:text>Flere synes denne artikkelen er litt vanskelig så hvis man vil så kan man gå gjennom den i plenum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154eb1334c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1154eb1334c_0_1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154eb1334c_0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g1154eb1334c_0_2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b49806ee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b49806ee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Eksempel på moralnorm: ikke stjele. ikke drepe.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b49806ee3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b49806ee3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b49806ee3a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b49806ee3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b49806ee3a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b49806ee3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b49806ee3a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b49806ee3a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154eb1334c_0_6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154eb1334c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154eb1334c_0_5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154eb1334c_0_5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154eb1334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154eb1334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Artikkelen presenterer og drøfter fem etiske provokasjoner for forskning innen HCI</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b="1" dirty="0">
                <a:solidFill>
                  <a:schemeClr val="dk1"/>
                </a:solidFill>
              </a:rPr>
              <a:t>HCI = Human Computer Interaction</a:t>
            </a:r>
            <a:endParaRPr sz="1200" b="1"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Fokusområde til artikkelen: etikkens rolle innen HCI-forskning/feltet</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Stiller spørsmål ved det etiske grunnlaget som “tas for gitt” innen HCI</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Vil bruke de 5 provokasjonene til å starte en debatt</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provokasjonene er verktøy for kritisk tenkning.</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b="1" dirty="0">
                <a:solidFill>
                  <a:schemeClr val="dk1"/>
                </a:solidFill>
              </a:rPr>
              <a:t>Mål for artikkelen er</a:t>
            </a:r>
            <a:r>
              <a:rPr lang="no" sz="1200" dirty="0">
                <a:solidFill>
                  <a:schemeClr val="dk1"/>
                </a:solidFill>
              </a:rPr>
              <a:t>:</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å belyse avgjørelser som tas når man designer og gjennomfører studier/forskning</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 å åpne opp for og starte en debatt og diskusjon - de har altså ikke svarene/konklusjonene og argumenterer for konkrete løsninger.</a:t>
            </a:r>
            <a:endParaRPr sz="12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154eb1334c_0_5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154eb1334c_0_5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sz="1200" b="1" dirty="0">
                <a:solidFill>
                  <a:schemeClr val="dk1"/>
                </a:solidFill>
              </a:rPr>
              <a:t>Litt oppsummerende av det jeg sa i gruppetimen:</a:t>
            </a:r>
            <a:r>
              <a:rPr lang="no" sz="700" b="1" dirty="0">
                <a:solidFill>
                  <a:schemeClr val="dk1"/>
                </a:solidFill>
                <a:latin typeface="Times New Roman"/>
                <a:ea typeface="Times New Roman"/>
                <a:cs typeface="Times New Roman"/>
                <a:sym typeface="Times New Roman"/>
              </a:rPr>
              <a:t>   	</a:t>
            </a:r>
            <a:endParaRPr sz="1200" dirty="0">
              <a:solidFill>
                <a:schemeClr val="dk1"/>
              </a:solidFill>
            </a:endParaRPr>
          </a:p>
          <a:p>
            <a:pPr marL="457200" lvl="0" indent="-304800" algn="l" rtl="0">
              <a:lnSpc>
                <a:spcPct val="115000"/>
              </a:lnSpc>
              <a:spcBef>
                <a:spcPts val="0"/>
              </a:spcBef>
              <a:spcAft>
                <a:spcPts val="0"/>
              </a:spcAft>
              <a:buClr>
                <a:schemeClr val="dk1"/>
              </a:buClr>
              <a:buSzPts val="1200"/>
              <a:buChar char="-"/>
            </a:pPr>
            <a:r>
              <a:rPr lang="no" sz="1200" dirty="0">
                <a:solidFill>
                  <a:schemeClr val="dk1"/>
                </a:solidFill>
              </a:rPr>
              <a:t>Autoritetsforholdet: i artikkelen: «ja så må du bare signere dette skrivet»</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I artikkelen så tar de for seg et studie som eksempel på dette:</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kom fram til at veldig få deltakere husker hva de har signert – altså hva som stod i det samtykkeskjemaet.</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60% som hadde forstått meningen med undersøkelsen</a:t>
            </a:r>
            <a:endParaRPr sz="1200" dirty="0">
              <a:solidFill>
                <a:schemeClr val="dk1"/>
              </a:solidFill>
            </a:endParaRPr>
          </a:p>
          <a:p>
            <a:pPr marL="914400" lvl="0" indent="-228600" algn="l" rtl="0">
              <a:lnSpc>
                <a:spcPct val="115000"/>
              </a:lnSpc>
              <a:spcBef>
                <a:spcPts val="0"/>
              </a:spcBef>
              <a:spcAft>
                <a:spcPts val="0"/>
              </a:spcAft>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De fleste trodde at samtykkeskjemaet var ment for å beskytte forskeren sine rettigheter og ikke deltakerne</a:t>
            </a:r>
            <a:endParaRPr sz="1200" dirty="0">
              <a:solidFill>
                <a:schemeClr val="dk1"/>
              </a:solidFill>
            </a:endParaRPr>
          </a:p>
          <a:p>
            <a:pPr marL="457200" lvl="0" indent="-304800" algn="l" rtl="0">
              <a:lnSpc>
                <a:spcPct val="115000"/>
              </a:lnSpc>
              <a:spcBef>
                <a:spcPts val="0"/>
              </a:spcBef>
              <a:spcAft>
                <a:spcPts val="0"/>
              </a:spcAft>
              <a:buClr>
                <a:schemeClr val="dk1"/>
              </a:buClr>
              <a:buSzPts val="1200"/>
              <a:buChar char="-"/>
            </a:pPr>
            <a:r>
              <a:rPr lang="no" sz="1200" dirty="0">
                <a:solidFill>
                  <a:schemeClr val="dk1"/>
                </a:solidFill>
              </a:rPr>
              <a:t>Det er forskjellige ekspertise mellom forsker og deltaker – naturligvis</a:t>
            </a:r>
            <a:endParaRPr sz="1200" dirty="0">
              <a:solidFill>
                <a:schemeClr val="dk1"/>
              </a:solidFill>
            </a:endParaRPr>
          </a:p>
          <a:p>
            <a:pPr marL="914400" lvl="0" indent="-228600" algn="l" rtl="0">
              <a:lnSpc>
                <a:spcPct val="115000"/>
              </a:lnSpc>
              <a:spcBef>
                <a:spcPts val="0"/>
              </a:spcBef>
              <a:spcAft>
                <a:spcPts val="0"/>
              </a:spcAft>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Det er ikke sikkert de har interessen i å høre alt heller OG hvis man gir for mye informasjon hvordan påvirker det datainnsamlingen?</a:t>
            </a:r>
            <a:endParaRPr sz="1200" dirty="0">
              <a:solidFill>
                <a:schemeClr val="dk1"/>
              </a:solidFill>
            </a:endParaRPr>
          </a:p>
          <a:p>
            <a:pPr marL="1371600" lvl="0" indent="-304800" algn="l" rtl="0">
              <a:lnSpc>
                <a:spcPct val="115000"/>
              </a:lnSpc>
              <a:spcBef>
                <a:spcPts val="0"/>
              </a:spcBef>
              <a:spcAft>
                <a:spcPts val="0"/>
              </a:spcAft>
              <a:buClr>
                <a:schemeClr val="dk1"/>
              </a:buClr>
              <a:buSzPts val="1200"/>
              <a:buChar char="-"/>
            </a:pPr>
            <a:r>
              <a:rPr lang="no" sz="1200" dirty="0">
                <a:solidFill>
                  <a:schemeClr val="dk1"/>
                </a:solidFill>
              </a:rPr>
              <a:t>kan deltakerne bli for forberedt?</a:t>
            </a:r>
            <a:endParaRPr sz="1200" dirty="0">
              <a:solidFill>
                <a:schemeClr val="dk1"/>
              </a:solidFill>
            </a:endParaRPr>
          </a:p>
          <a:p>
            <a:pPr marL="1371600" lvl="0" indent="-304800" algn="l" rtl="0">
              <a:lnSpc>
                <a:spcPct val="115000"/>
              </a:lnSpc>
              <a:spcBef>
                <a:spcPts val="0"/>
              </a:spcBef>
              <a:spcAft>
                <a:spcPts val="0"/>
              </a:spcAft>
              <a:buClr>
                <a:schemeClr val="dk1"/>
              </a:buClr>
              <a:buSzPts val="1200"/>
              <a:buChar char="-"/>
            </a:pPr>
            <a:r>
              <a:rPr lang="no" sz="1200" dirty="0">
                <a:solidFill>
                  <a:schemeClr val="dk1"/>
                </a:solidFill>
              </a:rPr>
              <a:t>kan det føre med bias?</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Og hvor mye tid skal man kreve før selve datainnsamlingen av bruker?</a:t>
            </a:r>
            <a:endParaRPr sz="1200" dirty="0">
              <a:solidFill>
                <a:schemeClr val="dk1"/>
              </a:solidFill>
            </a:endParaRPr>
          </a:p>
          <a:p>
            <a:pPr marL="0" lvl="0" indent="0" algn="l" rtl="0">
              <a:spcBef>
                <a:spcPts val="0"/>
              </a:spcBef>
              <a:spcAft>
                <a:spcPts val="0"/>
              </a:spcAft>
              <a:buNone/>
            </a:pPr>
            <a:r>
              <a:rPr lang="no" sz="1200" dirty="0">
                <a:solidFill>
                  <a:schemeClr val="dk1"/>
                </a:solidFill>
              </a:rPr>
              <a:t>VIKTIG: kritikken av samtykke/samtykkeskjema skal ikke bli forstått på den måten at det ikke er viktig, men heller at det ikke burde bli sett på som «the gold standard»</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154eb1334c_0_5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154eb1334c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sz="1200" b="1" dirty="0">
                <a:solidFill>
                  <a:schemeClr val="dk1"/>
                </a:solidFill>
              </a:rPr>
              <a:t>Litt oppsummerende av det jeg sa i gruppetimen:</a:t>
            </a:r>
            <a:r>
              <a:rPr lang="no" sz="700" b="1" dirty="0">
                <a:solidFill>
                  <a:schemeClr val="dk1"/>
                </a:solidFill>
                <a:latin typeface="Times New Roman"/>
                <a:ea typeface="Times New Roman"/>
                <a:cs typeface="Times New Roman"/>
                <a:sym typeface="Times New Roman"/>
              </a:rPr>
              <a:t>   	</a:t>
            </a:r>
            <a:endParaRPr sz="1200" dirty="0">
              <a:solidFill>
                <a:schemeClr val="dk1"/>
              </a:solidFill>
            </a:endParaRPr>
          </a:p>
          <a:p>
            <a:pPr marL="457200" lvl="0" indent="-304800" algn="l" rtl="0">
              <a:lnSpc>
                <a:spcPct val="115000"/>
              </a:lnSpc>
              <a:spcBef>
                <a:spcPts val="0"/>
              </a:spcBef>
              <a:spcAft>
                <a:spcPts val="0"/>
              </a:spcAft>
              <a:buClr>
                <a:schemeClr val="dk1"/>
              </a:buClr>
              <a:buSzPts val="1200"/>
              <a:buChar char="-"/>
            </a:pPr>
            <a:r>
              <a:rPr lang="no" sz="1200" dirty="0">
                <a:solidFill>
                  <a:schemeClr val="dk1"/>
                </a:solidFill>
              </a:rPr>
              <a:t>I noen studier: hvis det blir tilbudt noe teknologi som de skal bruke over en periode, så blir denne teknologien ofte tatt fra dem når studiet er avsluttet. Hvis du forlater dem med ødelagt teknologi eller tar fra dem teknologien helt, så vil ikke det samsvare med etisk forskning.</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 	forskerne har en tendens til å “dumpe” deltakerne når de har fått den dataen de ønsker </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I artikkelen: forskning gjort på barn – krever samtykke av foreldrene, som gjør at denne samtykke prosessen blir slitsom på den måten at man aller helst unngår det</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154eb1334c_0_5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154eb1334c_0_5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sz="1200" b="1" dirty="0">
                <a:solidFill>
                  <a:schemeClr val="dk1"/>
                </a:solidFill>
              </a:rPr>
              <a:t>Litt oppsummerende av det jeg sa i gruppetimen:</a:t>
            </a:r>
            <a:r>
              <a:rPr lang="no" sz="700" b="1" dirty="0">
                <a:solidFill>
                  <a:schemeClr val="dk1"/>
                </a:solidFill>
                <a:latin typeface="Times New Roman"/>
                <a:ea typeface="Times New Roman"/>
                <a:cs typeface="Times New Roman"/>
                <a:sym typeface="Times New Roman"/>
              </a:rPr>
              <a:t>   	</a:t>
            </a:r>
            <a:endParaRPr sz="1200" dirty="0">
              <a:solidFill>
                <a:schemeClr val="dk1"/>
              </a:solidFill>
            </a:endParaRPr>
          </a:p>
          <a:p>
            <a:pPr marL="457200" lvl="0" indent="-304800" algn="l" rtl="0">
              <a:lnSpc>
                <a:spcPct val="115000"/>
              </a:lnSpc>
              <a:spcBef>
                <a:spcPts val="0"/>
              </a:spcBef>
              <a:spcAft>
                <a:spcPts val="0"/>
              </a:spcAft>
              <a:buClr>
                <a:schemeClr val="dk1"/>
              </a:buClr>
              <a:buSzPts val="1200"/>
              <a:buChar char="-"/>
            </a:pPr>
            <a:r>
              <a:rPr lang="no" sz="1200" dirty="0">
                <a:solidFill>
                  <a:schemeClr val="dk1"/>
                </a:solidFill>
              </a:rPr>
              <a:t>Et hovedpremiss/selvfølge for hvordan vi gjennomfører etisk forskning handler om dette med å beskytte personvern og integriteten til deltakerne. Det skjer jo ofte ved at man anonymiserer data slik at det ikke kan kobles tilbake/identifisere den faktiske deltakeren.</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Deltakere ønsker å være anonyme (Noen tilfeller så er dette ønsker fra deltakeren selv - at de ønsker å forbli anonyme)</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MEN de mener: at det finnes ikke data som er anonymt fra en deltaker, som på samme tid kan støtte et argument.</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Jo mer informasjon man samler inn, jo mer er det man kan bruke (ved andre datakilder) for å identifisere deltakeren.</a:t>
            </a:r>
            <a:endParaRPr sz="1200" dirty="0">
              <a:solidFill>
                <a:schemeClr val="dk1"/>
              </a:solidFill>
            </a:endParaRPr>
          </a:p>
          <a:p>
            <a:pPr marL="13716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Informasjon kan være:</a:t>
            </a:r>
            <a:endParaRPr sz="1200" dirty="0">
              <a:solidFill>
                <a:schemeClr val="dk1"/>
              </a:solidFill>
            </a:endParaRPr>
          </a:p>
          <a:p>
            <a:pPr marL="18288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Bilde</a:t>
            </a:r>
            <a:endParaRPr sz="1200" dirty="0">
              <a:solidFill>
                <a:schemeClr val="dk1"/>
              </a:solidFill>
            </a:endParaRPr>
          </a:p>
          <a:p>
            <a:pPr marL="18288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Sitat</a:t>
            </a:r>
            <a:endParaRPr sz="1200" dirty="0">
              <a:solidFill>
                <a:schemeClr val="dk1"/>
              </a:solidFill>
            </a:endParaRPr>
          </a:p>
          <a:p>
            <a:pPr marL="18288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Video</a:t>
            </a:r>
            <a:endParaRPr sz="1200" dirty="0">
              <a:solidFill>
                <a:schemeClr val="dk1"/>
              </a:solidFill>
            </a:endParaRPr>
          </a:p>
          <a:p>
            <a:pPr marL="18288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Times New Roman"/>
                <a:ea typeface="Times New Roman"/>
                <a:cs typeface="Times New Roman"/>
                <a:sym typeface="Times New Roman"/>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Dagboknotater osv.</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For at de da skal presentere, så må forskeren gjøre et valg på nivået av anonymitet man skal holde, for å samtidig ha nok informasjon (data) for å gi troverdighet til de påstander/konklusjoner.</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Familie og venner kan som regel identifisere et bilde selv om det er sensurert</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Det vi egentlig sier er at vi ikke vil åpent peke mot deres identitet eller linke dem til data</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Hvis man skal holde dem anonyme – så vil man jo egentlig ikke kunne samle inn noe data</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Hvorfor holde de anonyme, når de egentlig fortjener å bli sett/anerkjent og hedret</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I noen kontekster er ikke dette med kravet om anonymitet gyldig/nødvendig</a:t>
            </a:r>
            <a:endParaRPr sz="1200" dirty="0">
              <a:solidFill>
                <a:schemeClr val="dk1"/>
              </a:solidFill>
            </a:endParaRPr>
          </a:p>
          <a:p>
            <a:pPr marL="914400" lvl="0" indent="-228600" algn="l" rtl="0">
              <a:lnSpc>
                <a:spcPct val="115000"/>
              </a:lnSpc>
              <a:spcBef>
                <a:spcPts val="0"/>
              </a:spcBef>
              <a:spcAft>
                <a:spcPts val="0"/>
              </a:spcAft>
              <a:buNone/>
            </a:pPr>
            <a:r>
              <a:rPr lang="no" sz="1200" dirty="0">
                <a:solidFill>
                  <a:schemeClr val="dk1"/>
                </a:solidFill>
                <a:latin typeface="Courier New"/>
                <a:ea typeface="Courier New"/>
                <a:cs typeface="Courier New"/>
                <a:sym typeface="Courier New"/>
              </a:rPr>
              <a:t>o</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Nevnte en studie som gikk på en veldig lite samfunn for unge lesbiske kvinner: det å gjøre anonyme kan send et signal om at det å være skeiv/homoseksuell er noe å være flau/skamfull over.</a:t>
            </a:r>
            <a:endParaRPr sz="1200" dirty="0">
              <a:solidFill>
                <a:schemeClr val="dk1"/>
              </a:solidFill>
            </a:endParaRPr>
          </a:p>
          <a:p>
            <a:pPr marL="914400" lvl="0" indent="-228600" algn="l" rtl="0">
              <a:lnSpc>
                <a:spcPct val="115000"/>
              </a:lnSpc>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154eb1334c_0_5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154eb1334c_0_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sz="1200" b="1">
                <a:solidFill>
                  <a:schemeClr val="dk1"/>
                </a:solidFill>
              </a:rPr>
              <a:t>Litt oppsummerende av det jeg sa i gruppetimen:</a:t>
            </a:r>
            <a:r>
              <a:rPr lang="no" sz="700" b="1">
                <a:solidFill>
                  <a:schemeClr val="dk1"/>
                </a:solidFill>
                <a:latin typeface="Times New Roman"/>
                <a:ea typeface="Times New Roman"/>
                <a:cs typeface="Times New Roman"/>
                <a:sym typeface="Times New Roman"/>
              </a:rPr>
              <a:t>   	</a:t>
            </a:r>
            <a:endParaRPr sz="700" b="1">
              <a:solidFill>
                <a:schemeClr val="dk1"/>
              </a:solidFill>
              <a:latin typeface="Times New Roman"/>
              <a:ea typeface="Times New Roman"/>
              <a:cs typeface="Times New Roman"/>
              <a:sym typeface="Times New Roman"/>
            </a:endParaRPr>
          </a:p>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Ofte kan det føles/oppfattes som at disse IRB-ene har et mål om å sensurere.</a:t>
            </a:r>
            <a:endParaRPr sz="1200">
              <a:solidFill>
                <a:schemeClr val="dk1"/>
              </a:solidFill>
            </a:endParaRPr>
          </a:p>
          <a:p>
            <a:pPr marL="457200" lvl="0" indent="-228600" algn="l" rtl="0">
              <a:lnSpc>
                <a:spcPct val="115000"/>
              </a:lnSpc>
              <a:spcBef>
                <a:spcPts val="0"/>
              </a:spcBef>
              <a:spcAft>
                <a:spcPts val="0"/>
              </a:spcAft>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De får bare betalt for å beskytte deltakerne fra skade, og ikke veie dette opp mot kostnader i penger eller tid, eller balansere det med potensielt det forskningen kan bidra med.</a:t>
            </a:r>
            <a:endParaRPr sz="120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  	Kan oppfattes som at disse IRB-ene sitter med skylapper og bare ser deltakere og ikke hele omfanget av studiet. </a:t>
            </a:r>
            <a:endParaRPr sz="120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Eksempel: vaksine for korona</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154eb1334c_0_5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154eb1334c_0_5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sz="700" dirty="0">
                <a:solidFill>
                  <a:schemeClr val="dk1"/>
                </a:solidFill>
                <a:latin typeface="Times New Roman"/>
                <a:ea typeface="Times New Roman"/>
                <a:cs typeface="Times New Roman"/>
                <a:sym typeface="Times New Roman"/>
              </a:rPr>
              <a:t>   </a:t>
            </a:r>
            <a:r>
              <a:rPr lang="no" sz="1200" b="1" dirty="0">
                <a:solidFill>
                  <a:schemeClr val="dk1"/>
                </a:solidFill>
              </a:rPr>
              <a:t>Litt oppsummerende av det jeg sa i gruppetimen:</a:t>
            </a:r>
            <a:r>
              <a:rPr lang="no" sz="700" b="1" dirty="0">
                <a:solidFill>
                  <a:schemeClr val="dk1"/>
                </a:solidFill>
                <a:latin typeface="Times New Roman"/>
                <a:ea typeface="Times New Roman"/>
                <a:cs typeface="Times New Roman"/>
                <a:sym typeface="Times New Roman"/>
              </a:rPr>
              <a:t>   	</a:t>
            </a:r>
            <a:r>
              <a:rPr lang="no" sz="700" dirty="0">
                <a:solidFill>
                  <a:schemeClr val="dk1"/>
                </a:solidFill>
                <a:latin typeface="Times New Roman"/>
                <a:ea typeface="Times New Roman"/>
                <a:cs typeface="Times New Roman"/>
                <a:sym typeface="Times New Roman"/>
              </a:rPr>
              <a:t>	</a:t>
            </a:r>
            <a:endParaRPr sz="700" dirty="0">
              <a:solidFill>
                <a:schemeClr val="dk1"/>
              </a:solidFill>
              <a:latin typeface="Times New Roman"/>
              <a:ea typeface="Times New Roman"/>
              <a:cs typeface="Times New Roman"/>
              <a:sym typeface="Times New Roman"/>
            </a:endParaRPr>
          </a:p>
          <a:p>
            <a:pPr marL="457200" lvl="0" indent="-304800" algn="l" rtl="0">
              <a:lnSpc>
                <a:spcPct val="115000"/>
              </a:lnSpc>
              <a:spcBef>
                <a:spcPts val="0"/>
              </a:spcBef>
              <a:spcAft>
                <a:spcPts val="0"/>
              </a:spcAft>
              <a:buClr>
                <a:schemeClr val="dk1"/>
              </a:buClr>
              <a:buSzPts val="1200"/>
              <a:buChar char="-"/>
            </a:pPr>
            <a:r>
              <a:rPr lang="no" sz="1200" dirty="0">
                <a:solidFill>
                  <a:schemeClr val="dk1"/>
                </a:solidFill>
              </a:rPr>
              <a:t>Eksempel fra artikkelen: forskning som går på gambling har lenge hatt et problem ved at de som finansierer studie, er selskaper som selv tjener på gambling og avhengighet. Hvordan vil dette påvirke datainnsamlingen?</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Interessekonflikt</a:t>
            </a:r>
            <a:endParaRPr sz="1200" dirty="0">
              <a:solidFill>
                <a:schemeClr val="dk1"/>
              </a:solidFill>
            </a:endParaRPr>
          </a:p>
          <a:p>
            <a:pPr marL="457200" lvl="0" indent="-228600" algn="l" rtl="0">
              <a:lnSpc>
                <a:spcPct val="115000"/>
              </a:lnSpc>
              <a:spcBef>
                <a:spcPts val="0"/>
              </a:spcBef>
              <a:spcAft>
                <a:spcPts val="0"/>
              </a:spcAft>
              <a:buClr>
                <a:schemeClr val="dk1"/>
              </a:buClr>
              <a:buSzPts val="1100"/>
              <a:buFont typeface="Arial"/>
              <a:buNone/>
            </a:pPr>
            <a:r>
              <a:rPr lang="no" sz="1200" dirty="0">
                <a:solidFill>
                  <a:schemeClr val="dk1"/>
                </a:solidFill>
              </a:rPr>
              <a:t>-</a:t>
            </a:r>
            <a:r>
              <a:rPr lang="no" sz="700" dirty="0">
                <a:solidFill>
                  <a:schemeClr val="dk1"/>
                </a:solidFill>
                <a:latin typeface="Times New Roman"/>
                <a:ea typeface="Times New Roman"/>
                <a:cs typeface="Times New Roman"/>
                <a:sym typeface="Times New Roman"/>
              </a:rPr>
              <a:t>   	</a:t>
            </a:r>
            <a:r>
              <a:rPr lang="no" sz="1200" dirty="0">
                <a:solidFill>
                  <a:schemeClr val="dk1"/>
                </a:solidFill>
              </a:rPr>
              <a:t>Vi/forskere innen HCI presentere oss/seg selv som forskere med et vitenskapelig perspektiv, men kanskje vi egentlig bare vil tjene penger?</a:t>
            </a:r>
            <a:endParaRPr sz="12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ORrkkq8ML0I" TargetMode="External"/><Relationship Id="rId7" Type="http://schemas.openxmlformats.org/officeDocument/2006/relationships/hyperlink" Target="https://tv.nrk.no/program/KOID75003817"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hyperlink" Target="https://www.aftenposten.no/meninger/kronikk/i/WLqQKG/algoritmene-maa-temmes-bjoern-erik-thon" TargetMode="External"/><Relationship Id="rId5" Type="http://schemas.openxmlformats.org/officeDocument/2006/relationships/hyperlink" Target="https://www.aftenposten.no/meninger/kronikk/i/P3bGdJ/kommer-algoritmene-for-aa-ta-oss-camilla-ac-tepfers-og-haakon-haugli" TargetMode="External"/><Relationship Id="rId4" Type="http://schemas.openxmlformats.org/officeDocument/2006/relationships/hyperlink" Target="https://www.youtube.com/watch?v=Gi4YeRqfb24"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ixIoDYVfKA0"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comments" Target="../comments/comment1.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0" y="1735838"/>
            <a:ext cx="9144000" cy="9594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sz="6000" b="1" dirty="0">
                <a:solidFill>
                  <a:srgbClr val="00B050"/>
                </a:solidFill>
                <a:latin typeface="Raleway"/>
                <a:ea typeface="Raleway"/>
                <a:cs typeface="Raleway"/>
                <a:sym typeface="Raleway"/>
              </a:rPr>
              <a:t>Uke 6: Digital etikk</a:t>
            </a:r>
            <a:endParaRPr sz="6000" b="1" dirty="0">
              <a:solidFill>
                <a:srgbClr val="00B050"/>
              </a:solidFill>
              <a:latin typeface="Raleway"/>
              <a:ea typeface="Raleway"/>
              <a:cs typeface="Raleway"/>
              <a:sym typeface="Raleway"/>
            </a:endParaRPr>
          </a:p>
        </p:txBody>
      </p:sp>
      <p:sp>
        <p:nvSpPr>
          <p:cNvPr id="55" name="Google Shape;55;p13"/>
          <p:cNvSpPr txBox="1">
            <a:spLocks noGrp="1"/>
          </p:cNvSpPr>
          <p:nvPr>
            <p:ph type="subTitle" idx="1"/>
          </p:nvPr>
        </p:nvSpPr>
        <p:spPr>
          <a:xfrm>
            <a:off x="0" y="2615063"/>
            <a:ext cx="9144000" cy="792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no" dirty="0">
                <a:solidFill>
                  <a:schemeClr val="dk1"/>
                </a:solidFill>
                <a:latin typeface="Raleway"/>
                <a:ea typeface="Raleway"/>
                <a:cs typeface="Raleway"/>
                <a:sym typeface="Raleway"/>
              </a:rPr>
              <a:t>Gruppe 2</a:t>
            </a:r>
            <a:endParaRPr dirty="0">
              <a:solidFill>
                <a:schemeClr val="dk1"/>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64100" y="1108700"/>
            <a:ext cx="45114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b="1">
                <a:solidFill>
                  <a:srgbClr val="76A5AF"/>
                </a:solidFill>
                <a:latin typeface="Raleway"/>
                <a:ea typeface="Raleway"/>
                <a:cs typeface="Raleway"/>
                <a:sym typeface="Raleway"/>
              </a:rPr>
              <a:t>Hva skal vi i dag?</a:t>
            </a:r>
            <a:endParaRPr b="1">
              <a:solidFill>
                <a:srgbClr val="76A5AF"/>
              </a:solidFill>
              <a:latin typeface="Raleway"/>
              <a:ea typeface="Raleway"/>
              <a:cs typeface="Raleway"/>
              <a:sym typeface="Raleway"/>
            </a:endParaRPr>
          </a:p>
        </p:txBody>
      </p:sp>
      <p:sp>
        <p:nvSpPr>
          <p:cNvPr id="61" name="Google Shape;61;p14"/>
          <p:cNvSpPr txBox="1">
            <a:spLocks noGrp="1"/>
          </p:cNvSpPr>
          <p:nvPr>
            <p:ph type="body" idx="1"/>
          </p:nvPr>
        </p:nvSpPr>
        <p:spPr>
          <a:xfrm>
            <a:off x="464100" y="1753100"/>
            <a:ext cx="5675400" cy="230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Etikk (hva, hvorfor)</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Five provocations for Ethical HCI Research</a:t>
            </a: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Andre obligting</a:t>
            </a:r>
          </a:p>
          <a:p>
            <a:pPr marL="457200" lvl="0" indent="-342900" algn="l" rtl="0">
              <a:lnSpc>
                <a:spcPct val="115000"/>
              </a:lnSpc>
              <a:spcBef>
                <a:spcPts val="0"/>
              </a:spcBef>
              <a:spcAft>
                <a:spcPts val="0"/>
              </a:spcAft>
              <a:buSzPts val="1800"/>
              <a:buFont typeface="Raleway"/>
              <a:buChar char="●"/>
            </a:pPr>
            <a:endParaRPr dirty="0">
              <a:latin typeface="Raleway"/>
              <a:ea typeface="Raleway"/>
              <a:cs typeface="Raleway"/>
              <a:sym typeface="Raleway"/>
            </a:endParaRPr>
          </a:p>
        </p:txBody>
      </p:sp>
      <p:sp>
        <p:nvSpPr>
          <p:cNvPr id="62" name="Google Shape;62;p14"/>
          <p:cNvSpPr/>
          <p:nvPr/>
        </p:nvSpPr>
        <p:spPr>
          <a:xfrm rot="-2226699">
            <a:off x="7262737" y="-1581912"/>
            <a:ext cx="2915126" cy="5553828"/>
          </a:xfrm>
          <a:prstGeom prst="rec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p:nvPr/>
        </p:nvSpPr>
        <p:spPr>
          <a:xfrm>
            <a:off x="340625" y="497725"/>
            <a:ext cx="8386500" cy="74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4800" b="1" dirty="0">
                <a:solidFill>
                  <a:srgbClr val="00B050"/>
                </a:solidFill>
                <a:latin typeface="Roboto"/>
                <a:ea typeface="Roboto"/>
                <a:cs typeface="Roboto"/>
                <a:sym typeface="Roboto"/>
              </a:rPr>
              <a:t>Etikk </a:t>
            </a:r>
            <a:r>
              <a:rPr lang="no" sz="1800" b="1" dirty="0">
                <a:solidFill>
                  <a:srgbClr val="00B050"/>
                </a:solidFill>
                <a:latin typeface="Roboto"/>
                <a:ea typeface="Roboto"/>
                <a:cs typeface="Roboto"/>
                <a:sym typeface="Roboto"/>
              </a:rPr>
              <a:t>(aka morallære)</a:t>
            </a:r>
            <a:endParaRPr sz="1800" b="1" dirty="0">
              <a:solidFill>
                <a:srgbClr val="00B050"/>
              </a:solidFill>
              <a:latin typeface="Roboto"/>
              <a:ea typeface="Roboto"/>
              <a:cs typeface="Roboto"/>
              <a:sym typeface="Roboto"/>
            </a:endParaRPr>
          </a:p>
        </p:txBody>
      </p:sp>
      <p:sp>
        <p:nvSpPr>
          <p:cNvPr id="73" name="Google Shape;73;p16"/>
          <p:cNvSpPr txBox="1"/>
          <p:nvPr/>
        </p:nvSpPr>
        <p:spPr>
          <a:xfrm>
            <a:off x="491925" y="1550200"/>
            <a:ext cx="6580800" cy="264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750">
                <a:solidFill>
                  <a:schemeClr val="dk1"/>
                </a:solidFill>
              </a:rPr>
              <a:t>Etikk undersøker hva som er det gode, hva som er rett og hva som er galt. </a:t>
            </a:r>
            <a:endParaRPr sz="1750">
              <a:solidFill>
                <a:schemeClr val="dk1"/>
              </a:solidFill>
            </a:endParaRPr>
          </a:p>
          <a:p>
            <a:pPr marL="0" lvl="0" indent="0" algn="l" rtl="0">
              <a:spcBef>
                <a:spcPts val="0"/>
              </a:spcBef>
              <a:spcAft>
                <a:spcPts val="0"/>
              </a:spcAft>
              <a:buNone/>
            </a:pPr>
            <a:r>
              <a:rPr lang="no" sz="1750">
                <a:solidFill>
                  <a:schemeClr val="dk1"/>
                </a:solidFill>
              </a:rPr>
              <a:t>Etikk diskuterer normer, verdier og prinsipper for riktig handling. </a:t>
            </a:r>
            <a:endParaRPr sz="1750">
              <a:solidFill>
                <a:schemeClr val="dk1"/>
              </a:solidFill>
            </a:endParaRPr>
          </a:p>
          <a:p>
            <a:pPr marL="0" lvl="0" indent="0" algn="l" rtl="0">
              <a:spcBef>
                <a:spcPts val="0"/>
              </a:spcBef>
              <a:spcAft>
                <a:spcPts val="0"/>
              </a:spcAft>
              <a:buNone/>
            </a:pPr>
            <a:endParaRPr sz="1750">
              <a:solidFill>
                <a:schemeClr val="dk1"/>
              </a:solidFill>
            </a:endParaRPr>
          </a:p>
          <a:p>
            <a:pPr marL="0" lvl="0" indent="0" algn="l" rtl="0">
              <a:spcBef>
                <a:spcPts val="0"/>
              </a:spcBef>
              <a:spcAft>
                <a:spcPts val="0"/>
              </a:spcAft>
              <a:buNone/>
            </a:pPr>
            <a:r>
              <a:rPr lang="no" sz="1750">
                <a:solidFill>
                  <a:schemeClr val="dk1"/>
                </a:solidFill>
              </a:rPr>
              <a:t>Dersom du sier at noe er «uetisk» eller «umoralsk», mener du at det er i strid med visse </a:t>
            </a:r>
            <a:r>
              <a:rPr lang="no" sz="1750" b="1">
                <a:solidFill>
                  <a:schemeClr val="dk1"/>
                </a:solidFill>
              </a:rPr>
              <a:t>moralnormer</a:t>
            </a:r>
            <a:r>
              <a:rPr lang="no" sz="1750">
                <a:solidFill>
                  <a:schemeClr val="dk1"/>
                </a:solidFill>
              </a:rPr>
              <a:t>. </a:t>
            </a:r>
            <a:endParaRPr sz="1750">
              <a:solidFill>
                <a:schemeClr val="dk1"/>
              </a:solidFill>
            </a:endParaRPr>
          </a:p>
          <a:p>
            <a:pPr marL="0" lvl="0" indent="0" algn="l" rtl="0">
              <a:spcBef>
                <a:spcPts val="0"/>
              </a:spcBef>
              <a:spcAft>
                <a:spcPts val="0"/>
              </a:spcAft>
              <a:buNone/>
            </a:pPr>
            <a:endParaRPr sz="1750">
              <a:solidFill>
                <a:schemeClr val="dk1"/>
              </a:solidFill>
            </a:endParaRPr>
          </a:p>
          <a:p>
            <a:pPr marL="0" lvl="0" indent="0" algn="l" rtl="0">
              <a:spcBef>
                <a:spcPts val="0"/>
              </a:spcBef>
              <a:spcAft>
                <a:spcPts val="0"/>
              </a:spcAft>
              <a:buNone/>
            </a:pPr>
            <a:r>
              <a:rPr lang="no" sz="1750">
                <a:solidFill>
                  <a:schemeClr val="dk1"/>
                </a:solidFill>
              </a:rPr>
              <a:t>Etikk handler om kritisk refleksjon omkring all menneskelig utfoldelse.</a:t>
            </a:r>
            <a:endParaRPr sz="1800">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ctrTitle"/>
          </p:nvPr>
        </p:nvSpPr>
        <p:spPr>
          <a:xfrm>
            <a:off x="464100" y="635175"/>
            <a:ext cx="8032200" cy="153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6000" b="1" dirty="0">
                <a:solidFill>
                  <a:srgbClr val="00B050"/>
                </a:solidFill>
                <a:latin typeface="Roboto"/>
                <a:ea typeface="Roboto"/>
                <a:cs typeface="Roboto"/>
                <a:sym typeface="Roboto"/>
              </a:rPr>
              <a:t>DIGITAL ETIKK</a:t>
            </a:r>
            <a:endParaRPr sz="6000" b="1" dirty="0">
              <a:solidFill>
                <a:srgbClr val="00B050"/>
              </a:solidFill>
              <a:latin typeface="Roboto"/>
              <a:ea typeface="Roboto"/>
              <a:cs typeface="Roboto"/>
              <a:sym typeface="Roboto"/>
            </a:endParaRPr>
          </a:p>
        </p:txBody>
      </p:sp>
      <p:sp>
        <p:nvSpPr>
          <p:cNvPr id="79" name="Google Shape;79;p17"/>
          <p:cNvSpPr txBox="1"/>
          <p:nvPr/>
        </p:nvSpPr>
        <p:spPr>
          <a:xfrm>
            <a:off x="1114425" y="1866900"/>
            <a:ext cx="5895900" cy="171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750" b="1">
                <a:solidFill>
                  <a:srgbClr val="434343"/>
                </a:solidFill>
                <a:latin typeface="Roboto"/>
                <a:ea typeface="Roboto"/>
                <a:cs typeface="Roboto"/>
                <a:sym typeface="Roboto"/>
              </a:rPr>
              <a:t>ER: kritisk refleksjon omkring menneskelig utvikling og bruk av digitale teknologier. </a:t>
            </a:r>
            <a:endParaRPr sz="1750" b="1">
              <a:solidFill>
                <a:srgbClr val="434343"/>
              </a:solidFill>
              <a:latin typeface="Roboto"/>
              <a:ea typeface="Roboto"/>
              <a:cs typeface="Roboto"/>
              <a:sym typeface="Roboto"/>
            </a:endParaRPr>
          </a:p>
          <a:p>
            <a:pPr marL="0" lvl="0" indent="0" algn="l" rtl="0">
              <a:spcBef>
                <a:spcPts val="0"/>
              </a:spcBef>
              <a:spcAft>
                <a:spcPts val="0"/>
              </a:spcAft>
              <a:buNone/>
            </a:pPr>
            <a:endParaRPr sz="1750" b="1">
              <a:solidFill>
                <a:srgbClr val="434343"/>
              </a:solidFill>
              <a:latin typeface="Roboto"/>
              <a:ea typeface="Roboto"/>
              <a:cs typeface="Roboto"/>
              <a:sym typeface="Roboto"/>
            </a:endParaRPr>
          </a:p>
          <a:p>
            <a:pPr marL="0" lvl="0" indent="0" algn="l" rtl="0">
              <a:spcBef>
                <a:spcPts val="0"/>
              </a:spcBef>
              <a:spcAft>
                <a:spcPts val="0"/>
              </a:spcAft>
              <a:buNone/>
            </a:pPr>
            <a:r>
              <a:rPr lang="no" sz="1750" b="1">
                <a:solidFill>
                  <a:srgbClr val="434343"/>
                </a:solidFill>
                <a:latin typeface="Roboto"/>
                <a:ea typeface="Roboto"/>
                <a:cs typeface="Roboto"/>
                <a:sym typeface="Roboto"/>
              </a:rPr>
              <a:t>I PRAKSIS: Å være bevisst og kritisk til både utvikling og bruk av teknologi er en forutsetning for å jobbe med mennesker og teknologi.</a:t>
            </a:r>
            <a:endParaRPr sz="1750" b="1">
              <a:solidFill>
                <a:srgbClr val="434343"/>
              </a:solidFill>
              <a:latin typeface="Roboto"/>
              <a:ea typeface="Roboto"/>
              <a:cs typeface="Roboto"/>
              <a:sym typeface="Roboto"/>
            </a:endParaRPr>
          </a:p>
          <a:p>
            <a:pPr marL="0" lvl="0" indent="0" algn="l" rtl="0">
              <a:spcBef>
                <a:spcPts val="0"/>
              </a:spcBef>
              <a:spcAft>
                <a:spcPts val="0"/>
              </a:spcAft>
              <a:buNone/>
            </a:pPr>
            <a:endParaRPr sz="1750" b="1">
              <a:solidFill>
                <a:srgbClr val="434343"/>
              </a:solidFill>
              <a:latin typeface="Roboto"/>
              <a:ea typeface="Roboto"/>
              <a:cs typeface="Roboto"/>
              <a:sym typeface="Roboto"/>
            </a:endParaRPr>
          </a:p>
          <a:p>
            <a:pPr marL="0" lvl="0" indent="0" algn="l" rtl="0">
              <a:spcBef>
                <a:spcPts val="0"/>
              </a:spcBef>
              <a:spcAft>
                <a:spcPts val="0"/>
              </a:spcAft>
              <a:buNone/>
            </a:pPr>
            <a:r>
              <a:rPr lang="no" i="1">
                <a:solidFill>
                  <a:srgbClr val="434343"/>
                </a:solidFill>
                <a:latin typeface="Roboto"/>
                <a:ea typeface="Roboto"/>
                <a:cs typeface="Roboto"/>
                <a:sym typeface="Roboto"/>
              </a:rPr>
              <a:t>Fritt parafrasert Jo Herstads forelesning, 13.feb 2020</a:t>
            </a:r>
            <a:endParaRPr i="1">
              <a:solidFill>
                <a:srgbClr val="434343"/>
              </a:solidFill>
              <a:latin typeface="Roboto"/>
              <a:ea typeface="Roboto"/>
              <a:cs typeface="Roboto"/>
              <a:sym typeface="Roboto"/>
            </a:endParaRPr>
          </a:p>
        </p:txBody>
      </p:sp>
      <p:sp>
        <p:nvSpPr>
          <p:cNvPr id="80" name="Google Shape;80;p17"/>
          <p:cNvSpPr txBox="1"/>
          <p:nvPr/>
        </p:nvSpPr>
        <p:spPr>
          <a:xfrm>
            <a:off x="6436775" y="4780500"/>
            <a:ext cx="27072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DD7E6B"/>
                </a:solidFill>
              </a:rPr>
              <a:t>Relevant til Oblig 3 (oppgave 3)</a:t>
            </a:r>
            <a:endParaRPr sz="1200">
              <a:solidFill>
                <a:srgbClr val="DD7E6B"/>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body" idx="1"/>
          </p:nvPr>
        </p:nvSpPr>
        <p:spPr>
          <a:xfrm>
            <a:off x="345600" y="1485900"/>
            <a:ext cx="8452800" cy="3045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sz="2250">
                <a:solidFill>
                  <a:schemeClr val="dk1"/>
                </a:solidFill>
                <a:latin typeface="Times New Roman"/>
                <a:ea typeface="Times New Roman"/>
                <a:cs typeface="Times New Roman"/>
                <a:sym typeface="Times New Roman"/>
              </a:rPr>
              <a:t>“Etikkens kjerne er (...) </a:t>
            </a:r>
            <a:r>
              <a:rPr lang="no" sz="2250" i="1">
                <a:solidFill>
                  <a:schemeClr val="dk1"/>
                </a:solidFill>
                <a:latin typeface="Times New Roman"/>
                <a:ea typeface="Times New Roman"/>
                <a:cs typeface="Times New Roman"/>
                <a:sym typeface="Times New Roman"/>
              </a:rPr>
              <a:t>rettferdighet</a:t>
            </a:r>
            <a:r>
              <a:rPr lang="no" sz="2250">
                <a:solidFill>
                  <a:schemeClr val="dk1"/>
                </a:solidFill>
                <a:latin typeface="Times New Roman"/>
                <a:ea typeface="Times New Roman"/>
                <a:cs typeface="Times New Roman"/>
                <a:sym typeface="Times New Roman"/>
              </a:rPr>
              <a:t>, signalisert ved vår trang til å </a:t>
            </a:r>
            <a:r>
              <a:rPr lang="no" sz="2250" i="1">
                <a:solidFill>
                  <a:schemeClr val="dk1"/>
                </a:solidFill>
                <a:latin typeface="Times New Roman"/>
                <a:ea typeface="Times New Roman"/>
                <a:cs typeface="Times New Roman"/>
                <a:sym typeface="Times New Roman"/>
              </a:rPr>
              <a:t>gripe inn</a:t>
            </a:r>
            <a:r>
              <a:rPr lang="no" sz="2250">
                <a:solidFill>
                  <a:schemeClr val="dk1"/>
                </a:solidFill>
                <a:latin typeface="Times New Roman"/>
                <a:ea typeface="Times New Roman"/>
                <a:cs typeface="Times New Roman"/>
                <a:sym typeface="Times New Roman"/>
              </a:rPr>
              <a:t> når vi opplever noe som</a:t>
            </a:r>
            <a:r>
              <a:rPr lang="no" sz="2250" i="1">
                <a:solidFill>
                  <a:schemeClr val="dk1"/>
                </a:solidFill>
                <a:latin typeface="Times New Roman"/>
                <a:ea typeface="Times New Roman"/>
                <a:cs typeface="Times New Roman"/>
                <a:sym typeface="Times New Roman"/>
              </a:rPr>
              <a:t> galt</a:t>
            </a:r>
            <a:r>
              <a:rPr lang="no" sz="2250">
                <a:solidFill>
                  <a:schemeClr val="dk1"/>
                </a:solidFill>
                <a:latin typeface="Times New Roman"/>
                <a:ea typeface="Times New Roman"/>
                <a:cs typeface="Times New Roman"/>
                <a:sym typeface="Times New Roman"/>
              </a:rPr>
              <a:t>.” - Vetlesen, A. J.</a:t>
            </a:r>
            <a:endParaRPr sz="225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2250">
              <a:solidFill>
                <a:schemeClr val="dk1"/>
              </a:solidFill>
            </a:endParaRPr>
          </a:p>
          <a:p>
            <a:pPr marL="0" lvl="0" indent="0" algn="l" rtl="0">
              <a:lnSpc>
                <a:spcPct val="115000"/>
              </a:lnSpc>
              <a:spcBef>
                <a:spcPts val="0"/>
              </a:spcBef>
              <a:spcAft>
                <a:spcPts val="0"/>
              </a:spcAft>
              <a:buNone/>
            </a:pPr>
            <a:r>
              <a:rPr lang="no" sz="2250">
                <a:solidFill>
                  <a:schemeClr val="dk1"/>
                </a:solidFill>
              </a:rPr>
              <a:t>1: Reflektere over egen rolle. </a:t>
            </a:r>
            <a:endParaRPr sz="2250">
              <a:solidFill>
                <a:schemeClr val="dk1"/>
              </a:solidFill>
            </a:endParaRPr>
          </a:p>
          <a:p>
            <a:pPr marL="0" lvl="0" indent="0" algn="l" rtl="0">
              <a:lnSpc>
                <a:spcPct val="115000"/>
              </a:lnSpc>
              <a:spcBef>
                <a:spcPts val="0"/>
              </a:spcBef>
              <a:spcAft>
                <a:spcPts val="0"/>
              </a:spcAft>
              <a:buNone/>
            </a:pPr>
            <a:r>
              <a:rPr lang="no" sz="2250">
                <a:solidFill>
                  <a:schemeClr val="dk1"/>
                </a:solidFill>
              </a:rPr>
              <a:t>2: Vær oppmerksom på egen rolle. </a:t>
            </a:r>
            <a:endParaRPr sz="2250">
              <a:solidFill>
                <a:schemeClr val="dk1"/>
              </a:solidFill>
            </a:endParaRPr>
          </a:p>
          <a:p>
            <a:pPr marL="0" lvl="0" indent="0" algn="l" rtl="0">
              <a:lnSpc>
                <a:spcPct val="115000"/>
              </a:lnSpc>
              <a:spcBef>
                <a:spcPts val="0"/>
              </a:spcBef>
              <a:spcAft>
                <a:spcPts val="0"/>
              </a:spcAft>
              <a:buNone/>
            </a:pPr>
            <a:r>
              <a:rPr lang="no" sz="2250">
                <a:solidFill>
                  <a:schemeClr val="dk1"/>
                </a:solidFill>
              </a:rPr>
              <a:t>3: Evne å diskutere og kritisere sin posisjon utenfra.</a:t>
            </a:r>
            <a:endParaRPr sz="2250">
              <a:solidFill>
                <a:schemeClr val="dk1"/>
              </a:solidFill>
            </a:endParaRPr>
          </a:p>
          <a:p>
            <a:pPr marL="0" lvl="0" indent="0" algn="l" rtl="0">
              <a:lnSpc>
                <a:spcPct val="115000"/>
              </a:lnSpc>
              <a:spcBef>
                <a:spcPts val="0"/>
              </a:spcBef>
              <a:spcAft>
                <a:spcPts val="0"/>
              </a:spcAft>
              <a:buNone/>
            </a:pPr>
            <a:endParaRPr sz="2250">
              <a:solidFill>
                <a:schemeClr val="dk1"/>
              </a:solidFill>
            </a:endParaRPr>
          </a:p>
        </p:txBody>
      </p:sp>
      <p:sp>
        <p:nvSpPr>
          <p:cNvPr id="86" name="Google Shape;86;p18"/>
          <p:cNvSpPr txBox="1"/>
          <p:nvPr/>
        </p:nvSpPr>
        <p:spPr>
          <a:xfrm>
            <a:off x="340625" y="497725"/>
            <a:ext cx="8386500" cy="74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4800" b="1">
                <a:solidFill>
                  <a:srgbClr val="76A5AF"/>
                </a:solidFill>
                <a:latin typeface="Roboto"/>
                <a:ea typeface="Roboto"/>
                <a:cs typeface="Roboto"/>
                <a:sym typeface="Roboto"/>
              </a:rPr>
              <a:t>Etisk refleksivitet</a:t>
            </a:r>
            <a:endParaRPr sz="1800" b="1">
              <a:solidFill>
                <a:srgbClr val="76A5AF"/>
              </a:solidFill>
              <a:latin typeface="Roboto"/>
              <a:ea typeface="Roboto"/>
              <a:cs typeface="Roboto"/>
              <a:sym typeface="Roboto"/>
            </a:endParaRPr>
          </a:p>
        </p:txBody>
      </p:sp>
      <p:sp>
        <p:nvSpPr>
          <p:cNvPr id="87" name="Google Shape;87;p18"/>
          <p:cNvSpPr txBox="1"/>
          <p:nvPr/>
        </p:nvSpPr>
        <p:spPr>
          <a:xfrm>
            <a:off x="6436775" y="4780500"/>
            <a:ext cx="27072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DD7E6B"/>
                </a:solidFill>
              </a:rPr>
              <a:t>Relevant til Oblig 3 (oppgave 3)</a:t>
            </a:r>
            <a:endParaRPr sz="1200">
              <a:solidFill>
                <a:srgbClr val="DD7E6B"/>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body" idx="1"/>
          </p:nvPr>
        </p:nvSpPr>
        <p:spPr>
          <a:xfrm>
            <a:off x="50975" y="1128750"/>
            <a:ext cx="9144000" cy="288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no" sz="3400" b="1">
                <a:solidFill>
                  <a:srgbClr val="76A5AF"/>
                </a:solidFill>
                <a:latin typeface="Roboto"/>
                <a:ea typeface="Roboto"/>
                <a:cs typeface="Roboto"/>
                <a:sym typeface="Roboto"/>
              </a:rPr>
              <a:t>Hvorfor er etikk viktig?</a:t>
            </a:r>
            <a:endParaRPr sz="3400" b="1">
              <a:solidFill>
                <a:srgbClr val="76A5AF"/>
              </a:solidFill>
              <a:latin typeface="Roboto"/>
              <a:ea typeface="Roboto"/>
              <a:cs typeface="Roboto"/>
              <a:sym typeface="Roboto"/>
            </a:endParaRPr>
          </a:p>
          <a:p>
            <a:pPr marL="0" lvl="0" indent="0" algn="l" rtl="0">
              <a:spcBef>
                <a:spcPts val="0"/>
              </a:spcBef>
              <a:spcAft>
                <a:spcPts val="0"/>
              </a:spcAft>
              <a:buNone/>
            </a:pPr>
            <a:r>
              <a:rPr lang="no" sz="3400" b="1">
                <a:solidFill>
                  <a:srgbClr val="76A5AF"/>
                </a:solidFill>
                <a:latin typeface="Roboto"/>
                <a:ea typeface="Roboto"/>
                <a:cs typeface="Roboto"/>
                <a:sym typeface="Roboto"/>
              </a:rPr>
              <a:t>Hvorfor er det viktig i vårt yrke?</a:t>
            </a:r>
            <a:endParaRPr sz="3400" b="1">
              <a:solidFill>
                <a:srgbClr val="76A5AF"/>
              </a:solidFill>
              <a:latin typeface="Roboto"/>
              <a:ea typeface="Roboto"/>
              <a:cs typeface="Roboto"/>
              <a:sym typeface="Roboto"/>
            </a:endParaRPr>
          </a:p>
        </p:txBody>
      </p:sp>
      <p:sp>
        <p:nvSpPr>
          <p:cNvPr id="93" name="Google Shape;93;p19"/>
          <p:cNvSpPr txBox="1"/>
          <p:nvPr/>
        </p:nvSpPr>
        <p:spPr>
          <a:xfrm>
            <a:off x="6436775" y="4780500"/>
            <a:ext cx="27072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DD7E6B"/>
                </a:solidFill>
              </a:rPr>
              <a:t>Relevant til Oblig 3 (oppgave 3)</a:t>
            </a:r>
            <a:endParaRPr sz="1200">
              <a:solidFill>
                <a:srgbClr val="DD7E6B"/>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0"/>
          <p:cNvSpPr txBox="1">
            <a:spLocks noGrp="1"/>
          </p:cNvSpPr>
          <p:nvPr>
            <p:ph type="body" idx="1"/>
          </p:nvPr>
        </p:nvSpPr>
        <p:spPr>
          <a:xfrm>
            <a:off x="236500" y="260150"/>
            <a:ext cx="5998800" cy="60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no" b="1">
                <a:latin typeface="Roboto"/>
                <a:ea typeface="Roboto"/>
                <a:cs typeface="Roboto"/>
                <a:sym typeface="Roboto"/>
              </a:rPr>
              <a:t>Eksempler på etiske digitale dilemma:</a:t>
            </a:r>
            <a:endParaRPr b="1">
              <a:latin typeface="Roboto"/>
              <a:ea typeface="Roboto"/>
              <a:cs typeface="Roboto"/>
              <a:sym typeface="Roboto"/>
            </a:endParaRPr>
          </a:p>
        </p:txBody>
      </p:sp>
      <p:sp>
        <p:nvSpPr>
          <p:cNvPr id="99" name="Google Shape;99;p20"/>
          <p:cNvSpPr txBox="1"/>
          <p:nvPr/>
        </p:nvSpPr>
        <p:spPr>
          <a:xfrm>
            <a:off x="456600" y="865250"/>
            <a:ext cx="8230800" cy="37899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no" sz="1600" b="1" u="sng">
                <a:solidFill>
                  <a:srgbClr val="DD7E6B"/>
                </a:solidFill>
                <a:hlinkClick r:id="rId3">
                  <a:extLst>
                    <a:ext uri="{A12FA001-AC4F-418D-AE19-62706E023703}">
                      <ahyp:hlinkClr xmlns:ahyp="http://schemas.microsoft.com/office/drawing/2018/hyperlinkcolor" val="tx"/>
                    </a:ext>
                  </a:extLst>
                </a:hlinkClick>
              </a:rPr>
              <a:t>Droner i krig</a:t>
            </a:r>
            <a:endParaRPr sz="1600" b="1">
              <a:solidFill>
                <a:srgbClr val="DD7E6B"/>
              </a:solidFill>
            </a:endParaRPr>
          </a:p>
          <a:p>
            <a:pPr marL="0" lvl="0" indent="0" algn="l" rtl="0">
              <a:lnSpc>
                <a:spcPct val="150000"/>
              </a:lnSpc>
              <a:spcBef>
                <a:spcPts val="0"/>
              </a:spcBef>
              <a:spcAft>
                <a:spcPts val="0"/>
              </a:spcAft>
              <a:buNone/>
            </a:pPr>
            <a:r>
              <a:rPr lang="no" sz="1600" b="1" u="sng">
                <a:solidFill>
                  <a:srgbClr val="DD7E6B"/>
                </a:solidFill>
                <a:hlinkClick r:id="rId4">
                  <a:extLst>
                    <a:ext uri="{A12FA001-AC4F-418D-AE19-62706E023703}">
                      <ahyp:hlinkClr xmlns:ahyp="http://schemas.microsoft.com/office/drawing/2018/hyperlinkcolor" val="tx"/>
                    </a:ext>
                  </a:extLst>
                </a:hlinkClick>
              </a:rPr>
              <a:t>Algoritmer for å predikere kriminalitet</a:t>
            </a:r>
            <a:endParaRPr sz="1600" b="1">
              <a:solidFill>
                <a:srgbClr val="DD7E6B"/>
              </a:solidFill>
            </a:endParaRPr>
          </a:p>
          <a:p>
            <a:pPr marL="0" lvl="0" indent="0" algn="l" rtl="0">
              <a:lnSpc>
                <a:spcPct val="150000"/>
              </a:lnSpc>
              <a:spcBef>
                <a:spcPts val="0"/>
              </a:spcBef>
              <a:spcAft>
                <a:spcPts val="0"/>
              </a:spcAft>
              <a:buNone/>
            </a:pPr>
            <a:r>
              <a:rPr lang="no" sz="1600" b="1" u="sng">
                <a:solidFill>
                  <a:srgbClr val="DD7E6B"/>
                </a:solidFill>
                <a:hlinkClick r:id="rId5">
                  <a:extLst>
                    <a:ext uri="{A12FA001-AC4F-418D-AE19-62706E023703}">
                      <ahyp:hlinkClr xmlns:ahyp="http://schemas.microsoft.com/office/drawing/2018/hyperlinkcolor" val="tx"/>
                    </a:ext>
                  </a:extLst>
                </a:hlinkClick>
              </a:rPr>
              <a:t>Fordommer i data som brukes i algoritmer/kunstig intelligens</a:t>
            </a:r>
            <a:endParaRPr sz="1600" b="1">
              <a:solidFill>
                <a:srgbClr val="DD7E6B"/>
              </a:solidFill>
            </a:endParaRPr>
          </a:p>
          <a:p>
            <a:pPr marL="0" lvl="0" indent="0" algn="l" rtl="0">
              <a:lnSpc>
                <a:spcPct val="150000"/>
              </a:lnSpc>
              <a:spcBef>
                <a:spcPts val="0"/>
              </a:spcBef>
              <a:spcAft>
                <a:spcPts val="0"/>
              </a:spcAft>
              <a:buNone/>
            </a:pPr>
            <a:r>
              <a:rPr lang="no" sz="1600" b="1" u="sng">
                <a:solidFill>
                  <a:srgbClr val="DD7E6B"/>
                </a:solidFill>
                <a:hlinkClick r:id="rId6">
                  <a:extLst>
                    <a:ext uri="{A12FA001-AC4F-418D-AE19-62706E023703}">
                      <ahyp:hlinkClr xmlns:ahyp="http://schemas.microsoft.com/office/drawing/2018/hyperlinkcolor" val="tx"/>
                    </a:ext>
                  </a:extLst>
                </a:hlinkClick>
              </a:rPr>
              <a:t>Regulere bruk av algoritmer</a:t>
            </a:r>
            <a:endParaRPr sz="1600" b="1">
              <a:solidFill>
                <a:srgbClr val="DD7E6B"/>
              </a:solidFill>
            </a:endParaRPr>
          </a:p>
          <a:p>
            <a:pPr marL="0" lvl="0" indent="0" algn="l" rtl="0">
              <a:lnSpc>
                <a:spcPct val="150000"/>
              </a:lnSpc>
              <a:spcBef>
                <a:spcPts val="0"/>
              </a:spcBef>
              <a:spcAft>
                <a:spcPts val="0"/>
              </a:spcAft>
              <a:buNone/>
            </a:pPr>
            <a:r>
              <a:rPr lang="no" sz="1600" b="1" u="sng">
                <a:solidFill>
                  <a:srgbClr val="DD7E6B"/>
                </a:solidFill>
                <a:hlinkClick r:id="rId7">
                  <a:extLst>
                    <a:ext uri="{A12FA001-AC4F-418D-AE19-62706E023703}">
                      <ahyp:hlinkClr xmlns:ahyp="http://schemas.microsoft.com/office/drawing/2018/hyperlinkcolor" val="tx"/>
                    </a:ext>
                  </a:extLst>
                </a:hlinkClick>
              </a:rPr>
              <a:t>iHuman</a:t>
            </a:r>
            <a:endParaRPr sz="1600" b="1">
              <a:solidFill>
                <a:srgbClr val="DD7E6B"/>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1"/>
          <p:cNvSpPr txBox="1">
            <a:spLocks noGrp="1"/>
          </p:cNvSpPr>
          <p:nvPr>
            <p:ph type="body" idx="1"/>
          </p:nvPr>
        </p:nvSpPr>
        <p:spPr>
          <a:xfrm>
            <a:off x="60175" y="1128750"/>
            <a:ext cx="9144000" cy="288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no" sz="3400" b="1">
                <a:solidFill>
                  <a:srgbClr val="76A5AF"/>
                </a:solidFill>
                <a:latin typeface="Roboto"/>
                <a:ea typeface="Roboto"/>
                <a:cs typeface="Roboto"/>
                <a:sym typeface="Roboto"/>
              </a:rPr>
              <a:t>Selvkjørende biler</a:t>
            </a:r>
            <a:endParaRPr sz="3400" b="1">
              <a:solidFill>
                <a:srgbClr val="76A5AF"/>
              </a:solidFill>
              <a:latin typeface="Roboto"/>
              <a:ea typeface="Roboto"/>
              <a:cs typeface="Roboto"/>
              <a:sym typeface="Roboto"/>
            </a:endParaRPr>
          </a:p>
        </p:txBody>
      </p:sp>
      <p:sp>
        <p:nvSpPr>
          <p:cNvPr id="105" name="Google Shape;105;p21"/>
          <p:cNvSpPr txBox="1"/>
          <p:nvPr/>
        </p:nvSpPr>
        <p:spPr>
          <a:xfrm>
            <a:off x="6436775" y="4780500"/>
            <a:ext cx="27072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DD7E6B"/>
                </a:solidFill>
              </a:rPr>
              <a:t>Relevant til Oblig 3 (oppgave 3)</a:t>
            </a:r>
            <a:endParaRPr sz="1200">
              <a:solidFill>
                <a:srgbClr val="DD7E6B"/>
              </a:solidFill>
            </a:endParaRPr>
          </a:p>
        </p:txBody>
      </p:sp>
      <p:sp>
        <p:nvSpPr>
          <p:cNvPr id="106" name="Google Shape;106;p21"/>
          <p:cNvSpPr txBox="1"/>
          <p:nvPr/>
        </p:nvSpPr>
        <p:spPr>
          <a:xfrm>
            <a:off x="326425" y="2820600"/>
            <a:ext cx="37455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no" sz="1100" u="sng">
                <a:solidFill>
                  <a:srgbClr val="1155CC"/>
                </a:solidFill>
                <a:hlinkClick r:id="rId3">
                  <a:extLst>
                    <a:ext uri="{A12FA001-AC4F-418D-AE19-62706E023703}">
                      <ahyp:hlinkClr xmlns:ahyp="http://schemas.microsoft.com/office/drawing/2018/hyperlinkcolor" val="tx"/>
                    </a:ext>
                  </a:extLst>
                </a:hlinkClick>
              </a:rPr>
              <a:t>https://www.youtube.com/watch?v=ixIoDYVfKA0</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10"/>
        <p:cNvGrpSpPr/>
        <p:nvPr/>
      </p:nvGrpSpPr>
      <p:grpSpPr>
        <a:xfrm>
          <a:off x="0" y="0"/>
          <a:ext cx="0" cy="0"/>
          <a:chOff x="0" y="0"/>
          <a:chExt cx="0" cy="0"/>
        </a:xfrm>
      </p:grpSpPr>
      <p:sp>
        <p:nvSpPr>
          <p:cNvPr id="111" name="Google Shape;111;p22"/>
          <p:cNvSpPr txBox="1">
            <a:spLocks noGrp="1"/>
          </p:cNvSpPr>
          <p:nvPr>
            <p:ph type="ctrTitle"/>
          </p:nvPr>
        </p:nvSpPr>
        <p:spPr>
          <a:xfrm>
            <a:off x="432850" y="656000"/>
            <a:ext cx="8032200" cy="201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6000" b="1" dirty="0">
                <a:solidFill>
                  <a:srgbClr val="00B050"/>
                </a:solidFill>
                <a:latin typeface="Roboto"/>
                <a:ea typeface="Roboto"/>
                <a:cs typeface="Roboto"/>
                <a:sym typeface="Roboto"/>
              </a:rPr>
              <a:t>Five provocations for Ethical HCI Research</a:t>
            </a:r>
            <a:endParaRPr sz="6000" b="1" dirty="0">
              <a:solidFill>
                <a:srgbClr val="00B050"/>
              </a:solidFill>
              <a:latin typeface="Roboto"/>
              <a:ea typeface="Roboto"/>
              <a:cs typeface="Roboto"/>
              <a:sym typeface="Roboto"/>
            </a:endParaRPr>
          </a:p>
        </p:txBody>
      </p:sp>
      <p:sp>
        <p:nvSpPr>
          <p:cNvPr id="112" name="Google Shape;112;p22"/>
          <p:cNvSpPr txBox="1"/>
          <p:nvPr/>
        </p:nvSpPr>
        <p:spPr>
          <a:xfrm>
            <a:off x="6769600" y="4780500"/>
            <a:ext cx="23745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3, oppgave 4</a:t>
            </a:r>
            <a:endParaRPr sz="1200">
              <a:solidFill>
                <a:srgbClr val="76A5A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dirty="0">
                <a:solidFill>
                  <a:srgbClr val="00B050"/>
                </a:solidFill>
              </a:rPr>
              <a:t>Artikkel - Five provocations for Ethical Research</a:t>
            </a:r>
            <a:endParaRPr b="1" dirty="0">
              <a:solidFill>
                <a:srgbClr val="00B050"/>
              </a:solidFill>
            </a:endParaRPr>
          </a:p>
        </p:txBody>
      </p:sp>
      <p:sp>
        <p:nvSpPr>
          <p:cNvPr id="118" name="Google Shape;118;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no" dirty="0"/>
              <a:t>“By pointing to unintended consequences of regulation and oversimplifications of unresolvable moral conflicts, we propose these provocations not as guidelines or recommendations but as instruments for challenging our views on what it means to do ethical research in HCI”</a:t>
            </a:r>
            <a:endParaRPr dirty="0"/>
          </a:p>
        </p:txBody>
      </p:sp>
      <p:sp>
        <p:nvSpPr>
          <p:cNvPr id="119" name="Google Shape;119;p23"/>
          <p:cNvSpPr txBox="1"/>
          <p:nvPr/>
        </p:nvSpPr>
        <p:spPr>
          <a:xfrm>
            <a:off x="6803275" y="4780500"/>
            <a:ext cx="23409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3, oppgave 4</a:t>
            </a:r>
            <a:endParaRPr sz="1200">
              <a:solidFill>
                <a:srgbClr val="76A5A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rPr>
              <a:t>Provokasjon 1</a:t>
            </a:r>
            <a:endParaRPr b="1">
              <a:solidFill>
                <a:srgbClr val="76A5AF"/>
              </a:solidFill>
            </a:endParaRPr>
          </a:p>
        </p:txBody>
      </p:sp>
      <p:sp>
        <p:nvSpPr>
          <p:cNvPr id="125" name="Google Shape;125;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chemeClr val="dk1"/>
                </a:solidFill>
                <a:latin typeface="Roboto"/>
                <a:ea typeface="Roboto"/>
                <a:cs typeface="Roboto"/>
                <a:sym typeface="Roboto"/>
              </a:rPr>
              <a:t>Informert samtykke gjør lite for å beskytte deltakere</a:t>
            </a:r>
            <a:endParaRPr b="1">
              <a:solidFill>
                <a:schemeClr val="dk1"/>
              </a:solidFill>
              <a:latin typeface="Roboto"/>
              <a:ea typeface="Roboto"/>
              <a:cs typeface="Roboto"/>
              <a:sym typeface="Roboto"/>
            </a:endParaRPr>
          </a:p>
          <a:p>
            <a:pPr marL="0" lvl="0" indent="0" algn="l" rtl="0">
              <a:lnSpc>
                <a:spcPct val="115000"/>
              </a:lnSpc>
              <a:spcBef>
                <a:spcPts val="1600"/>
              </a:spcBef>
              <a:spcAft>
                <a:spcPts val="0"/>
              </a:spcAft>
              <a:buNone/>
            </a:pPr>
            <a:endParaRPr sz="1400">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Autoritetsforholdet mellom forsker og deltaker er skjevt. </a:t>
            </a:r>
            <a:endParaRPr sz="1400">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Er informasjon lik forståelse? </a:t>
            </a:r>
            <a:endParaRPr sz="1400">
              <a:solidFill>
                <a:schemeClr val="dk1"/>
              </a:solidFill>
              <a:latin typeface="Roboto"/>
              <a:ea typeface="Roboto"/>
              <a:cs typeface="Roboto"/>
              <a:sym typeface="Roboto"/>
            </a:endParaRPr>
          </a:p>
          <a:p>
            <a:pPr marL="914400" lvl="1" indent="-317500" algn="l" rtl="0">
              <a:lnSpc>
                <a:spcPct val="115000"/>
              </a:lnSpc>
              <a:spcBef>
                <a:spcPts val="0"/>
              </a:spcBef>
              <a:spcAft>
                <a:spcPts val="0"/>
              </a:spcAft>
              <a:buClr>
                <a:schemeClr val="dk1"/>
              </a:buClr>
              <a:buSzPts val="1400"/>
              <a:buFont typeface="Roboto"/>
              <a:buChar char="○"/>
            </a:pPr>
            <a:r>
              <a:rPr lang="no">
                <a:solidFill>
                  <a:schemeClr val="dk1"/>
                </a:solidFill>
                <a:latin typeface="Roboto"/>
                <a:ea typeface="Roboto"/>
                <a:cs typeface="Roboto"/>
                <a:sym typeface="Roboto"/>
              </a:rPr>
              <a:t>Hvilke forutsetninger har deltakere for å forstå, og hvor mye forstår de faktisk av det de samtykker til?</a:t>
            </a:r>
            <a:endParaRPr sz="1400">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Informert samtykke er ofte unødvendig og kan veilede ved å feilinformere om fordelene ved å delta i studier/forskning</a:t>
            </a:r>
            <a:endParaRPr sz="1400">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Informert samtykke bør ikke være en absolutt standard. </a:t>
            </a:r>
            <a:endParaRPr b="1">
              <a:solidFill>
                <a:schemeClr val="dk1"/>
              </a:solidFill>
              <a:latin typeface="Roboto"/>
              <a:ea typeface="Roboto"/>
              <a:cs typeface="Roboto"/>
              <a:sym typeface="Roboto"/>
            </a:endParaRPr>
          </a:p>
        </p:txBody>
      </p:sp>
      <p:sp>
        <p:nvSpPr>
          <p:cNvPr id="126" name="Google Shape;126;p24"/>
          <p:cNvSpPr txBox="1"/>
          <p:nvPr/>
        </p:nvSpPr>
        <p:spPr>
          <a:xfrm>
            <a:off x="6803275" y="4780500"/>
            <a:ext cx="23409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3, oppgave 4</a:t>
            </a:r>
            <a:endParaRPr sz="1200">
              <a:solidFill>
                <a:srgbClr val="76A5A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rPr>
              <a:t>Provokasjon 2</a:t>
            </a:r>
            <a:endParaRPr b="1">
              <a:solidFill>
                <a:srgbClr val="76A5AF"/>
              </a:solidFill>
            </a:endParaRPr>
          </a:p>
        </p:txBody>
      </p:sp>
      <p:sp>
        <p:nvSpPr>
          <p:cNvPr id="132" name="Google Shape;132;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chemeClr val="dk1"/>
                </a:solidFill>
                <a:latin typeface="Roboto"/>
                <a:ea typeface="Roboto"/>
                <a:cs typeface="Roboto"/>
                <a:sym typeface="Roboto"/>
              </a:rPr>
              <a:t>Forskning som involverer sårbare populasjoner/grupper bør føre til bedre fordeler for deltakerne enn for forskere</a:t>
            </a:r>
            <a:endParaRPr b="1">
              <a:solidFill>
                <a:schemeClr val="dk1"/>
              </a:solidFill>
              <a:latin typeface="Roboto"/>
              <a:ea typeface="Roboto"/>
              <a:cs typeface="Roboto"/>
              <a:sym typeface="Roboto"/>
            </a:endParaRPr>
          </a:p>
          <a:p>
            <a:pPr marL="0" lvl="0" indent="0" algn="l" rtl="0">
              <a:spcBef>
                <a:spcPts val="1600"/>
              </a:spcBef>
              <a:spcAft>
                <a:spcPts val="0"/>
              </a:spcAft>
              <a:buNone/>
            </a:pPr>
            <a:endParaRPr b="1">
              <a:solidFill>
                <a:schemeClr val="dk1"/>
              </a:solidFill>
              <a:latin typeface="Roboto"/>
              <a:ea typeface="Roboto"/>
              <a:cs typeface="Roboto"/>
              <a:sym typeface="Roboto"/>
            </a:endParaRPr>
          </a:p>
          <a:p>
            <a:pPr marL="457200" lvl="0" indent="-317500" algn="l" rtl="0">
              <a:lnSpc>
                <a:spcPct val="115000"/>
              </a:lnSpc>
              <a:spcBef>
                <a:spcPts val="1600"/>
              </a:spcBef>
              <a:spcAft>
                <a:spcPts val="0"/>
              </a:spcAft>
              <a:buClr>
                <a:schemeClr val="dk1"/>
              </a:buClr>
              <a:buSzPts val="1400"/>
              <a:buFont typeface="Roboto"/>
              <a:buChar char="●"/>
            </a:pPr>
            <a:r>
              <a:rPr lang="no" sz="1400">
                <a:solidFill>
                  <a:schemeClr val="dk1"/>
                </a:solidFill>
                <a:latin typeface="Roboto"/>
                <a:ea typeface="Roboto"/>
                <a:cs typeface="Roboto"/>
                <a:sym typeface="Roboto"/>
              </a:rPr>
              <a:t>Forskning som involverer sårbare populasjoner/grupper bør gjøre mer seriøse vurderinger av hvem som tjener på/oppnår fordeler av forskningen</a:t>
            </a:r>
            <a:endParaRPr sz="1400">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Forskere kan kvie/vegre seg for å jobbe med sårbare grupper fordi det krever mye. </a:t>
            </a:r>
            <a:endParaRPr sz="14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sz="1400">
              <a:solidFill>
                <a:schemeClr val="dk1"/>
              </a:solidFill>
            </a:endParaRPr>
          </a:p>
          <a:p>
            <a:pPr marL="457200" lvl="0" indent="0" algn="l" rtl="0">
              <a:lnSpc>
                <a:spcPct val="115000"/>
              </a:lnSpc>
              <a:spcBef>
                <a:spcPts val="0"/>
              </a:spcBef>
              <a:spcAft>
                <a:spcPts val="0"/>
              </a:spcAft>
              <a:buNone/>
            </a:pPr>
            <a:endParaRPr sz="1400">
              <a:solidFill>
                <a:schemeClr val="dk1"/>
              </a:solidFill>
              <a:latin typeface="Roboto"/>
              <a:ea typeface="Roboto"/>
              <a:cs typeface="Roboto"/>
              <a:sym typeface="Roboto"/>
            </a:endParaRPr>
          </a:p>
          <a:p>
            <a:pPr marL="0" lvl="0" indent="0" algn="l" rtl="0">
              <a:spcBef>
                <a:spcPts val="0"/>
              </a:spcBef>
              <a:spcAft>
                <a:spcPts val="1600"/>
              </a:spcAft>
              <a:buNone/>
            </a:pPr>
            <a:endParaRPr sz="1400" b="1">
              <a:solidFill>
                <a:schemeClr val="dk1"/>
              </a:solidFill>
              <a:latin typeface="Roboto"/>
              <a:ea typeface="Roboto"/>
              <a:cs typeface="Roboto"/>
              <a:sym typeface="Roboto"/>
            </a:endParaRPr>
          </a:p>
        </p:txBody>
      </p:sp>
      <p:sp>
        <p:nvSpPr>
          <p:cNvPr id="133" name="Google Shape;133;p25"/>
          <p:cNvSpPr txBox="1"/>
          <p:nvPr/>
        </p:nvSpPr>
        <p:spPr>
          <a:xfrm>
            <a:off x="6803275" y="4780500"/>
            <a:ext cx="23409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3, oppgave 4</a:t>
            </a:r>
            <a:endParaRPr sz="1200">
              <a:solidFill>
                <a:srgbClr val="76A5A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rPr>
              <a:t>Provokasjon 3</a:t>
            </a:r>
            <a:endParaRPr b="1">
              <a:solidFill>
                <a:srgbClr val="76A5AF"/>
              </a:solidFill>
            </a:endParaRPr>
          </a:p>
        </p:txBody>
      </p:sp>
      <p:sp>
        <p:nvSpPr>
          <p:cNvPr id="139" name="Google Shape;139;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chemeClr val="dk1"/>
                </a:solidFill>
                <a:latin typeface="Roboto"/>
                <a:ea typeface="Roboto"/>
                <a:cs typeface="Roboto"/>
                <a:sym typeface="Roboto"/>
              </a:rPr>
              <a:t>Anonymisering bør være et valg som presenteres sidestilt med co-creation av studiet sammen med deltakerne, ikke som standard</a:t>
            </a:r>
            <a:endParaRPr b="1">
              <a:solidFill>
                <a:schemeClr val="dk1"/>
              </a:solidFill>
              <a:latin typeface="Roboto"/>
              <a:ea typeface="Roboto"/>
              <a:cs typeface="Roboto"/>
              <a:sym typeface="Roboto"/>
            </a:endParaRPr>
          </a:p>
          <a:p>
            <a:pPr marL="457200" lvl="0" indent="0" algn="l" rtl="0">
              <a:spcBef>
                <a:spcPts val="1600"/>
              </a:spcBef>
              <a:spcAft>
                <a:spcPts val="0"/>
              </a:spcAft>
              <a:buNone/>
            </a:pPr>
            <a:endParaRPr sz="1400" b="1">
              <a:solidFill>
                <a:schemeClr val="dk1"/>
              </a:solidFill>
              <a:latin typeface="Roboto"/>
              <a:ea typeface="Roboto"/>
              <a:cs typeface="Roboto"/>
              <a:sym typeface="Roboto"/>
            </a:endParaRPr>
          </a:p>
          <a:p>
            <a:pPr marL="457200" lvl="0" indent="-317500" algn="l" rtl="0">
              <a:lnSpc>
                <a:spcPct val="115000"/>
              </a:lnSpc>
              <a:spcBef>
                <a:spcPts val="1600"/>
              </a:spcBef>
              <a:spcAft>
                <a:spcPts val="0"/>
              </a:spcAft>
              <a:buClr>
                <a:schemeClr val="dk1"/>
              </a:buClr>
              <a:buSzPts val="1400"/>
              <a:buChar char="●"/>
            </a:pPr>
            <a:r>
              <a:rPr lang="no" sz="1400">
                <a:solidFill>
                  <a:schemeClr val="dk1"/>
                </a:solidFill>
              </a:rPr>
              <a:t>Anonymisering antar to ting: </a:t>
            </a:r>
            <a:endParaRPr sz="1400">
              <a:solidFill>
                <a:schemeClr val="dk1"/>
              </a:solidFill>
            </a:endParaRPr>
          </a:p>
          <a:p>
            <a:pPr marL="914400" lvl="1" indent="-317500" algn="l" rtl="0">
              <a:lnSpc>
                <a:spcPct val="115000"/>
              </a:lnSpc>
              <a:spcBef>
                <a:spcPts val="0"/>
              </a:spcBef>
              <a:spcAft>
                <a:spcPts val="0"/>
              </a:spcAft>
              <a:buClr>
                <a:schemeClr val="dk1"/>
              </a:buClr>
              <a:buSzPts val="1400"/>
              <a:buChar char="○"/>
            </a:pPr>
            <a:r>
              <a:rPr lang="no" sz="1400">
                <a:solidFill>
                  <a:schemeClr val="dk1"/>
                </a:solidFill>
              </a:rPr>
              <a:t>Forskerne kan faktisk anonymisere deltakerne </a:t>
            </a:r>
            <a:r>
              <a:rPr lang="no">
                <a:solidFill>
                  <a:schemeClr val="dk1"/>
                </a:solidFill>
              </a:rPr>
              <a:t>ved </a:t>
            </a:r>
            <a:r>
              <a:rPr lang="no" sz="1400">
                <a:solidFill>
                  <a:schemeClr val="dk1"/>
                </a:solidFill>
              </a:rPr>
              <a:t>publisering/presentasjoner</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no" sz="1400">
                <a:solidFill>
                  <a:schemeClr val="dk1"/>
                </a:solidFill>
              </a:rPr>
              <a:t>Deltakerne vil ha og tjener</a:t>
            </a:r>
            <a:r>
              <a:rPr lang="no">
                <a:solidFill>
                  <a:schemeClr val="dk1"/>
                </a:solidFill>
              </a:rPr>
              <a:t> </a:t>
            </a:r>
            <a:r>
              <a:rPr lang="no" sz="1400">
                <a:solidFill>
                  <a:schemeClr val="dk1"/>
                </a:solidFill>
              </a:rPr>
              <a:t>på anonymitet.</a:t>
            </a:r>
            <a:r>
              <a:rPr lang="no">
                <a:solidFill>
                  <a:schemeClr val="dk1"/>
                </a:solidFill>
              </a:rPr>
              <a:t> </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no" sz="1400">
                <a:solidFill>
                  <a:schemeClr val="dk1"/>
                </a:solidFill>
              </a:rPr>
              <a:t>Det er et forhold mellom informasjonsverdien og graden av anonymitet i en tekst. </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no" sz="1400">
                <a:solidFill>
                  <a:schemeClr val="dk1"/>
                </a:solidFill>
              </a:rPr>
              <a:t>Hvorfor bevarer vi anonymitet i forskning/studier når anonymitet handler like mye om å forsøke å antyde generaliserbarhet av funnen som å beskytte deltakerne?</a:t>
            </a:r>
            <a:endParaRPr sz="1400">
              <a:solidFill>
                <a:schemeClr val="dk1"/>
              </a:solidFill>
            </a:endParaRPr>
          </a:p>
        </p:txBody>
      </p:sp>
      <p:sp>
        <p:nvSpPr>
          <p:cNvPr id="140" name="Google Shape;140;p26"/>
          <p:cNvSpPr txBox="1"/>
          <p:nvPr/>
        </p:nvSpPr>
        <p:spPr>
          <a:xfrm>
            <a:off x="6803275" y="4780500"/>
            <a:ext cx="23409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3, oppgave 4</a:t>
            </a:r>
            <a:endParaRPr sz="1200">
              <a:solidFill>
                <a:srgbClr val="76A5A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rPr>
              <a:t>Provokasjon 4</a:t>
            </a:r>
            <a:endParaRPr b="1">
              <a:solidFill>
                <a:srgbClr val="76A5AF"/>
              </a:solidFill>
            </a:endParaRPr>
          </a:p>
        </p:txBody>
      </p:sp>
      <p:sp>
        <p:nvSpPr>
          <p:cNvPr id="146" name="Google Shape;146;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b="1">
                <a:solidFill>
                  <a:schemeClr val="dk1"/>
                </a:solidFill>
                <a:latin typeface="Roboto"/>
                <a:ea typeface="Roboto"/>
                <a:cs typeface="Roboto"/>
                <a:sym typeface="Roboto"/>
              </a:rPr>
              <a:t>“Internal review boards” (IRB) (internt etisk forskningsråd) forsinker og ødelegger forskningsstudier mer enn skaden de forhindrer, og “Internal review boards” bør derfor erstattes.</a:t>
            </a:r>
            <a:endParaRPr b="1">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sz="11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sz="1100">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Forholdet mellom hvor mye forskning en slik komite forstår og hvor mange fordeler en slik komite faktisk fører med seg</a:t>
            </a:r>
            <a:endParaRPr sz="1400">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IRB beskytter deltakerne fra skade uten å ta hensyn til tid/kostnad eller veie potensielle fordeler opp mot mulig skade på deltaker</a:t>
            </a:r>
            <a:endParaRPr sz="1400">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Det er en fare for at IRB-er vil overreagere og  avvise eller forsinke verdifulle studier/forskningsprosjekter. </a:t>
            </a:r>
            <a:endParaRPr sz="1400">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Vi trenger en fordeling av ansvar på forskere og institusjoner, ikke masse juridisk byråkrati</a:t>
            </a:r>
            <a:endParaRPr sz="1400">
              <a:solidFill>
                <a:schemeClr val="dk1"/>
              </a:solidFill>
              <a:latin typeface="Roboto"/>
              <a:ea typeface="Roboto"/>
              <a:cs typeface="Roboto"/>
              <a:sym typeface="Roboto"/>
            </a:endParaRPr>
          </a:p>
          <a:p>
            <a:pPr marL="457200" lvl="0" indent="0" algn="l" rtl="0">
              <a:lnSpc>
                <a:spcPct val="115000"/>
              </a:lnSpc>
              <a:spcBef>
                <a:spcPts val="0"/>
              </a:spcBef>
              <a:spcAft>
                <a:spcPts val="0"/>
              </a:spcAft>
              <a:buNone/>
            </a:pPr>
            <a:endParaRPr b="1">
              <a:solidFill>
                <a:schemeClr val="dk1"/>
              </a:solidFill>
              <a:latin typeface="Roboto"/>
              <a:ea typeface="Roboto"/>
              <a:cs typeface="Roboto"/>
              <a:sym typeface="Roboto"/>
            </a:endParaRPr>
          </a:p>
          <a:p>
            <a:pPr marL="0" lvl="0" indent="0" algn="l" rtl="0">
              <a:spcBef>
                <a:spcPts val="0"/>
              </a:spcBef>
              <a:spcAft>
                <a:spcPts val="1600"/>
              </a:spcAft>
              <a:buNone/>
            </a:pPr>
            <a:endParaRPr b="1">
              <a:solidFill>
                <a:schemeClr val="dk1"/>
              </a:solidFill>
              <a:latin typeface="Roboto"/>
              <a:ea typeface="Roboto"/>
              <a:cs typeface="Roboto"/>
              <a:sym typeface="Roboto"/>
            </a:endParaRPr>
          </a:p>
        </p:txBody>
      </p:sp>
      <p:sp>
        <p:nvSpPr>
          <p:cNvPr id="147" name="Google Shape;147;p27"/>
          <p:cNvSpPr txBox="1"/>
          <p:nvPr/>
        </p:nvSpPr>
        <p:spPr>
          <a:xfrm>
            <a:off x="6803275" y="4780500"/>
            <a:ext cx="23409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3, oppgave 4</a:t>
            </a:r>
            <a:endParaRPr sz="1200">
              <a:solidFill>
                <a:srgbClr val="76A5A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76A5AF"/>
                </a:solidFill>
              </a:rPr>
              <a:t>Provokasjon 5</a:t>
            </a:r>
            <a:endParaRPr b="1">
              <a:solidFill>
                <a:srgbClr val="76A5AF"/>
              </a:solidFill>
            </a:endParaRPr>
          </a:p>
        </p:txBody>
      </p:sp>
      <p:sp>
        <p:nvSpPr>
          <p:cNvPr id="153" name="Google Shape;153;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o" b="1">
                <a:solidFill>
                  <a:schemeClr val="dk1"/>
                </a:solidFill>
                <a:latin typeface="Roboto"/>
                <a:ea typeface="Roboto"/>
                <a:cs typeface="Roboto"/>
                <a:sym typeface="Roboto"/>
              </a:rPr>
              <a:t>Publisering av forskningsstudier som er gjort med eller av en kommersiell aktør bør blokkeres til et komplett datasett er tilgjengelig - både under evaluering av studiet og for fremtidig replikasjon av analyse. </a:t>
            </a:r>
            <a:endParaRPr b="1">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sz="11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sz="1100">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Hvis forskning innen HCI er basert på data som ikke er allment tilgjengelig og derfor ikke kan testes eller valideres, hvordan kvalifiserer dette som forskning?</a:t>
            </a:r>
            <a:endParaRPr>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Kommersielle finansierte studier er ikke problematiske i seg selv, men slike studier skaper blindsoner som både må anerkjennes og undersøkes/forskes på. </a:t>
            </a:r>
            <a:endParaRPr sz="1400">
              <a:solidFill>
                <a:schemeClr val="dk1"/>
              </a:solidFill>
              <a:latin typeface="Roboto"/>
              <a:ea typeface="Roboto"/>
              <a:cs typeface="Roboto"/>
              <a:sym typeface="Roboto"/>
            </a:endParaRPr>
          </a:p>
          <a:p>
            <a:pPr marL="457200" lvl="0" indent="-317500" algn="l" rtl="0">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Forholdet mellom kommersielle interesser og etiske interesser</a:t>
            </a:r>
            <a:endParaRPr sz="1400">
              <a:solidFill>
                <a:schemeClr val="dk1"/>
              </a:solidFill>
              <a:latin typeface="Roboto"/>
              <a:ea typeface="Roboto"/>
              <a:cs typeface="Roboto"/>
              <a:sym typeface="Roboto"/>
            </a:endParaRPr>
          </a:p>
          <a:p>
            <a:pPr marL="0" lvl="0" indent="0" algn="l" rtl="0">
              <a:spcBef>
                <a:spcPts val="0"/>
              </a:spcBef>
              <a:spcAft>
                <a:spcPts val="1600"/>
              </a:spcAft>
              <a:buNone/>
            </a:pPr>
            <a:endParaRPr b="1">
              <a:solidFill>
                <a:schemeClr val="dk1"/>
              </a:solidFill>
              <a:latin typeface="Roboto"/>
              <a:ea typeface="Roboto"/>
              <a:cs typeface="Roboto"/>
              <a:sym typeface="Roboto"/>
            </a:endParaRPr>
          </a:p>
        </p:txBody>
      </p:sp>
      <p:sp>
        <p:nvSpPr>
          <p:cNvPr id="154" name="Google Shape;154;p28"/>
          <p:cNvSpPr txBox="1"/>
          <p:nvPr/>
        </p:nvSpPr>
        <p:spPr>
          <a:xfrm>
            <a:off x="6803275" y="4780500"/>
            <a:ext cx="23409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3, oppgave 4</a:t>
            </a:r>
            <a:endParaRPr sz="1200">
              <a:solidFill>
                <a:srgbClr val="76A5AF"/>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1727</Words>
  <Application>Microsoft Office PowerPoint</Application>
  <PresentationFormat>Skjermfremvisning (16:9)</PresentationFormat>
  <Paragraphs>138</Paragraphs>
  <Slides>15</Slides>
  <Notes>15</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15</vt:i4>
      </vt:variant>
    </vt:vector>
  </HeadingPairs>
  <TitlesOfParts>
    <vt:vector size="21" baseType="lpstr">
      <vt:lpstr>Times New Roman</vt:lpstr>
      <vt:lpstr>Roboto</vt:lpstr>
      <vt:lpstr>Raleway</vt:lpstr>
      <vt:lpstr>Arial</vt:lpstr>
      <vt:lpstr>Courier New</vt:lpstr>
      <vt:lpstr>Simple Light</vt:lpstr>
      <vt:lpstr>Uke 6: Digital etikk</vt:lpstr>
      <vt:lpstr>Hva skal vi i dag?</vt:lpstr>
      <vt:lpstr>PowerPoint-presentasjon</vt:lpstr>
      <vt:lpstr>DIGITAL ETIKK</vt:lpstr>
      <vt:lpstr>PowerPoint-presentasjon</vt:lpstr>
      <vt:lpstr>PowerPoint-presentasjon</vt:lpstr>
      <vt:lpstr>PowerPoint-presentasjon</vt:lpstr>
      <vt:lpstr>PowerPoint-presentasjon</vt:lpstr>
      <vt:lpstr>Five provocations for Ethical HCI Research</vt:lpstr>
      <vt:lpstr>Artikkel - Five provocations for Ethical Research</vt:lpstr>
      <vt:lpstr>Provokasjon 1</vt:lpstr>
      <vt:lpstr>Provokasjon 2</vt:lpstr>
      <vt:lpstr>Provokasjon 3</vt:lpstr>
      <vt:lpstr>Provokasjon 4</vt:lpstr>
      <vt:lpstr>Provokasjon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Bruker</dc:creator>
  <cp:lastModifiedBy>Daniel Lucas Roullo Nymo</cp:lastModifiedBy>
  <cp:revision>1</cp:revision>
  <dcterms:modified xsi:type="dcterms:W3CDTF">2025-03-11T15:12:54Z</dcterms:modified>
</cp:coreProperties>
</file>