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8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</p:sldIdLst>
  <p:sldSz cx="9144000" cy="5143500" type="screen16x9"/>
  <p:notesSz cx="6858000" cy="9144000"/>
  <p:embeddedFontLst>
    <p:embeddedFont>
      <p:font typeface="Raleway" pitchFamily="2" charset="0"/>
      <p:regular r:id="rId34"/>
      <p:bold r:id="rId35"/>
      <p:italic r:id="rId36"/>
      <p:boldItalic r:id="rId37"/>
    </p:embeddedFont>
    <p:embeddedFont>
      <p:font typeface="Roboto" panose="02000000000000000000" pitchFamily="2" charset="0"/>
      <p:regular r:id="rId38"/>
      <p:bold r:id="rId39"/>
      <p:italic r:id="rId40"/>
      <p:boldItalic r:id="rId41"/>
    </p:embeddedFont>
    <p:embeddedFont>
      <p:font typeface="Roboto Medium" panose="02000000000000000000" pitchFamily="2" charset="0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mma Tvinnereim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2-23T16:36:01.252" idx="1">
    <p:pos x="6000" y="0"/>
    <p:text>Noen synes denne er litt vanskelig så kan være fint å snakke kort om hver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2-23T16:34:45.023" idx="2">
    <p:pos x="6000" y="0"/>
    <p:text>Kanskje velge seg ut tre av tipsene og diskutere dem? Jeg har valgt tre tilfeldige her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utilsynet.no/wcag-standarden/nettsteder/711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16197e66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g116197e66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16197e6648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g116197e6648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16197e6648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116197e6648_0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16197e6648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16197e6648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Litt hva jeg assosierer med personvern.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</a:rPr>
              <a:t>-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Dataportabilitet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Styrke din kontroll over egne personopplysninger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Retten til dataportabilitet innebærer: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371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Få utlevert dine egne personopplysninger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371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Du kan flytte dine persondata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371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Virksomheter ikke kan ta penger/gebyr for dette da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bc7a59dd8c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bc7a59dd8c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16197e6648_0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16197e6648_0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er en personopplysning: noe som kan identifisere.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16197e6648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16197e6648_0_2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16197e6648_0_2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16197e6648_0_2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Disse er det FORBUDT å BEHANDLE!!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Med mindre::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Punkt 1 (forbud mot å behandle) får ikke anvendelse dersom: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 a. Det foreligger samtykke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 b. Behandlingen er nødvendig for at den behandlingsansvarlige eller den registrerte skal kunne oppfylle sine forpliktelser og utøve sine særlige rettigheter på området arbeidsrett, trygderett og sosialrett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 c. Behandlingen er nødvendig for å verne den registrertes eller en annen fysisk persons vitale interesser </a:t>
            </a:r>
            <a:r>
              <a:rPr lang="no" b="1">
                <a:solidFill>
                  <a:schemeClr val="dk1"/>
                </a:solidFill>
              </a:rPr>
              <a:t>dersom den registrerte fysisk eller juridisk ikke er i stand til å gi samtykke.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d. </a:t>
            </a:r>
            <a:r>
              <a:rPr lang="no" b="1">
                <a:solidFill>
                  <a:schemeClr val="dk1"/>
                </a:solidFill>
              </a:rPr>
              <a:t>Behandlingen utføres av en stiftelse, sammenslutning eller et annet ideelt organ hvis mål er av politisk, religiøs eller fagforeningsmessig art, som ledd i organets berettigede aktiviteter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 e. Behandlingen gjelder personopplysninger som </a:t>
            </a:r>
            <a:r>
              <a:rPr lang="no" b="1">
                <a:solidFill>
                  <a:schemeClr val="dk1"/>
                </a:solidFill>
              </a:rPr>
              <a:t>det er åpenbart at den registrerte har offentliggjort.</a:t>
            </a:r>
            <a:r>
              <a:rPr lang="no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f. Behandlingen er nødvendig for å fastsette, gjøre gjeldende eller forsvare rettskrav eller når domstolene handler innenfor rammen av sin domsmyndighet.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g. Behandlingen er nødvendig</a:t>
            </a:r>
            <a:r>
              <a:rPr lang="no" b="1">
                <a:solidFill>
                  <a:schemeClr val="dk1"/>
                </a:solidFill>
              </a:rPr>
              <a:t> av hensyn til viktige allmenne interesser,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h. Behandlingen er nødvendig i forbindelse med forebyggende </a:t>
            </a:r>
            <a:r>
              <a:rPr lang="no" b="1">
                <a:solidFill>
                  <a:schemeClr val="dk1"/>
                </a:solidFill>
              </a:rPr>
              <a:t>medisin eller arbeidsmedisin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 i. Behandlingen er nødvendig av</a:t>
            </a:r>
            <a:r>
              <a:rPr lang="no" b="1">
                <a:solidFill>
                  <a:schemeClr val="dk1"/>
                </a:solidFill>
              </a:rPr>
              <a:t> allmenne folkehelsehensyn</a:t>
            </a:r>
            <a:r>
              <a:rPr lang="no">
                <a:solidFill>
                  <a:schemeClr val="dk1"/>
                </a:solidFill>
              </a:rPr>
              <a:t>,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 j. Behandlingen er nødvendig for </a:t>
            </a:r>
            <a:r>
              <a:rPr lang="no" b="1">
                <a:solidFill>
                  <a:schemeClr val="dk1"/>
                </a:solidFill>
              </a:rPr>
              <a:t>arkivformål eller statistiske formål i allmennhetens interesse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b352adc0a9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b352adc0a9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b352adc0a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b352adc0a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bc7a59dd8c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bc7a59dd8c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bc7a59dd8c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bc7a59dd8c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bc7a59dd8c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bc7a59dd8c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16197e6648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16197e6648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16197e6648_0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16197e6648_0_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bc7a59dd8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bc7a59dd8c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</a:rPr>
              <a:t>-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no" sz="1200" b="1">
                <a:solidFill>
                  <a:schemeClr val="dk1"/>
                </a:solidFill>
              </a:rPr>
              <a:t>Idelle og økonomiske rettigheter</a:t>
            </a:r>
            <a:endParaRPr sz="1200" b="1">
              <a:solidFill>
                <a:schemeClr val="dk1"/>
              </a:solidFill>
            </a:endParaRPr>
          </a:p>
          <a:p>
            <a:pPr marL="9144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no" sz="1200">
                <a:solidFill>
                  <a:schemeClr val="dk1"/>
                </a:solidFill>
              </a:rPr>
              <a:t>Idelle: retten til å bli navngitt som opphaver</a:t>
            </a:r>
            <a:endParaRPr sz="1200">
              <a:solidFill>
                <a:schemeClr val="dk1"/>
              </a:solidFill>
            </a:endParaRPr>
          </a:p>
          <a:p>
            <a:pPr marL="9144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no" sz="1200">
                <a:solidFill>
                  <a:schemeClr val="dk1"/>
                </a:solidFill>
              </a:rPr>
              <a:t>Økonomiske: retten til å tjene penger på åndsverket</a:t>
            </a:r>
            <a:endParaRPr sz="1200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</a:rPr>
              <a:t>-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no" sz="1200" b="1">
                <a:solidFill>
                  <a:schemeClr val="dk1"/>
                </a:solidFill>
              </a:rPr>
              <a:t>Hva er et åndsverk?</a:t>
            </a:r>
            <a:endParaRPr sz="1200" b="1">
              <a:solidFill>
                <a:schemeClr val="dk1"/>
              </a:solidFill>
            </a:endParaRPr>
          </a:p>
          <a:p>
            <a:pPr marL="9144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no" sz="1200">
                <a:solidFill>
                  <a:schemeClr val="dk1"/>
                </a:solidFill>
              </a:rPr>
              <a:t>Kreativt verk som noen har laget:</a:t>
            </a:r>
            <a:endParaRPr sz="1200">
              <a:solidFill>
                <a:schemeClr val="dk1"/>
              </a:solidFill>
            </a:endParaRPr>
          </a:p>
          <a:p>
            <a:pPr marL="1371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200">
                <a:solidFill>
                  <a:schemeClr val="dk1"/>
                </a:solidFill>
              </a:rPr>
              <a:t>Litteratur</a:t>
            </a:r>
            <a:endParaRPr sz="1200">
              <a:solidFill>
                <a:schemeClr val="dk1"/>
              </a:solidFill>
            </a:endParaRPr>
          </a:p>
          <a:p>
            <a:pPr marL="1371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200">
                <a:solidFill>
                  <a:schemeClr val="dk1"/>
                </a:solidFill>
              </a:rPr>
              <a:t>Musikk</a:t>
            </a:r>
            <a:endParaRPr sz="1200">
              <a:solidFill>
                <a:schemeClr val="dk1"/>
              </a:solidFill>
            </a:endParaRPr>
          </a:p>
          <a:p>
            <a:pPr marL="1371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200">
                <a:solidFill>
                  <a:schemeClr val="dk1"/>
                </a:solidFill>
              </a:rPr>
              <a:t>Kunst</a:t>
            </a:r>
            <a:endParaRPr sz="1200">
              <a:solidFill>
                <a:schemeClr val="dk1"/>
              </a:solidFill>
            </a:endParaRPr>
          </a:p>
          <a:p>
            <a:pPr marL="1371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200">
                <a:solidFill>
                  <a:schemeClr val="dk1"/>
                </a:solidFill>
              </a:rPr>
              <a:t>Vitenskap</a:t>
            </a:r>
            <a:endParaRPr sz="1200">
              <a:solidFill>
                <a:schemeClr val="dk1"/>
              </a:solidFill>
            </a:endParaRPr>
          </a:p>
          <a:p>
            <a:pPr marL="1371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200">
                <a:solidFill>
                  <a:schemeClr val="dk1"/>
                </a:solidFill>
              </a:rPr>
              <a:t>Teater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c7a59dd8c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bc7a59dd8c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bc7a59dd8c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bc7a59dd8c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</a:rPr>
              <a:t>-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no" sz="1200">
                <a:solidFill>
                  <a:schemeClr val="dk1"/>
                </a:solidFill>
              </a:rPr>
              <a:t>Det betyr at når informatikere jobber med å endre, eller lage nye, digitale systemer i en bedrift så skal de som skal bruke systemet være med og bestemme hvordan de skal være. De skal få informasjon som de kan forstå i tide til å være med på å bestemme, og de skal få opplæring i systemet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16197e6648_0_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116197e6648_0_2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bc7a59dd8c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bc7a59dd8c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b352adc0a9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b352adc0a9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</a:rPr>
              <a:t>Hvilke kategorier har vi for funksjonsnedsettelser?</a:t>
            </a:r>
            <a:endParaRPr sz="1200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·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no" sz="1200">
                <a:solidFill>
                  <a:schemeClr val="dk1"/>
                </a:solidFill>
              </a:rPr>
              <a:t>perseptuell/sensorisk = hørsel, syn og førlighet</a:t>
            </a:r>
            <a:endParaRPr sz="1200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·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no" sz="1200">
                <a:solidFill>
                  <a:schemeClr val="dk1"/>
                </a:solidFill>
              </a:rPr>
              <a:t> motorisk/bevegelse = sitter i rullesto</a:t>
            </a:r>
            <a:endParaRPr sz="1200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·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no" sz="1200">
                <a:solidFill>
                  <a:schemeClr val="dk1"/>
                </a:solidFill>
              </a:rPr>
              <a:t>Kognitiv = svikt (slag/alderdom)</a:t>
            </a:r>
            <a:endParaRPr sz="1200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·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no" sz="1200">
                <a:solidFill>
                  <a:schemeClr val="dk1"/>
                </a:solidFill>
              </a:rPr>
              <a:t>Situasjonell = barnevogn eller sykkel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b352adc0a9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b352adc0a9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116197e6648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116197e6648_0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Hvordan angripe problemet?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b352adc0a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b352adc0a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b352adc0a9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b352adc0a9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b="1" dirty="0">
                <a:solidFill>
                  <a:schemeClr val="dk1"/>
                </a:solidFill>
              </a:rPr>
              <a:t>Tilgjengelighet og Inkludering</a:t>
            </a:r>
            <a:endParaRPr sz="1200" b="1" dirty="0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dirty="0">
                <a:solidFill>
                  <a:schemeClr val="dk1"/>
                </a:solidFill>
              </a:rPr>
              <a:t>-</a:t>
            </a:r>
            <a:r>
              <a:rPr lang="no" sz="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no" b="1" dirty="0">
                <a:solidFill>
                  <a:schemeClr val="dk1"/>
                </a:solidFill>
              </a:rPr>
              <a:t>Tilgjengelighet:</a:t>
            </a:r>
            <a:r>
              <a:rPr lang="no" dirty="0">
                <a:solidFill>
                  <a:schemeClr val="dk1"/>
                </a:solidFill>
              </a:rPr>
              <a:t> Handler om å gjøre all informasjon tilgjengelig for alle.</a:t>
            </a:r>
            <a:endParaRPr dirty="0">
              <a:solidFill>
                <a:schemeClr val="dk1"/>
              </a:solidFill>
            </a:endParaRPr>
          </a:p>
          <a:p>
            <a:pPr marL="9144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no" sz="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no" dirty="0">
                <a:solidFill>
                  <a:schemeClr val="dk1"/>
                </a:solidFill>
              </a:rPr>
              <a:t>Dette innebærer at informasjon skal kunne høres, sees, leses og forstås ved tegnspråk. Det optimale her er at all informasjon er tilgjengelig for alle.</a:t>
            </a:r>
            <a:endParaRPr dirty="0">
              <a:solidFill>
                <a:schemeClr val="dk1"/>
              </a:solidFill>
            </a:endParaRPr>
          </a:p>
          <a:p>
            <a:pPr marL="9144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no" sz="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no" dirty="0">
                <a:solidFill>
                  <a:schemeClr val="dk1"/>
                </a:solidFill>
              </a:rPr>
              <a:t>Dersom noe er tilgjengelig for noen er det ikke nødvendigvis tilgjengelig for alle.</a:t>
            </a:r>
            <a:endParaRPr dirty="0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dirty="0">
                <a:solidFill>
                  <a:schemeClr val="dk1"/>
                </a:solidFill>
              </a:rPr>
              <a:t>-</a:t>
            </a:r>
            <a:r>
              <a:rPr lang="no" sz="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no" b="1" dirty="0">
                <a:solidFill>
                  <a:schemeClr val="dk1"/>
                </a:solidFill>
              </a:rPr>
              <a:t>Inkludering</a:t>
            </a:r>
            <a:r>
              <a:rPr lang="no" dirty="0">
                <a:solidFill>
                  <a:schemeClr val="dk1"/>
                </a:solidFill>
              </a:rPr>
              <a:t>: Dette begrepet handler i denne konteksten om å inkludere alle mennesker når man utvikler et system.</a:t>
            </a:r>
            <a:endParaRPr dirty="0">
              <a:solidFill>
                <a:schemeClr val="dk1"/>
              </a:solidFill>
            </a:endParaRPr>
          </a:p>
          <a:p>
            <a:pPr marL="9144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no" sz="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no" dirty="0">
                <a:solidFill>
                  <a:schemeClr val="dk1"/>
                </a:solidFill>
              </a:rPr>
              <a:t>Man må tenkte på alle deler av samfunnet og folk. Ofte kan dette gjøres ved å ha med mennesker som er annerledes enn en selv i design og utviklingsprosessen, slik at man får alles perspektiv.</a:t>
            </a:r>
            <a:endParaRPr dirty="0">
              <a:solidFill>
                <a:schemeClr val="dk1"/>
              </a:solidFill>
            </a:endParaRPr>
          </a:p>
          <a:p>
            <a:pPr marL="9144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no" sz="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no" dirty="0">
                <a:solidFill>
                  <a:schemeClr val="dk1"/>
                </a:solidFill>
              </a:rPr>
              <a:t>Dersom noe er inkluderende for alle er det også tilgjengelig for alle.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b352adc0a9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b352adc0a9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Gå gjerne inn på siden og se dere litt om.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Kan også gå inn på følgende link (litt mer oversiktlig):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u="sng" dirty="0">
                <a:solidFill>
                  <a:schemeClr val="hlink"/>
                </a:solidFill>
                <a:hlinkClick r:id="rId3"/>
              </a:rPr>
              <a:t>https://www.uutilsynet.no/wcag-standarden/nettsteder/711</a:t>
            </a:r>
            <a:r>
              <a:rPr lang="no" dirty="0"/>
              <a:t>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b352adc0a9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b352adc0a9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116197e6648_0_3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116197e6648_0_3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116197e6648_0_2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116197e6648_0_2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b495a1ac1e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b495a1ac1e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Hvis tid.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Det er en utvidelse av chrome som hjelper deg å forstå hvor frustrerende det er med brukergrensesnitt som ikke fungerer. Ved å putte på filter som reflekterer ulike funksjonsnedsettelser</a:t>
            </a:r>
            <a:endParaRPr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b352adc0a9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b352adc0a9_0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ovdata.no/dokument/NL/lov/2018-06-15-38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lovdata.no/dokument/NL/lov/2018-06-15-38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lovdata.no/dokument/NL/lov/2018-06-15-38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lovdata.no/dokument/NL/lov/2018-06-15-40?q=%C3%85ndsverksloven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lovdata.no/dokument/NL/lov/2017-06-16-51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lovdata.no/dokument/NL/lov/2005-06-17-62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utilsynet.no/veiledning/intro-til-universell-utforming/238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6" Type="http://schemas.openxmlformats.org/officeDocument/2006/relationships/comments" Target="../comments/commen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userinyerface.com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.org/WAI/standards-guidelines/wcag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unkify.org/?v=f003c44deab6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uu.difi.no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lovdata.no/" TargetMode="External"/><Relationship Id="rId4" Type="http://schemas.openxmlformats.org/officeDocument/2006/relationships/hyperlink" Target="https://www.w3.org/WAI/standards-guidelines/wca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0" y="2571738"/>
            <a:ext cx="9144000" cy="9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no" sz="6000" b="1" dirty="0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Uke 5: Lover &amp; </a:t>
            </a:r>
            <a:endParaRPr sz="6000" b="1" dirty="0">
              <a:solidFill>
                <a:srgbClr val="00B05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no" sz="6000" b="1" dirty="0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Universell Utforming</a:t>
            </a:r>
            <a:endParaRPr sz="6000" b="1" dirty="0">
              <a:solidFill>
                <a:srgbClr val="00B05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0" y="3450963"/>
            <a:ext cx="91440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Gruppe 2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464100" y="1108700"/>
            <a:ext cx="451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Hva skal vi i dag?</a:t>
            </a:r>
            <a:endParaRPr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464100" y="1753100"/>
            <a:ext cx="5675400" cy="23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>
                <a:latin typeface="Raleway"/>
                <a:ea typeface="Raleway"/>
                <a:cs typeface="Raleway"/>
                <a:sym typeface="Raleway"/>
              </a:rPr>
              <a:t>Lovverk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>
                <a:latin typeface="Raleway"/>
                <a:ea typeface="Raleway"/>
                <a:cs typeface="Raleway"/>
                <a:sym typeface="Raleway"/>
              </a:rPr>
              <a:t>Personvern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>
                <a:latin typeface="Raleway"/>
                <a:ea typeface="Raleway"/>
                <a:cs typeface="Raleway"/>
                <a:sym typeface="Raleway"/>
              </a:rPr>
              <a:t>Universell utforming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>
                <a:latin typeface="Raleway"/>
                <a:ea typeface="Raleway"/>
                <a:cs typeface="Raleway"/>
                <a:sym typeface="Raleway"/>
              </a:rPr>
              <a:t>Oblig 3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2" name="Google Shape;62;p14"/>
          <p:cNvSpPr/>
          <p:nvPr/>
        </p:nvSpPr>
        <p:spPr>
          <a:xfrm rot="-2226699">
            <a:off x="7262737" y="-1581912"/>
            <a:ext cx="2915126" cy="5553828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ctrTitle"/>
          </p:nvPr>
        </p:nvSpPr>
        <p:spPr>
          <a:xfrm>
            <a:off x="311700" y="2034538"/>
            <a:ext cx="8520600" cy="104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PERSONVERN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" name="Google Shape;68;p15"/>
          <p:cNvSpPr txBox="1"/>
          <p:nvPr/>
        </p:nvSpPr>
        <p:spPr>
          <a:xfrm>
            <a:off x="0" y="2708763"/>
            <a:ext cx="914400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i="1" dirty="0"/>
              <a:t>Retten til privatliv og retten til å bestemme over egne personopplysninger, men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i="1" dirty="0"/>
              <a:t>H</a:t>
            </a:r>
            <a:r>
              <a:rPr lang="no" i="1" dirty="0"/>
              <a:t>va er en personopplysning?</a:t>
            </a:r>
            <a:endParaRPr i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ctrTitle"/>
          </p:nvPr>
        </p:nvSpPr>
        <p:spPr>
          <a:xfrm>
            <a:off x="311700" y="1809300"/>
            <a:ext cx="8520600" cy="152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PERSONVERN</a:t>
            </a:r>
            <a:endParaRPr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" name="Google Shape;74;p16"/>
          <p:cNvSpPr txBox="1"/>
          <p:nvPr/>
        </p:nvSpPr>
        <p:spPr>
          <a:xfrm>
            <a:off x="249500" y="932000"/>
            <a:ext cx="1922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Samtykkeskjema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5" name="Google Shape;75;p16"/>
          <p:cNvSpPr txBox="1"/>
          <p:nvPr/>
        </p:nvSpPr>
        <p:spPr>
          <a:xfrm>
            <a:off x="1555775" y="328500"/>
            <a:ext cx="1922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Innebygd personvern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6" name="Google Shape;76;p16"/>
          <p:cNvSpPr txBox="1"/>
          <p:nvPr/>
        </p:nvSpPr>
        <p:spPr>
          <a:xfrm>
            <a:off x="910825" y="3939400"/>
            <a:ext cx="2178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Personopplysningsloven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7" name="Google Shape;77;p16"/>
          <p:cNvSpPr txBox="1"/>
          <p:nvPr/>
        </p:nvSpPr>
        <p:spPr>
          <a:xfrm>
            <a:off x="2626475" y="4652600"/>
            <a:ext cx="742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GDPR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8" name="Google Shape;78;p16"/>
          <p:cNvSpPr txBox="1"/>
          <p:nvPr/>
        </p:nvSpPr>
        <p:spPr>
          <a:xfrm>
            <a:off x="7544200" y="2035488"/>
            <a:ext cx="1039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Beskytte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9" name="Google Shape;79;p16"/>
          <p:cNvSpPr txBox="1"/>
          <p:nvPr/>
        </p:nvSpPr>
        <p:spPr>
          <a:xfrm>
            <a:off x="5829650" y="3669350"/>
            <a:ext cx="2430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Forhindre urettmessig bruk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80" name="Google Shape;80;p16"/>
          <p:cNvSpPr txBox="1"/>
          <p:nvPr/>
        </p:nvSpPr>
        <p:spPr>
          <a:xfrm>
            <a:off x="6189300" y="2999438"/>
            <a:ext cx="2865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Forhindre urettmessig innsamling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6624000" y="840025"/>
            <a:ext cx="2430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Retten til å bli glemt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82" name="Google Shape;82;p16"/>
          <p:cNvSpPr txBox="1"/>
          <p:nvPr/>
        </p:nvSpPr>
        <p:spPr>
          <a:xfrm>
            <a:off x="5140150" y="379875"/>
            <a:ext cx="1785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Dataportabilitet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83" name="Google Shape;83;p16"/>
          <p:cNvSpPr txBox="1"/>
          <p:nvPr/>
        </p:nvSpPr>
        <p:spPr>
          <a:xfrm>
            <a:off x="249500" y="1718100"/>
            <a:ext cx="2656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Den registrertes rettigheter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84" name="Google Shape;84;p16"/>
          <p:cNvSpPr txBox="1"/>
          <p:nvPr/>
        </p:nvSpPr>
        <p:spPr>
          <a:xfrm>
            <a:off x="126850" y="3544150"/>
            <a:ext cx="279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Dokumentasjon for overholdelse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85" name="Google Shape;85;p16"/>
          <p:cNvSpPr txBox="1"/>
          <p:nvPr/>
        </p:nvSpPr>
        <p:spPr>
          <a:xfrm>
            <a:off x="3273550" y="1240225"/>
            <a:ext cx="1922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Strenge sanksjoner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86" name="Google Shape;86;p16"/>
          <p:cNvSpPr txBox="1"/>
          <p:nvPr/>
        </p:nvSpPr>
        <p:spPr>
          <a:xfrm>
            <a:off x="4234900" y="4241525"/>
            <a:ext cx="3595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Rutiner for varsling ved sikkerhetsbrudd</a:t>
            </a:r>
            <a:endParaRPr>
              <a:solidFill>
                <a:srgbClr val="666666"/>
              </a:solidFill>
            </a:endParaRPr>
          </a:p>
        </p:txBody>
      </p:sp>
      <p:cxnSp>
        <p:nvCxnSpPr>
          <p:cNvPr id="87" name="Google Shape;87;p16"/>
          <p:cNvCxnSpPr>
            <a:stCxn id="75" idx="2"/>
          </p:cNvCxnSpPr>
          <p:nvPr/>
        </p:nvCxnSpPr>
        <p:spPr>
          <a:xfrm>
            <a:off x="2517125" y="728700"/>
            <a:ext cx="961500" cy="14436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" name="Google Shape;88;p16"/>
          <p:cNvCxnSpPr>
            <a:stCxn id="82" idx="2"/>
          </p:cNvCxnSpPr>
          <p:nvPr/>
        </p:nvCxnSpPr>
        <p:spPr>
          <a:xfrm flipH="1">
            <a:off x="5971300" y="780075"/>
            <a:ext cx="61500" cy="14142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9" name="Google Shape;89;p16"/>
          <p:cNvCxnSpPr/>
          <p:nvPr/>
        </p:nvCxnSpPr>
        <p:spPr>
          <a:xfrm>
            <a:off x="1790650" y="1115475"/>
            <a:ext cx="1203600" cy="11007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0" name="Google Shape;90;p16"/>
          <p:cNvCxnSpPr>
            <a:stCxn id="85" idx="2"/>
          </p:cNvCxnSpPr>
          <p:nvPr/>
        </p:nvCxnSpPr>
        <p:spPr>
          <a:xfrm>
            <a:off x="4234900" y="1640425"/>
            <a:ext cx="51000" cy="5319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" name="Google Shape;91;p16"/>
          <p:cNvCxnSpPr/>
          <p:nvPr/>
        </p:nvCxnSpPr>
        <p:spPr>
          <a:xfrm flipH="1">
            <a:off x="6487300" y="1203550"/>
            <a:ext cx="455100" cy="9540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2" name="Google Shape;92;p16"/>
          <p:cNvCxnSpPr>
            <a:endCxn id="86" idx="0"/>
          </p:cNvCxnSpPr>
          <p:nvPr/>
        </p:nvCxnSpPr>
        <p:spPr>
          <a:xfrm>
            <a:off x="4755400" y="2803325"/>
            <a:ext cx="1277400" cy="14382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3" name="Google Shape;93;p16"/>
          <p:cNvCxnSpPr>
            <a:endCxn id="84" idx="0"/>
          </p:cNvCxnSpPr>
          <p:nvPr/>
        </p:nvCxnSpPr>
        <p:spPr>
          <a:xfrm flipH="1">
            <a:off x="1525750" y="2847250"/>
            <a:ext cx="1717800" cy="6969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" name="Google Shape;94;p16"/>
          <p:cNvCxnSpPr>
            <a:endCxn id="83" idx="2"/>
          </p:cNvCxnSpPr>
          <p:nvPr/>
        </p:nvCxnSpPr>
        <p:spPr>
          <a:xfrm rot="10800000">
            <a:off x="1577750" y="2118300"/>
            <a:ext cx="843900" cy="3915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5" name="Google Shape;95;p16"/>
          <p:cNvCxnSpPr/>
          <p:nvPr/>
        </p:nvCxnSpPr>
        <p:spPr>
          <a:xfrm flipH="1">
            <a:off x="2715375" y="2847400"/>
            <a:ext cx="924600" cy="11301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6" name="Google Shape;96;p16"/>
          <p:cNvCxnSpPr>
            <a:endCxn id="77" idx="0"/>
          </p:cNvCxnSpPr>
          <p:nvPr/>
        </p:nvCxnSpPr>
        <p:spPr>
          <a:xfrm flipH="1">
            <a:off x="2997875" y="2847500"/>
            <a:ext cx="1023600" cy="18051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7" name="Google Shape;97;p16"/>
          <p:cNvCxnSpPr/>
          <p:nvPr/>
        </p:nvCxnSpPr>
        <p:spPr>
          <a:xfrm>
            <a:off x="5665475" y="2906125"/>
            <a:ext cx="469800" cy="7926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8" name="Google Shape;98;p16"/>
          <p:cNvCxnSpPr>
            <a:stCxn id="80" idx="0"/>
          </p:cNvCxnSpPr>
          <p:nvPr/>
        </p:nvCxnSpPr>
        <p:spPr>
          <a:xfrm rot="10800000">
            <a:off x="6810300" y="2583038"/>
            <a:ext cx="811800" cy="4164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" name="Google Shape;99;p16"/>
          <p:cNvCxnSpPr>
            <a:stCxn id="78" idx="1"/>
          </p:cNvCxnSpPr>
          <p:nvPr/>
        </p:nvCxnSpPr>
        <p:spPr>
          <a:xfrm flipH="1">
            <a:off x="6810400" y="2235588"/>
            <a:ext cx="733800" cy="214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0" name="Google Shape;100;p16"/>
          <p:cNvSpPr txBox="1"/>
          <p:nvPr/>
        </p:nvSpPr>
        <p:spPr>
          <a:xfrm>
            <a:off x="3273553" y="784375"/>
            <a:ext cx="2311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Personvernopplysninger</a:t>
            </a:r>
            <a:endParaRPr>
              <a:solidFill>
                <a:srgbClr val="666666"/>
              </a:solidFill>
            </a:endParaRPr>
          </a:p>
        </p:txBody>
      </p:sp>
      <p:cxnSp>
        <p:nvCxnSpPr>
          <p:cNvPr id="101" name="Google Shape;101;p16"/>
          <p:cNvCxnSpPr/>
          <p:nvPr/>
        </p:nvCxnSpPr>
        <p:spPr>
          <a:xfrm>
            <a:off x="5225150" y="1188875"/>
            <a:ext cx="205500" cy="9687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2" name="Google Shape;102;p16"/>
          <p:cNvSpPr txBox="1"/>
          <p:nvPr/>
        </p:nvSpPr>
        <p:spPr>
          <a:xfrm>
            <a:off x="3539101" y="3674400"/>
            <a:ext cx="167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Åpenhet og innsyn</a:t>
            </a:r>
            <a:endParaRPr>
              <a:solidFill>
                <a:srgbClr val="666666"/>
              </a:solidFill>
            </a:endParaRPr>
          </a:p>
        </p:txBody>
      </p:sp>
      <p:cxnSp>
        <p:nvCxnSpPr>
          <p:cNvPr id="103" name="Google Shape;103;p16"/>
          <p:cNvCxnSpPr>
            <a:endCxn id="102" idx="0"/>
          </p:cNvCxnSpPr>
          <p:nvPr/>
        </p:nvCxnSpPr>
        <p:spPr>
          <a:xfrm>
            <a:off x="4271251" y="2817900"/>
            <a:ext cx="105900" cy="8565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4" name="Google Shape;104;p16"/>
          <p:cNvSpPr txBox="1"/>
          <p:nvPr/>
        </p:nvSpPr>
        <p:spPr>
          <a:xfrm>
            <a:off x="7396900" y="1437763"/>
            <a:ext cx="1039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Privatliv</a:t>
            </a:r>
            <a:endParaRPr>
              <a:solidFill>
                <a:srgbClr val="666666"/>
              </a:solidFill>
            </a:endParaRPr>
          </a:p>
        </p:txBody>
      </p:sp>
      <p:cxnSp>
        <p:nvCxnSpPr>
          <p:cNvPr id="105" name="Google Shape;105;p16"/>
          <p:cNvCxnSpPr>
            <a:stCxn id="104" idx="1"/>
          </p:cNvCxnSpPr>
          <p:nvPr/>
        </p:nvCxnSpPr>
        <p:spPr>
          <a:xfrm flipH="1">
            <a:off x="6740500" y="1637863"/>
            <a:ext cx="656400" cy="6915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6" name="Google Shape;106;p16"/>
          <p:cNvSpPr txBox="1"/>
          <p:nvPr/>
        </p:nvSpPr>
        <p:spPr>
          <a:xfrm>
            <a:off x="189600" y="2435700"/>
            <a:ext cx="1648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Bestemme selv</a:t>
            </a:r>
            <a:endParaRPr>
              <a:solidFill>
                <a:srgbClr val="666666"/>
              </a:solidFill>
            </a:endParaRPr>
          </a:p>
        </p:txBody>
      </p:sp>
      <p:cxnSp>
        <p:nvCxnSpPr>
          <p:cNvPr id="107" name="Google Shape;107;p16"/>
          <p:cNvCxnSpPr>
            <a:endCxn id="106" idx="3"/>
          </p:cNvCxnSpPr>
          <p:nvPr/>
        </p:nvCxnSpPr>
        <p:spPr>
          <a:xfrm rot="10800000">
            <a:off x="1838100" y="2635800"/>
            <a:ext cx="569100" cy="207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8" name="Google Shape;108;p16"/>
          <p:cNvSpPr txBox="1"/>
          <p:nvPr/>
        </p:nvSpPr>
        <p:spPr>
          <a:xfrm>
            <a:off x="161400" y="2900275"/>
            <a:ext cx="1922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Personvernerklæring</a:t>
            </a:r>
            <a:endParaRPr>
              <a:solidFill>
                <a:srgbClr val="666666"/>
              </a:solidFill>
            </a:endParaRPr>
          </a:p>
        </p:txBody>
      </p:sp>
      <p:cxnSp>
        <p:nvCxnSpPr>
          <p:cNvPr id="109" name="Google Shape;109;p16"/>
          <p:cNvCxnSpPr/>
          <p:nvPr/>
        </p:nvCxnSpPr>
        <p:spPr>
          <a:xfrm flipH="1">
            <a:off x="2054900" y="2809000"/>
            <a:ext cx="504600" cy="2145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30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Hva er en personopplysning?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115" name="Google Shape;115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Navn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Adresse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Telefonnummer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E-post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Fødselsnummer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Bilde/video (hvis det er gjenkjennelig)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Lydopptak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Fingeravtrykk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Irismønster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Atferdsmønster (hva og hvor handler du, tv-serier, hvor du beveger deg, nettsøk osv.) </a:t>
            </a:r>
            <a:endParaRPr/>
          </a:p>
        </p:txBody>
      </p:sp>
      <p:sp>
        <p:nvSpPr>
          <p:cNvPr id="116" name="Google Shape;116;p17"/>
          <p:cNvSpPr txBox="1"/>
          <p:nvPr/>
        </p:nvSpPr>
        <p:spPr>
          <a:xfrm>
            <a:off x="6703650" y="4780500"/>
            <a:ext cx="24405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76A5AF"/>
                </a:solidFill>
              </a:rPr>
              <a:t>Relevant til Oblig 3, oppgave 2</a:t>
            </a:r>
            <a:endParaRPr sz="1200">
              <a:solidFill>
                <a:srgbClr val="76A5A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331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Personopplysning → </a:t>
            </a:r>
            <a:r>
              <a:rPr lang="no" sz="24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identifiserer en person</a:t>
            </a:r>
            <a:endParaRPr sz="24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Behandling → </a:t>
            </a:r>
            <a:r>
              <a:rPr lang="no" sz="24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operasjon på/med data</a:t>
            </a:r>
            <a:endParaRPr sz="24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Register → </a:t>
            </a:r>
            <a:r>
              <a:rPr lang="no" sz="24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lagring av data</a:t>
            </a:r>
            <a:endParaRPr sz="24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Behandlingsansvarlig → </a:t>
            </a:r>
            <a:r>
              <a:rPr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bestemmer formål (org. el enkeltperson)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Databehandler → </a:t>
            </a:r>
            <a:r>
              <a:rPr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behandler data på vegne av b.ansvarlig (org. el enkeltperson)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Samtykke → </a:t>
            </a:r>
            <a:r>
              <a:rPr lang="no" sz="22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FRIVILLIG; SPESIFIKT; INFORMERT; UTVETYDIG</a:t>
            </a:r>
            <a:endParaRPr sz="22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2" name="Google Shape;122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Personopplysningsloven: 6 sentrale definisjoner</a:t>
            </a:r>
            <a:endParaRPr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9"/>
          <p:cNvSpPr txBox="1">
            <a:spLocks noGrp="1"/>
          </p:cNvSpPr>
          <p:nvPr>
            <p:ph type="ctrTitle"/>
          </p:nvPr>
        </p:nvSpPr>
        <p:spPr>
          <a:xfrm>
            <a:off x="311700" y="1178325"/>
            <a:ext cx="8520600" cy="255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SÆRLIGE PERSONOPPLYSNINGER</a:t>
            </a:r>
            <a:r>
              <a:rPr lang="no" sz="10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 Artikkel 9</a:t>
            </a:r>
            <a:endParaRPr sz="1000"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331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Etnisk opprinnelse 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Politisk oppfatning 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Religion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Filosofisk overbevisning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Fagforeningsmedlemskap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Genetiske opplysninger, biometriske opplysninger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Helseopplysninger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Seksuelle forhold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Seksuell orientering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Spesielle kriterier for å behandle! 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3" name="Google Shape;133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Særlige personopplysninger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>
            <a:spLocks noGrp="1"/>
          </p:cNvSpPr>
          <p:nvPr>
            <p:ph type="body" idx="1"/>
          </p:nvPr>
        </p:nvSpPr>
        <p:spPr>
          <a:xfrm>
            <a:off x="2864715" y="2849400"/>
            <a:ext cx="34146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P        Å        L        A</a:t>
            </a:r>
            <a:endParaRPr sz="24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9" name="Google Shape;139;p21"/>
          <p:cNvSpPr txBox="1">
            <a:spLocks noGrp="1"/>
          </p:cNvSpPr>
          <p:nvPr>
            <p:ph type="ctrTitle" idx="4294967295"/>
          </p:nvPr>
        </p:nvSpPr>
        <p:spPr>
          <a:xfrm>
            <a:off x="0" y="797850"/>
            <a:ext cx="9144000" cy="116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LOVER</a:t>
            </a:r>
            <a:endParaRPr sz="60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2"/>
          <p:cNvSpPr txBox="1"/>
          <p:nvPr/>
        </p:nvSpPr>
        <p:spPr>
          <a:xfrm>
            <a:off x="340625" y="497725"/>
            <a:ext cx="8386500" cy="7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0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Obs-lover for informatikere:</a:t>
            </a:r>
            <a:endParaRPr sz="30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5" name="Google Shape;145;p22"/>
          <p:cNvSpPr txBox="1"/>
          <p:nvPr/>
        </p:nvSpPr>
        <p:spPr>
          <a:xfrm>
            <a:off x="462850" y="1802050"/>
            <a:ext cx="6580800" cy="16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P</a:t>
            </a:r>
            <a:r>
              <a:rPr lang="no" sz="2400">
                <a:latin typeface="Roboto"/>
                <a:ea typeface="Roboto"/>
                <a:cs typeface="Roboto"/>
                <a:sym typeface="Roboto"/>
              </a:rPr>
              <a:t>ersonopplysningsloven (og GDPR) 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-"/>
            </a:pPr>
            <a:r>
              <a:rPr lang="no" sz="2400">
                <a:latin typeface="Roboto"/>
                <a:ea typeface="Roboto"/>
                <a:cs typeface="Roboto"/>
                <a:sym typeface="Roboto"/>
              </a:rPr>
              <a:t>Samtykkeskjema inngår 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Å</a:t>
            </a:r>
            <a:r>
              <a:rPr lang="no" sz="2400">
                <a:latin typeface="Roboto"/>
                <a:ea typeface="Roboto"/>
                <a:cs typeface="Roboto"/>
                <a:sym typeface="Roboto"/>
              </a:rPr>
              <a:t>ndsverkloven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L</a:t>
            </a:r>
            <a:r>
              <a:rPr lang="no" sz="2400">
                <a:latin typeface="Roboto"/>
                <a:ea typeface="Roboto"/>
                <a:cs typeface="Roboto"/>
                <a:sym typeface="Roboto"/>
              </a:rPr>
              <a:t>ikestillings- og diskrimineringsloven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-"/>
            </a:pPr>
            <a:r>
              <a:rPr lang="no" sz="2400">
                <a:latin typeface="Roboto"/>
                <a:ea typeface="Roboto"/>
                <a:cs typeface="Roboto"/>
                <a:sym typeface="Roboto"/>
              </a:rPr>
              <a:t>inkluderer også UU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A</a:t>
            </a:r>
            <a:r>
              <a:rPr lang="no" sz="2400">
                <a:latin typeface="Roboto"/>
                <a:ea typeface="Roboto"/>
                <a:cs typeface="Roboto"/>
                <a:sym typeface="Roboto"/>
              </a:rPr>
              <a:t>rbeidsmiljøloven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" name="Google Shape;146;p22"/>
          <p:cNvSpPr txBox="1"/>
          <p:nvPr/>
        </p:nvSpPr>
        <p:spPr>
          <a:xfrm>
            <a:off x="7608425" y="4780500"/>
            <a:ext cx="15357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DD7E6B"/>
                </a:solidFill>
              </a:rPr>
              <a:t>Relevant til Oblig 3</a:t>
            </a:r>
            <a:endParaRPr sz="1200">
              <a:solidFill>
                <a:srgbClr val="DD7E6B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3000" b="1" u="sng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Personopplysningsloven:</a:t>
            </a:r>
            <a:r>
              <a:rPr lang="no" sz="30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 (og GDPR)</a:t>
            </a:r>
            <a:endParaRPr sz="30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Personopplysningsloven regulerer behandling av personopplysninger.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Det er kun tillatt å behandle personopplysninger dersom vilkår for å behandle personopplysninger er oppfylt (</a:t>
            </a:r>
            <a:r>
              <a:rPr lang="no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det viktigste vilkåret i studentarbeid i IN1030 er </a:t>
            </a:r>
            <a:r>
              <a:rPr lang="no" b="1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samtykke</a:t>
            </a: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).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no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Formålsbegrensning:</a:t>
            </a: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Personopplysninger skal kun behandles for spesifikke, uttrykkelige, angitte og legitime formål. Opplysninger som er samlet inn for et formål kan ikke brukes til andre formål.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3000" b="1" u="sng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Personopplysningsloven:</a:t>
            </a:r>
            <a:r>
              <a:rPr lang="no" sz="30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 (og GDPR)</a:t>
            </a:r>
            <a:endParaRPr sz="30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8" name="Google Shape;158;p24"/>
          <p:cNvSpPr txBox="1"/>
          <p:nvPr/>
        </p:nvSpPr>
        <p:spPr>
          <a:xfrm>
            <a:off x="311700" y="1340250"/>
            <a:ext cx="85206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For informatikere er det særlig viktig å kjenne til hvordan personopplysningsloven regulerer vilkårene for innhenting av personopplysninger, og vilkårene for at personopplysninger lovlig kan behandles i et datasystem.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3000" b="1" u="sng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Personopplysningsloven:</a:t>
            </a:r>
            <a:r>
              <a:rPr lang="no" sz="30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 (og GDPR)</a:t>
            </a:r>
            <a:endParaRPr sz="30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25"/>
          <p:cNvSpPr txBox="1">
            <a:spLocks noGrp="1"/>
          </p:cNvSpPr>
          <p:nvPr>
            <p:ph type="body" idx="1"/>
          </p:nvPr>
        </p:nvSpPr>
        <p:spPr>
          <a:xfrm>
            <a:off x="311700" y="11329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no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I 2018:  så kom «General Data Protection Regulation» (GDPR), som ble tatt inn i Personopplysningsloven.</a:t>
            </a:r>
            <a:endParaRPr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</a:pPr>
            <a:r>
              <a:rPr lang="no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det legges større ansvar på at virksomhetene selv ivaretar personvernet når de behandler personopplysninger, mindre ansvar til Datatilsynet</a:t>
            </a:r>
            <a:endParaRPr sz="18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</a:pPr>
            <a:r>
              <a:rPr lang="no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Kravene til utvikling og vedlikehold av internkontroll skjerpes. </a:t>
            </a:r>
            <a:endParaRPr sz="18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</a:pPr>
            <a:r>
              <a:rPr lang="no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Forordningen har større fokus på informasjonssikkerhet og avvikshåndtering. </a:t>
            </a:r>
            <a:endParaRPr sz="18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</a:pPr>
            <a:r>
              <a:rPr lang="no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Nytt i forordningen er kravet om at informasjonssystemer skal designes med «innebygd personvern».</a:t>
            </a:r>
            <a:endParaRPr sz="18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6"/>
          <p:cNvSpPr txBox="1">
            <a:spLocks noGrp="1"/>
          </p:cNvSpPr>
          <p:nvPr>
            <p:ph type="ctrTitle"/>
          </p:nvPr>
        </p:nvSpPr>
        <p:spPr>
          <a:xfrm>
            <a:off x="311700" y="1828600"/>
            <a:ext cx="8520600" cy="104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GDPR: Hva går det ut på?</a:t>
            </a:r>
            <a:endParaRPr b="1" dirty="0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 dirty="0">
                <a:solidFill>
                  <a:srgbClr val="DD7E6B"/>
                </a:solidFill>
              </a:rPr>
              <a:t>https://www.youtube.com/watch?v=MJ_Qj4H9ixc</a:t>
            </a:r>
            <a:endParaRPr b="1" dirty="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7"/>
          <p:cNvSpPr/>
          <p:nvPr/>
        </p:nvSpPr>
        <p:spPr>
          <a:xfrm rot="10800000">
            <a:off x="-451362" y="2872648"/>
            <a:ext cx="9745812" cy="2943702"/>
          </a:xfrm>
          <a:prstGeom prst="flowChartDocument">
            <a:avLst/>
          </a:prstGeom>
          <a:solidFill>
            <a:srgbClr val="D0E0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0E0E3"/>
              </a:solidFill>
            </a:endParaRPr>
          </a:p>
        </p:txBody>
      </p:sp>
      <p:sp>
        <p:nvSpPr>
          <p:cNvPr id="175" name="Google Shape;175;p27"/>
          <p:cNvSpPr txBox="1">
            <a:spLocks noGrp="1"/>
          </p:cNvSpPr>
          <p:nvPr>
            <p:ph type="title"/>
          </p:nvPr>
        </p:nvSpPr>
        <p:spPr>
          <a:xfrm>
            <a:off x="311700" y="2092050"/>
            <a:ext cx="8520600" cy="9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no" sz="6000" b="1" dirty="0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Spørsmål?</a:t>
            </a:r>
            <a:endParaRPr sz="6000" b="1" dirty="0">
              <a:solidFill>
                <a:srgbClr val="00B05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3000" b="1" u="sng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Åndsverksloven</a:t>
            </a:r>
            <a:r>
              <a:rPr lang="no" sz="30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endParaRPr sz="3000">
              <a:solidFill>
                <a:srgbClr val="76A5AF"/>
              </a:solidFill>
            </a:endParaRPr>
          </a:p>
        </p:txBody>
      </p:sp>
      <p:sp>
        <p:nvSpPr>
          <p:cNvPr id="181" name="Google Shape;181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Rettigheter omkring åndsverk - selve verket man har opphavsrett til.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Gir både ideelle og økonomiske rettigheter.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Et </a:t>
            </a:r>
            <a:r>
              <a:rPr lang="no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datamaskinprogram er åndsverk. 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Åndsverkloven har en særregel: opphavsrett til «datamaskinprogram som er skapt av en arbeidstaker under utførelsen av oppgaver som omfattes av arbeidsforholdet» overføres automatisk (</a:t>
            </a:r>
            <a:r>
              <a:rPr lang="no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med mindre annet er avtalt</a:t>
            </a: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) til arbeidsgiveren.</a:t>
            </a:r>
            <a:endParaRPr sz="25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3000" b="1" u="sng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Likestillings- og diskrimineringsloven:</a:t>
            </a:r>
            <a:endParaRPr sz="3000">
              <a:solidFill>
                <a:srgbClr val="76A5AF"/>
              </a:solidFill>
            </a:endParaRPr>
          </a:p>
        </p:txBody>
      </p:sp>
      <p:sp>
        <p:nvSpPr>
          <p:cNvPr id="187" name="Google Shape;187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§ 18.​ </a:t>
            </a:r>
            <a:r>
              <a:rPr lang="no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”Løsninger for IKT som underbygger virksomhetens alminnelige funksjoner, og som er hovedløsninger rettet mot eller stilt til rådighet for allmennheten, skal være </a:t>
            </a:r>
            <a:r>
              <a:rPr lang="no" b="1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universelt utformet</a:t>
            </a:r>
            <a:r>
              <a:rPr lang="no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fra det tidspunktet som er fastsatt i § 41. Med IKT menes teknologi og systemer av teknologi som brukes til å uttrykke, skape, omdanne, utveksle, lagre, mangfoldiggjøre og publisere informasjon, eller som på annen måte “</a:t>
            </a:r>
            <a:r>
              <a:rPr lang="no" b="1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gjør informasjon anvendbar</a:t>
            </a:r>
            <a:r>
              <a:rPr lang="no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.”</a:t>
            </a:r>
            <a:endParaRPr i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no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Forskrift om universell utforming</a:t>
            </a: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av ikt-løsninger stiller krav om at nettsider må oppfylle </a:t>
            </a:r>
            <a:r>
              <a:rPr lang="no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35 av 61 kriterier </a:t>
            </a: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 standarden: </a:t>
            </a:r>
            <a:r>
              <a:rPr lang="no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Retningslinjer for tilgjengelig webinnhold: WCAG 2.0.</a:t>
            </a:r>
            <a:endParaRPr sz="25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3000" b="1" u="sng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Arbeidsmiljøloven:</a:t>
            </a:r>
            <a:endParaRPr sz="3000">
              <a:solidFill>
                <a:srgbClr val="76A5AF"/>
              </a:solidFill>
            </a:endParaRPr>
          </a:p>
        </p:txBody>
      </p:sp>
      <p:sp>
        <p:nvSpPr>
          <p:cNvPr id="193" name="Google Shape;193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Hvilke rettigheter og plikter </a:t>
            </a:r>
            <a:r>
              <a:rPr lang="no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arbeidstakere og arbeidsgivere</a:t>
            </a: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har.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§ 4.2: Krav til tilrettelegging, medvirkning og utvikling som er viktig for informatikere å kjenne til.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Her står det at arbeidstakerne (og deres tillitsvalgte) skal informeres om endringer i systemer de bruker i arbeidet, og de </a:t>
            </a:r>
            <a:r>
              <a:rPr lang="no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“skal medvirke ved utformingen av dem</a:t>
            </a: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”.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Det legges stor vekt på et godt </a:t>
            </a:r>
            <a:r>
              <a:rPr lang="no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psyko-sosialt arbeidsmiljø </a:t>
            </a: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(se detaljert beskrivelse i § 4.3)</a:t>
            </a:r>
            <a:endParaRPr sz="25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74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Personvernerklæring:  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Hvordan nettstedet behandler personopplysninger. Husk krav fra GDPR.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Vilkår for bruk: </a:t>
            </a:r>
            <a:r>
              <a:rPr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Eksplisere retningslinjer for hvordan bruker kan bruke tjenesten.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Tilgjengelighetserklæring:  </a:t>
            </a:r>
            <a:endParaRPr sz="2400"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Redegjør for hvordan nettstedet oppfyller kravene (35 av WCAG)  til universell utforming. 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DOKUMENTER som skal være offentlige</a:t>
            </a:r>
            <a:endParaRPr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" name="Google Shape;200;p31"/>
          <p:cNvSpPr txBox="1"/>
          <p:nvPr/>
        </p:nvSpPr>
        <p:spPr>
          <a:xfrm>
            <a:off x="6520100" y="4780500"/>
            <a:ext cx="26238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76A5AF"/>
                </a:solidFill>
              </a:rPr>
              <a:t>Relevant til Oblig 3, oppgave 1 c</a:t>
            </a:r>
            <a:endParaRPr sz="1200">
              <a:solidFill>
                <a:srgbClr val="76A5AF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68389"/>
            <a:ext cx="9143999" cy="3681121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35"/>
          <p:cNvSpPr txBox="1">
            <a:spLocks noGrp="1"/>
          </p:cNvSpPr>
          <p:nvPr>
            <p:ph type="ctrTitle"/>
          </p:nvPr>
        </p:nvSpPr>
        <p:spPr>
          <a:xfrm>
            <a:off x="0" y="4151700"/>
            <a:ext cx="9144000" cy="9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58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UNIVERSELL UTFORMING</a:t>
            </a:r>
            <a:endParaRPr sz="5800"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17775" y="2477775"/>
            <a:ext cx="3726225" cy="2618299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7"/>
          <p:cNvSpPr txBox="1"/>
          <p:nvPr/>
        </p:nvSpPr>
        <p:spPr>
          <a:xfrm>
            <a:off x="397188" y="545900"/>
            <a:ext cx="8386500" cy="7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000" dirty="0">
                <a:solidFill>
                  <a:srgbClr val="00B050"/>
                </a:solidFill>
                <a:latin typeface="Roboto Medium"/>
                <a:ea typeface="Roboto Medium"/>
                <a:cs typeface="Roboto Medium"/>
                <a:sym typeface="Roboto Medium"/>
              </a:rPr>
              <a:t>Universell Utforming</a:t>
            </a:r>
            <a:endParaRPr sz="3000" dirty="0">
              <a:solidFill>
                <a:srgbClr val="00B050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46" name="Google Shape;246;p37"/>
          <p:cNvSpPr txBox="1"/>
          <p:nvPr/>
        </p:nvSpPr>
        <p:spPr>
          <a:xfrm>
            <a:off x="397200" y="1519650"/>
            <a:ext cx="8349600" cy="10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“Utforme samfunnet slik at så mange som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mulig kan delta aktivt uavhengig av funksjonsevne”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7" name="Google Shape;247;p37"/>
          <p:cNvSpPr txBox="1"/>
          <p:nvPr/>
        </p:nvSpPr>
        <p:spPr>
          <a:xfrm>
            <a:off x="378738" y="2477775"/>
            <a:ext cx="8386500" cy="7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100">
                <a:solidFill>
                  <a:srgbClr val="134F5C"/>
                </a:solidFill>
                <a:latin typeface="Roboto Medium"/>
                <a:ea typeface="Roboto Medium"/>
                <a:cs typeface="Roboto Medium"/>
                <a:sym typeface="Roboto Medium"/>
              </a:rPr>
              <a:t>Hvilke kategorier har vi for nedsatt funksjonsevne?</a:t>
            </a:r>
            <a:endParaRPr sz="2100">
              <a:solidFill>
                <a:srgbClr val="134F5C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8"/>
          <p:cNvSpPr txBox="1">
            <a:spLocks noGrp="1"/>
          </p:cNvSpPr>
          <p:nvPr>
            <p:ph type="body" idx="1"/>
          </p:nvPr>
        </p:nvSpPr>
        <p:spPr>
          <a:xfrm>
            <a:off x="326750" y="4215525"/>
            <a:ext cx="29247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u="sng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UU på 2 minutt</a:t>
            </a:r>
            <a:endParaRPr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3" name="Google Shape;253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38925" y="3445825"/>
            <a:ext cx="2605076" cy="183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6750" y="105500"/>
            <a:ext cx="2924542" cy="391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10667" y="105500"/>
            <a:ext cx="5299473" cy="314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9"/>
          <p:cNvSpPr txBox="1"/>
          <p:nvPr/>
        </p:nvSpPr>
        <p:spPr>
          <a:xfrm>
            <a:off x="378738" y="516625"/>
            <a:ext cx="8386500" cy="7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000">
                <a:solidFill>
                  <a:srgbClr val="76A5AF"/>
                </a:solidFill>
                <a:latin typeface="Roboto Medium"/>
                <a:ea typeface="Roboto Medium"/>
                <a:cs typeface="Roboto Medium"/>
                <a:sym typeface="Roboto Medium"/>
              </a:rPr>
              <a:t>GAP-modell, sosial modell og medisinsk modell</a:t>
            </a:r>
            <a:endParaRPr sz="3000">
              <a:solidFill>
                <a:srgbClr val="76A5A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61" name="Google Shape;261;p39"/>
          <p:cNvSpPr txBox="1"/>
          <p:nvPr/>
        </p:nvSpPr>
        <p:spPr>
          <a:xfrm>
            <a:off x="0" y="1511863"/>
            <a:ext cx="3042000" cy="12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-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Avstand mellom krav fra samfunnet og personens forutsetninger.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-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Hvordan gjøre dette gapet mindre?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-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Gapet kan være dynamisk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62" name="Google Shape;262;p39" descr="Begrepet funksjonshemming - Universell.n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151" y="3040803"/>
            <a:ext cx="2064726" cy="201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2125" y="3174625"/>
            <a:ext cx="2473699" cy="1968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73100" y="2859475"/>
            <a:ext cx="2473701" cy="2133925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9"/>
          <p:cNvSpPr txBox="1"/>
          <p:nvPr/>
        </p:nvSpPr>
        <p:spPr>
          <a:xfrm>
            <a:off x="2811350" y="1421200"/>
            <a:ext cx="3116700" cy="12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-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Mange faktorer i hverdagen som bygger opp mot en funksjonshemning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-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“Skylden” legges på det det rundt oss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6" name="Google Shape;266;p39"/>
          <p:cNvSpPr txBox="1"/>
          <p:nvPr/>
        </p:nvSpPr>
        <p:spPr>
          <a:xfrm>
            <a:off x="5706000" y="1421200"/>
            <a:ext cx="3438000" cy="14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-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Individnivå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-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Hva skal til for å “helbrede” personen?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-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Det er noe som mangler i personen og hvordan løse dette?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-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Custom løsning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7" name="Google Shape;267;p39"/>
          <p:cNvSpPr txBox="1"/>
          <p:nvPr/>
        </p:nvSpPr>
        <p:spPr>
          <a:xfrm>
            <a:off x="6507600" y="4780500"/>
            <a:ext cx="26364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DD7E6B"/>
                </a:solidFill>
              </a:rPr>
              <a:t>Relevant til Oblig 3, oppgave 1 d</a:t>
            </a:r>
            <a:endParaRPr sz="1200">
              <a:solidFill>
                <a:srgbClr val="DD7E6B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0"/>
          <p:cNvSpPr txBox="1">
            <a:spLocks noGrp="1"/>
          </p:cNvSpPr>
          <p:nvPr>
            <p:ph type="body" idx="1"/>
          </p:nvPr>
        </p:nvSpPr>
        <p:spPr>
          <a:xfrm>
            <a:off x="0" y="1023950"/>
            <a:ext cx="9144000" cy="288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90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USERINYERFACE</a:t>
            </a:r>
            <a:endParaRPr sz="90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 u="sng">
                <a:solidFill>
                  <a:srgbClr val="DD7E6B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https://userinyerface.com/</a:t>
            </a:r>
            <a:endParaRPr sz="1100"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1"/>
          <p:cNvSpPr txBox="1">
            <a:spLocks noGrp="1"/>
          </p:cNvSpPr>
          <p:nvPr>
            <p:ph type="body" idx="1"/>
          </p:nvPr>
        </p:nvSpPr>
        <p:spPr>
          <a:xfrm>
            <a:off x="464100" y="1081650"/>
            <a:ext cx="8215800" cy="298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30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TILGJENGELIGHET</a:t>
            </a:r>
            <a:endParaRPr sz="3000"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Kan noe være tilgjengelig uten å være inkluderende?</a:t>
            </a:r>
            <a:endParaRPr b="1" dirty="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30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INKLUDERING</a:t>
            </a:r>
            <a:endParaRPr sz="3000"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Kan noe være inkluderende uten å være tilgjengelig?</a:t>
            </a:r>
            <a:endParaRPr b="1" dirty="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8" name="Google Shape;278;p41"/>
          <p:cNvSpPr txBox="1"/>
          <p:nvPr/>
        </p:nvSpPr>
        <p:spPr>
          <a:xfrm>
            <a:off x="6507600" y="4780500"/>
            <a:ext cx="26364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76A5AF"/>
                </a:solidFill>
              </a:rPr>
              <a:t>Relevant til Oblig 3, oppgave 1 d</a:t>
            </a:r>
            <a:endParaRPr sz="1200">
              <a:solidFill>
                <a:srgbClr val="76A5AF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2"/>
          <p:cNvSpPr txBox="1">
            <a:spLocks noGrp="1"/>
          </p:cNvSpPr>
          <p:nvPr>
            <p:ph type="ctrTitle"/>
          </p:nvPr>
        </p:nvSpPr>
        <p:spPr>
          <a:xfrm>
            <a:off x="298800" y="1247850"/>
            <a:ext cx="8546400" cy="264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9600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WCAG</a:t>
            </a:r>
            <a:endParaRPr sz="9600"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b="1" u="sng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 CONTENT ACCESSIBILITY GUIDELINES</a:t>
            </a:r>
            <a:endParaRPr sz="18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0C343D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4" name="Google Shape;284;p42"/>
          <p:cNvSpPr txBox="1"/>
          <p:nvPr/>
        </p:nvSpPr>
        <p:spPr>
          <a:xfrm>
            <a:off x="6520100" y="4780500"/>
            <a:ext cx="26238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E6B8AF"/>
                </a:solidFill>
              </a:rPr>
              <a:t>Relevant til Oblig 3, oppgave 1 b</a:t>
            </a:r>
            <a:endParaRPr sz="1200">
              <a:solidFill>
                <a:srgbClr val="E6B8AF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3"/>
          <p:cNvSpPr txBox="1">
            <a:spLocks noGrp="1"/>
          </p:cNvSpPr>
          <p:nvPr>
            <p:ph type="ctrTitle"/>
          </p:nvPr>
        </p:nvSpPr>
        <p:spPr>
          <a:xfrm>
            <a:off x="311700" y="0"/>
            <a:ext cx="8520600" cy="11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WCAG PRINSIPP: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0" name="Google Shape;290;p43"/>
          <p:cNvSpPr txBox="1"/>
          <p:nvPr/>
        </p:nvSpPr>
        <p:spPr>
          <a:xfrm>
            <a:off x="4572000" y="1141800"/>
            <a:ext cx="4001700" cy="15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7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Prinsipp 3: Forståelig:</a:t>
            </a:r>
            <a:endParaRPr sz="17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7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det må være mulig å forstå informasjon og betjening av brukergrensesnitt.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291" name="Google Shape;291;p43"/>
          <p:cNvSpPr txBox="1"/>
          <p:nvPr/>
        </p:nvSpPr>
        <p:spPr>
          <a:xfrm>
            <a:off x="4572000" y="2893225"/>
            <a:ext cx="4001700" cy="18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7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Prinsipp 4: Robust:</a:t>
            </a:r>
            <a:endParaRPr sz="17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7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innholdet må være robust nok til at det kan tolkes på en pålitelig måte av brukeragenter, inkludert kompenserende teknologi.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292" name="Google Shape;292;p43"/>
          <p:cNvSpPr txBox="1"/>
          <p:nvPr/>
        </p:nvSpPr>
        <p:spPr>
          <a:xfrm>
            <a:off x="543175" y="2893225"/>
            <a:ext cx="3602700" cy="15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7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Prinsipp 2: Mulig å betjene:</a:t>
            </a:r>
            <a:endParaRPr sz="17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7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det må være mulig å betjene brukergrensesnittskomponenter og navigeringsfunksjoner.</a:t>
            </a:r>
            <a:endParaRPr sz="17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66666"/>
              </a:solidFill>
            </a:endParaRPr>
          </a:p>
        </p:txBody>
      </p:sp>
      <p:sp>
        <p:nvSpPr>
          <p:cNvPr id="293" name="Google Shape;293;p43"/>
          <p:cNvSpPr txBox="1"/>
          <p:nvPr/>
        </p:nvSpPr>
        <p:spPr>
          <a:xfrm>
            <a:off x="767750" y="1141800"/>
            <a:ext cx="3281100" cy="15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7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Prinsipp 1: Mulig å oppfatte:</a:t>
            </a:r>
            <a:endParaRPr sz="17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7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informasjon og brukergrensesnittskomponenter må presenteres for brukere på måter som de kan oppfatte.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294" name="Google Shape;294;p43"/>
          <p:cNvSpPr txBox="1"/>
          <p:nvPr/>
        </p:nvSpPr>
        <p:spPr>
          <a:xfrm>
            <a:off x="6520100" y="4780500"/>
            <a:ext cx="26238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DD7E6B"/>
                </a:solidFill>
              </a:rPr>
              <a:t>Relevant til Oblig 3, oppgave 1 b</a:t>
            </a:r>
            <a:endParaRPr sz="1200">
              <a:solidFill>
                <a:srgbClr val="DD7E6B"/>
              </a:solidFill>
            </a:endParaRPr>
          </a:p>
        </p:txBody>
      </p:sp>
      <p:sp>
        <p:nvSpPr>
          <p:cNvPr id="295" name="Google Shape;295;p43"/>
          <p:cNvSpPr/>
          <p:nvPr/>
        </p:nvSpPr>
        <p:spPr>
          <a:xfrm>
            <a:off x="543175" y="1547463"/>
            <a:ext cx="1542900" cy="1542900"/>
          </a:xfrm>
          <a:prstGeom prst="ellipse">
            <a:avLst/>
          </a:prstGeom>
          <a:solidFill>
            <a:srgbClr val="E6B8A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43"/>
          <p:cNvSpPr txBox="1"/>
          <p:nvPr/>
        </p:nvSpPr>
        <p:spPr>
          <a:xfrm>
            <a:off x="543175" y="1949463"/>
            <a:ext cx="15429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/>
              <a:t>1.1.Tekstalternativ</a:t>
            </a:r>
            <a:endParaRPr sz="12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En lydfil har en transkribert tekstfil</a:t>
            </a:r>
            <a:endParaRPr sz="1200"/>
          </a:p>
        </p:txBody>
      </p:sp>
      <p:sp>
        <p:nvSpPr>
          <p:cNvPr id="297" name="Google Shape;297;p43"/>
          <p:cNvSpPr/>
          <p:nvPr/>
        </p:nvSpPr>
        <p:spPr>
          <a:xfrm>
            <a:off x="1809125" y="3391613"/>
            <a:ext cx="1542900" cy="1542900"/>
          </a:xfrm>
          <a:prstGeom prst="ellipse">
            <a:avLst/>
          </a:prstGeom>
          <a:solidFill>
            <a:srgbClr val="E6B8A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43"/>
          <p:cNvSpPr txBox="1"/>
          <p:nvPr/>
        </p:nvSpPr>
        <p:spPr>
          <a:xfrm>
            <a:off x="1915625" y="3747425"/>
            <a:ext cx="1329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43"/>
          <p:cNvSpPr txBox="1"/>
          <p:nvPr/>
        </p:nvSpPr>
        <p:spPr>
          <a:xfrm>
            <a:off x="1809125" y="3793613"/>
            <a:ext cx="15429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/>
              <a:t>2.1.Tastatur</a:t>
            </a:r>
            <a:endParaRPr sz="12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Mulig å bruke piltaster utover mus</a:t>
            </a:r>
            <a:endParaRPr sz="1200"/>
          </a:p>
        </p:txBody>
      </p:sp>
      <p:sp>
        <p:nvSpPr>
          <p:cNvPr id="300" name="Google Shape;300;p43"/>
          <p:cNvSpPr/>
          <p:nvPr/>
        </p:nvSpPr>
        <p:spPr>
          <a:xfrm>
            <a:off x="7060550" y="1350313"/>
            <a:ext cx="1542900" cy="1542900"/>
          </a:xfrm>
          <a:prstGeom prst="ellipse">
            <a:avLst/>
          </a:prstGeom>
          <a:solidFill>
            <a:srgbClr val="E6B8A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43"/>
          <p:cNvSpPr txBox="1"/>
          <p:nvPr/>
        </p:nvSpPr>
        <p:spPr>
          <a:xfrm>
            <a:off x="7060550" y="1752313"/>
            <a:ext cx="15429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/>
              <a:t>3.2. Konsekvent navigering</a:t>
            </a:r>
            <a:endParaRPr sz="12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Samme rekkefølge</a:t>
            </a:r>
            <a:endParaRPr sz="1200"/>
          </a:p>
        </p:txBody>
      </p:sp>
      <p:sp>
        <p:nvSpPr>
          <p:cNvPr id="302" name="Google Shape;302;p43"/>
          <p:cNvSpPr/>
          <p:nvPr/>
        </p:nvSpPr>
        <p:spPr>
          <a:xfrm>
            <a:off x="4977200" y="3483863"/>
            <a:ext cx="1542900" cy="1542900"/>
          </a:xfrm>
          <a:prstGeom prst="ellipse">
            <a:avLst/>
          </a:prstGeom>
          <a:solidFill>
            <a:srgbClr val="E6B8A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43"/>
          <p:cNvSpPr txBox="1"/>
          <p:nvPr/>
        </p:nvSpPr>
        <p:spPr>
          <a:xfrm>
            <a:off x="5054250" y="3793613"/>
            <a:ext cx="15429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/>
              <a:t>4.1.Kompatibelt</a:t>
            </a:r>
            <a:endParaRPr sz="12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Fleksibel software - andre assisterende hjelpemidler</a:t>
            </a:r>
            <a:endParaRPr sz="1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000">
                <a:solidFill>
                  <a:srgbClr val="76A5AF"/>
                </a:solidFill>
                <a:latin typeface="Roboto Medium"/>
                <a:ea typeface="Roboto Medium"/>
                <a:cs typeface="Roboto Medium"/>
                <a:sym typeface="Roboto Medium"/>
              </a:rPr>
              <a:t>Beskrivelse av tre av 24 tipsene for UU</a:t>
            </a:r>
            <a:endParaRPr sz="3000">
              <a:solidFill>
                <a:srgbClr val="76A5AF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44"/>
          <p:cNvSpPr txBox="1">
            <a:spLocks noGrp="1"/>
          </p:cNvSpPr>
          <p:nvPr>
            <p:ph type="body" idx="1"/>
          </p:nvPr>
        </p:nvSpPr>
        <p:spPr>
          <a:xfrm>
            <a:off x="311700" y="1897525"/>
            <a:ext cx="4208700" cy="44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no" b="1"/>
              <a:t>2. Ta med ekspertise på laget</a:t>
            </a:r>
            <a:endParaRPr b="1"/>
          </a:p>
        </p:txBody>
      </p:sp>
      <p:sp>
        <p:nvSpPr>
          <p:cNvPr id="310" name="Google Shape;310;p44"/>
          <p:cNvSpPr txBox="1">
            <a:spLocks noGrp="1"/>
          </p:cNvSpPr>
          <p:nvPr>
            <p:ph type="body" idx="1"/>
          </p:nvPr>
        </p:nvSpPr>
        <p:spPr>
          <a:xfrm>
            <a:off x="4623600" y="1897525"/>
            <a:ext cx="4208700" cy="44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no" b="1"/>
              <a:t>4. Test universell utforming</a:t>
            </a:r>
            <a:endParaRPr b="1"/>
          </a:p>
        </p:txBody>
      </p:sp>
      <p:sp>
        <p:nvSpPr>
          <p:cNvPr id="311" name="Google Shape;311;p44"/>
          <p:cNvSpPr txBox="1">
            <a:spLocks noGrp="1"/>
          </p:cNvSpPr>
          <p:nvPr>
            <p:ph type="body" idx="1"/>
          </p:nvPr>
        </p:nvSpPr>
        <p:spPr>
          <a:xfrm>
            <a:off x="575700" y="3529650"/>
            <a:ext cx="7686300" cy="44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no" b="1"/>
              <a:t>9. Ha mulighet for tilpasning av siden, bruk responsiv design </a:t>
            </a:r>
            <a:endParaRPr b="1"/>
          </a:p>
        </p:txBody>
      </p:sp>
      <p:sp>
        <p:nvSpPr>
          <p:cNvPr id="312" name="Google Shape;312;p44"/>
          <p:cNvSpPr txBox="1"/>
          <p:nvPr/>
        </p:nvSpPr>
        <p:spPr>
          <a:xfrm>
            <a:off x="6507600" y="4780500"/>
            <a:ext cx="26364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76A5AF"/>
                </a:solidFill>
              </a:rPr>
              <a:t>Relevant til Oblig 3, oppgave 1 a</a:t>
            </a:r>
            <a:endParaRPr sz="1200">
              <a:solidFill>
                <a:srgbClr val="76A5AF"/>
              </a:solidFill>
            </a:endParaRPr>
          </a:p>
        </p:txBody>
      </p:sp>
      <p:sp>
        <p:nvSpPr>
          <p:cNvPr id="313" name="Google Shape;313;p44"/>
          <p:cNvSpPr txBox="1"/>
          <p:nvPr/>
        </p:nvSpPr>
        <p:spPr>
          <a:xfrm>
            <a:off x="4951125" y="2338875"/>
            <a:ext cx="34629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o" sz="1200"/>
              <a:t>Enklere å rette feil?</a:t>
            </a:r>
            <a:endParaRPr sz="120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o" sz="1200"/>
              <a:t>Funker det?</a:t>
            </a:r>
            <a:endParaRPr sz="120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o" sz="1200"/>
              <a:t>Teste på ulike brukere</a:t>
            </a:r>
            <a:endParaRPr sz="120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o" sz="1200"/>
              <a:t>Flere brukere kan bruke systemet</a:t>
            </a:r>
            <a:endParaRPr sz="120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o" sz="1200"/>
              <a:t>Teste at det faktisk funker</a:t>
            </a:r>
            <a:endParaRPr sz="1200"/>
          </a:p>
        </p:txBody>
      </p:sp>
      <p:sp>
        <p:nvSpPr>
          <p:cNvPr id="314" name="Google Shape;314;p44"/>
          <p:cNvSpPr txBox="1"/>
          <p:nvPr/>
        </p:nvSpPr>
        <p:spPr>
          <a:xfrm>
            <a:off x="311700" y="4060125"/>
            <a:ext cx="44673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o" sz="1200"/>
              <a:t>Enklere navigasjon</a:t>
            </a:r>
            <a:endParaRPr sz="120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o" sz="1200"/>
              <a:t>Mulighet til å endre: tekst, størrelse, kontrast osv.</a:t>
            </a:r>
            <a:endParaRPr sz="120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o" sz="1200"/>
              <a:t>Mulighet til å bruke ulike plattformer: PC, mobil, nettbrett</a:t>
            </a:r>
            <a:endParaRPr sz="120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o" sz="1200"/>
              <a:t>“Colorblind mode”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15" name="Google Shape;315;p44"/>
          <p:cNvSpPr txBox="1"/>
          <p:nvPr/>
        </p:nvSpPr>
        <p:spPr>
          <a:xfrm>
            <a:off x="4920750" y="4080375"/>
            <a:ext cx="3999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Dark/light mode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Desktop/vanlig 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Ebøker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316" name="Google Shape;316;p44"/>
          <p:cNvSpPr txBox="1"/>
          <p:nvPr/>
        </p:nvSpPr>
        <p:spPr>
          <a:xfrm>
            <a:off x="202500" y="2421450"/>
            <a:ext cx="47184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o" sz="1200"/>
              <a:t>En med erfaring i UU i utviklerteamet</a:t>
            </a:r>
            <a:endParaRPr sz="120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o" sz="1200"/>
              <a:t>Mangfold i teamet</a:t>
            </a:r>
            <a:endParaRPr sz="120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o" sz="1200"/>
              <a:t>Domeneeksperter (noen som er blind/døv/sitter i rullestol)</a:t>
            </a:r>
            <a:endParaRPr sz="120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o" sz="1200"/>
              <a:t>Får med UU fra starten av </a:t>
            </a:r>
            <a:endParaRPr sz="12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5"/>
          <p:cNvSpPr/>
          <p:nvPr/>
        </p:nvSpPr>
        <p:spPr>
          <a:xfrm rot="10800000">
            <a:off x="-451362" y="2872648"/>
            <a:ext cx="9745812" cy="2943702"/>
          </a:xfrm>
          <a:prstGeom prst="flowChartDocument">
            <a:avLst/>
          </a:prstGeom>
          <a:solidFill>
            <a:srgbClr val="D0E0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0E0E3"/>
              </a:solidFill>
            </a:endParaRPr>
          </a:p>
        </p:txBody>
      </p:sp>
      <p:sp>
        <p:nvSpPr>
          <p:cNvPr id="322" name="Google Shape;322;p45"/>
          <p:cNvSpPr txBox="1">
            <a:spLocks noGrp="1"/>
          </p:cNvSpPr>
          <p:nvPr>
            <p:ph type="title"/>
          </p:nvPr>
        </p:nvSpPr>
        <p:spPr>
          <a:xfrm>
            <a:off x="311700" y="2092050"/>
            <a:ext cx="8520600" cy="9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no" sz="6000" b="1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Spørsmål?</a:t>
            </a:r>
            <a:endParaRPr sz="6000" b="1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6"/>
          <p:cNvSpPr txBox="1">
            <a:spLocks noGrp="1"/>
          </p:cNvSpPr>
          <p:nvPr>
            <p:ph type="body" idx="1"/>
          </p:nvPr>
        </p:nvSpPr>
        <p:spPr>
          <a:xfrm>
            <a:off x="0" y="968850"/>
            <a:ext cx="9144000" cy="288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9600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FUNKiFY</a:t>
            </a:r>
            <a:endParaRPr sz="9600"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 u="sng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https://www.funkify.org/?v=f003c44deab6</a:t>
            </a:r>
            <a:endParaRPr sz="11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7"/>
          <p:cNvSpPr txBox="1">
            <a:spLocks noGrp="1"/>
          </p:cNvSpPr>
          <p:nvPr>
            <p:ph type="title"/>
          </p:nvPr>
        </p:nvSpPr>
        <p:spPr>
          <a:xfrm>
            <a:off x="311700" y="406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Nyttige nettsider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3" name="Google Shape;333;p47"/>
          <p:cNvSpPr txBox="1">
            <a:spLocks noGrp="1"/>
          </p:cNvSpPr>
          <p:nvPr>
            <p:ph type="body" idx="2"/>
          </p:nvPr>
        </p:nvSpPr>
        <p:spPr>
          <a:xfrm>
            <a:off x="311700" y="1318825"/>
            <a:ext cx="8520600" cy="318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2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Tilsynet for universell utforming av IKT (</a:t>
            </a:r>
            <a:r>
              <a:rPr lang="no" sz="2400" u="sng">
                <a:solidFill>
                  <a:srgbClr val="00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https://uutilsynet.no/</a:t>
            </a:r>
            <a:r>
              <a:rPr lang="no" sz="2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endParaRPr sz="24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2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WCAG (</a:t>
            </a:r>
            <a:r>
              <a:rPr lang="no" sz="2400" u="sng">
                <a:solidFill>
                  <a:srgbClr val="00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https://www.w3.org/WAI/standards-guidelines/wcag/</a:t>
            </a:r>
            <a:r>
              <a:rPr lang="no" sz="2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endParaRPr sz="24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2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Lovdata.no (</a:t>
            </a:r>
            <a:r>
              <a:rPr lang="no" sz="2400" u="sng">
                <a:solidFill>
                  <a:srgbClr val="00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https://lovdata.no/</a:t>
            </a:r>
            <a:r>
              <a:rPr lang="no" sz="2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endParaRPr sz="24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2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IN1030 fagsiden :) &lt;3</a:t>
            </a:r>
            <a:endParaRPr sz="24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1863</Words>
  <Application>Microsoft Office PowerPoint</Application>
  <PresentationFormat>Skjermfremvisning (16:9)</PresentationFormat>
  <Paragraphs>247</Paragraphs>
  <Slides>31</Slides>
  <Notes>31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31</vt:i4>
      </vt:variant>
    </vt:vector>
  </HeadingPairs>
  <TitlesOfParts>
    <vt:vector size="38" baseType="lpstr">
      <vt:lpstr>Arial</vt:lpstr>
      <vt:lpstr>Courier New</vt:lpstr>
      <vt:lpstr>Roboto Medium</vt:lpstr>
      <vt:lpstr>Roboto</vt:lpstr>
      <vt:lpstr>Times New Roman</vt:lpstr>
      <vt:lpstr>Raleway</vt:lpstr>
      <vt:lpstr>Simple Light</vt:lpstr>
      <vt:lpstr>Uke 5: Lover &amp;  Universell Utforming</vt:lpstr>
      <vt:lpstr>Hva skal vi i dag?</vt:lpstr>
      <vt:lpstr> PERSONVERN </vt:lpstr>
      <vt:lpstr> PERSONVERN </vt:lpstr>
      <vt:lpstr>Hva er en personopplysning?</vt:lpstr>
      <vt:lpstr>Personopplysningsloven: 6 sentrale definisjoner</vt:lpstr>
      <vt:lpstr>SÆRLIGE PERSONOPPLYSNINGER Artikkel 9</vt:lpstr>
      <vt:lpstr>Særlige personopplysninger</vt:lpstr>
      <vt:lpstr>LOVER</vt:lpstr>
      <vt:lpstr>PowerPoint-presentasjon</vt:lpstr>
      <vt:lpstr>Personopplysningsloven: (og GDPR) </vt:lpstr>
      <vt:lpstr>Personopplysningsloven: (og GDPR) </vt:lpstr>
      <vt:lpstr>Personopplysningsloven: (og GDPR) </vt:lpstr>
      <vt:lpstr>GDPR: Hva går det ut på? https://www.youtube.com/watch?v=MJ_Qj4H9ixc</vt:lpstr>
      <vt:lpstr>Spørsmål?</vt:lpstr>
      <vt:lpstr>Åndsverksloven:</vt:lpstr>
      <vt:lpstr>Likestillings- og diskrimineringsloven:</vt:lpstr>
      <vt:lpstr>Arbeidsmiljøloven:</vt:lpstr>
      <vt:lpstr>DOKUMENTER som skal være offentlige</vt:lpstr>
      <vt:lpstr>UNIVERSELL UTFORMING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WCAG WEB CONTENT ACCESSIBILITY GUIDELINES  </vt:lpstr>
      <vt:lpstr>WCAG PRINSIPP:    </vt:lpstr>
      <vt:lpstr>Beskrivelse av tre av 24 tipsene for UU </vt:lpstr>
      <vt:lpstr>Spørsmål?</vt:lpstr>
      <vt:lpstr>PowerPoint-presentasjon</vt:lpstr>
      <vt:lpstr>Nyttige nettsider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Bruker</dc:creator>
  <cp:lastModifiedBy>Daniel Lucas Roullo Nymo</cp:lastModifiedBy>
  <cp:revision>1</cp:revision>
  <dcterms:modified xsi:type="dcterms:W3CDTF">2025-02-26T13:45:48Z</dcterms:modified>
</cp:coreProperties>
</file>