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comment1.xml" ContentType="application/vnd.openxmlformats-officedocument.presentationml.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1"/>
  </p:notesMasterIdLst>
  <p:sldIdLst>
    <p:sldId id="256" r:id="rId2"/>
    <p:sldId id="257" r:id="rId3"/>
    <p:sldId id="259" r:id="rId4"/>
    <p:sldId id="260"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Lst>
  <p:sldSz cx="9144000" cy="5143500" type="screen16x9"/>
  <p:notesSz cx="6858000" cy="9144000"/>
  <p:embeddedFontLst>
    <p:embeddedFont>
      <p:font typeface="Raleway" pitchFamily="2" charset="0"/>
      <p:regular r:id="rId22"/>
      <p:bold r:id="rId23"/>
      <p:italic r:id="rId24"/>
      <p:boldItalic r:id="rId25"/>
    </p:embeddedFont>
    <p:embeddedFont>
      <p:font typeface="Roboto" panose="02000000000000000000" pitchFamily="2" charset="0"/>
      <p:regular r:id="rId26"/>
      <p:bold r:id="rId27"/>
      <p:italic r:id="rId28"/>
      <p:boldItalic r:id="rId29"/>
    </p:embeddedFont>
    <p:embeddedFont>
      <p:font typeface="Roboto Medium" panose="02000000000000000000" pitchFamily="2"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mma Tvinnereim" initials="" lastIdx="1" clrIdx="0"/>
  <p:cmAuthor id="1" name="Mathea Svendsen Risberg" initials="" lastIdx="2"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0F31889-4C7A-4537-99D6-FE52A0590819}">
  <a:tblStyle styleId="{50F31889-4C7A-4537-99D6-FE52A0590819}"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726" y="9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5-02-07T08:17:22.181" idx="2">
    <p:pos x="6000" y="0"/>
    <p:text>Blir en ny gjennomgang av dette neste uke så ikke bruk alt for mye tid på sekvenstabeller denne uken.</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b344d3550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gb344d35506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b344d35506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 name="Google Shape;58;gb344d35506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2d28dd8c6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2d28dd8c6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b344d35506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 name="Google Shape;76;gb344d35506_0_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b344d35506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2" name="Google Shape;92;gb344d35506_0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no"/>
              <a:t>Det er: involvering av brukergruppe eller representanter for brukergruppe for å samle inn data om bruken av et produkt/system</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b474164984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b474164984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b474164984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b474164984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b474164984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b474164984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b344d35506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4" name="Google Shape;114;gb344d35506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b344d35506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1" name="Google Shape;121;gb344d35506_0_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aad0ee4773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aad0ee4773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aad0ee477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aad0ee477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111d521f00b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2" name="Google Shape;142;g111d521f00b_0_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111d521f00b_0_6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111d521f00b_0_6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111d521f00b_0_6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111d521f00b_0_6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111d521f00b_0_5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2" name="Google Shape;162;g111d521f00b_0_58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111d521f00b_0_3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 name="Google Shape;168;g111d521f00b_0_3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aad0ee4773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aad0ee4773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1fa8e814d8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1fa8e814d8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no"/>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1299200"/>
            <a:ext cx="8520600" cy="16737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200"/>
              <a:buNone/>
            </a:pPr>
            <a:r>
              <a:rPr lang="no" sz="6000" b="1" dirty="0">
                <a:solidFill>
                  <a:srgbClr val="00B050"/>
                </a:solidFill>
                <a:latin typeface="Raleway"/>
                <a:ea typeface="Raleway"/>
                <a:cs typeface="Raleway"/>
                <a:sym typeface="Raleway"/>
              </a:rPr>
              <a:t>UKE 3 </a:t>
            </a:r>
            <a:endParaRPr sz="6000" b="1" dirty="0">
              <a:solidFill>
                <a:srgbClr val="00B050"/>
              </a:solidFill>
              <a:latin typeface="Raleway"/>
              <a:ea typeface="Raleway"/>
              <a:cs typeface="Raleway"/>
              <a:sym typeface="Raleway"/>
            </a:endParaRPr>
          </a:p>
          <a:p>
            <a:pPr marL="0" lvl="0" indent="0" algn="ctr" rtl="0">
              <a:lnSpc>
                <a:spcPct val="100000"/>
              </a:lnSpc>
              <a:spcBef>
                <a:spcPts val="0"/>
              </a:spcBef>
              <a:spcAft>
                <a:spcPts val="0"/>
              </a:spcAft>
              <a:buSzPts val="5200"/>
              <a:buNone/>
            </a:pPr>
            <a:r>
              <a:rPr lang="no" sz="4000" b="1" dirty="0">
                <a:solidFill>
                  <a:srgbClr val="00B050"/>
                </a:solidFill>
                <a:latin typeface="Raleway"/>
                <a:ea typeface="Raleway"/>
                <a:cs typeface="Raleway"/>
                <a:sym typeface="Raleway"/>
              </a:rPr>
              <a:t>Undersøkelse av bruk</a:t>
            </a:r>
            <a:endParaRPr sz="4000" b="1" dirty="0">
              <a:solidFill>
                <a:srgbClr val="00B050"/>
              </a:solidFill>
              <a:latin typeface="Raleway"/>
              <a:ea typeface="Raleway"/>
              <a:cs typeface="Raleway"/>
              <a:sym typeface="Raleway"/>
            </a:endParaRPr>
          </a:p>
        </p:txBody>
      </p:sp>
      <p:sp>
        <p:nvSpPr>
          <p:cNvPr id="55" name="Google Shape;55;p13"/>
          <p:cNvSpPr txBox="1">
            <a:spLocks noGrp="1"/>
          </p:cNvSpPr>
          <p:nvPr>
            <p:ph type="subTitle" idx="1"/>
          </p:nvPr>
        </p:nvSpPr>
        <p:spPr>
          <a:xfrm>
            <a:off x="311700" y="2972900"/>
            <a:ext cx="8520600" cy="7926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no" dirty="0">
                <a:solidFill>
                  <a:srgbClr val="000000"/>
                </a:solidFill>
                <a:latin typeface="Raleway"/>
                <a:ea typeface="Raleway"/>
                <a:cs typeface="Raleway"/>
                <a:sym typeface="Raleway"/>
              </a:rPr>
              <a:t>Gruppe 2</a:t>
            </a:r>
            <a:endParaRPr dirty="0">
              <a:solidFill>
                <a:srgbClr val="000000"/>
              </a:solidFill>
              <a:latin typeface="Raleway"/>
              <a:ea typeface="Raleway"/>
              <a:cs typeface="Raleway"/>
              <a:sym typeface="Raleway"/>
            </a:endParaRPr>
          </a:p>
          <a:p>
            <a:pPr marL="0" lvl="0" indent="0" algn="ctr" rtl="0">
              <a:lnSpc>
                <a:spcPct val="100000"/>
              </a:lnSpc>
              <a:spcBef>
                <a:spcPts val="0"/>
              </a:spcBef>
              <a:spcAft>
                <a:spcPts val="0"/>
              </a:spcAft>
              <a:buSzPts val="2800"/>
              <a:buNone/>
            </a:pPr>
            <a:r>
              <a:rPr lang="no" sz="1800" dirty="0">
                <a:solidFill>
                  <a:srgbClr val="000000"/>
                </a:solidFill>
                <a:latin typeface="Raleway"/>
                <a:ea typeface="Raleway"/>
                <a:cs typeface="Raleway"/>
                <a:sym typeface="Raleway"/>
              </a:rPr>
              <a:t>Læringsmål: Du skal kunne utføre enkle brukerundersøkelser.</a:t>
            </a:r>
            <a:endParaRPr sz="1800" dirty="0">
              <a:solidFill>
                <a:srgbClr val="000000"/>
              </a:solidFill>
              <a:latin typeface="Raleway"/>
              <a:ea typeface="Raleway"/>
              <a:cs typeface="Raleway"/>
              <a:sym typeface="Raleway"/>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64100" y="141350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b="1">
                <a:solidFill>
                  <a:srgbClr val="76A5AF"/>
                </a:solidFill>
                <a:latin typeface="Raleway"/>
                <a:ea typeface="Raleway"/>
                <a:cs typeface="Raleway"/>
                <a:sym typeface="Raleway"/>
              </a:rPr>
              <a:t>Hva skal vi i dag?</a:t>
            </a:r>
            <a:endParaRPr b="1">
              <a:solidFill>
                <a:srgbClr val="76A5AF"/>
              </a:solidFill>
              <a:latin typeface="Raleway"/>
              <a:ea typeface="Raleway"/>
              <a:cs typeface="Raleway"/>
              <a:sym typeface="Raleway"/>
            </a:endParaRPr>
          </a:p>
        </p:txBody>
      </p:sp>
      <p:sp>
        <p:nvSpPr>
          <p:cNvPr id="61" name="Google Shape;61;p14"/>
          <p:cNvSpPr txBox="1">
            <a:spLocks noGrp="1"/>
          </p:cNvSpPr>
          <p:nvPr>
            <p:ph type="body" idx="1"/>
          </p:nvPr>
        </p:nvSpPr>
        <p:spPr>
          <a:xfrm>
            <a:off x="464100" y="2057900"/>
            <a:ext cx="8520600" cy="230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Font typeface="Raleway"/>
              <a:buChar char="●"/>
            </a:pPr>
            <a:r>
              <a:rPr lang="no" dirty="0">
                <a:latin typeface="Raleway"/>
                <a:ea typeface="Raleway"/>
                <a:cs typeface="Raleway"/>
                <a:sym typeface="Raleway"/>
              </a:rPr>
              <a:t>Oblig 2</a:t>
            </a:r>
          </a:p>
          <a:p>
            <a:pPr marL="457200" lvl="0" indent="-342900" algn="l" rtl="0">
              <a:lnSpc>
                <a:spcPct val="115000"/>
              </a:lnSpc>
              <a:spcBef>
                <a:spcPts val="0"/>
              </a:spcBef>
              <a:spcAft>
                <a:spcPts val="0"/>
              </a:spcAft>
              <a:buSzPts val="1800"/>
              <a:buFont typeface="Raleway"/>
              <a:buChar char="●"/>
            </a:pPr>
            <a:r>
              <a:rPr lang="no" dirty="0">
                <a:latin typeface="Raleway"/>
                <a:ea typeface="Raleway"/>
                <a:cs typeface="Raleway"/>
                <a:sym typeface="Raleway"/>
              </a:rPr>
              <a:t>Bruk og undersøkelser av bruk</a:t>
            </a:r>
            <a:endParaRPr dirty="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dirty="0">
                <a:latin typeface="Raleway"/>
                <a:ea typeface="Raleway"/>
                <a:cs typeface="Raleway"/>
                <a:sym typeface="Raleway"/>
              </a:rPr>
              <a:t>Sekvenstabell</a:t>
            </a:r>
            <a:endParaRPr dirty="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dirty="0">
                <a:latin typeface="Raleway"/>
                <a:ea typeface="Raleway"/>
                <a:cs typeface="Raleway"/>
                <a:sym typeface="Raleway"/>
              </a:rPr>
              <a:t>Oppgaver</a:t>
            </a:r>
            <a:endParaRPr dirty="0">
              <a:latin typeface="Raleway"/>
              <a:ea typeface="Raleway"/>
              <a:cs typeface="Raleway"/>
              <a:sym typeface="Raleway"/>
            </a:endParaRPr>
          </a:p>
          <a:p>
            <a:pPr marL="457200" lvl="0" indent="0" algn="l" rtl="0">
              <a:lnSpc>
                <a:spcPct val="115000"/>
              </a:lnSpc>
              <a:spcBef>
                <a:spcPts val="0"/>
              </a:spcBef>
              <a:spcAft>
                <a:spcPts val="0"/>
              </a:spcAft>
              <a:buNone/>
            </a:pPr>
            <a:endParaRPr dirty="0">
              <a:latin typeface="Raleway"/>
              <a:ea typeface="Raleway"/>
              <a:cs typeface="Raleway"/>
              <a:sym typeface="Raleway"/>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63775" y="21113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sz="3000" b="1">
                <a:solidFill>
                  <a:srgbClr val="76A5AF"/>
                </a:solidFill>
                <a:latin typeface="Raleway"/>
                <a:ea typeface="Raleway"/>
                <a:cs typeface="Raleway"/>
                <a:sym typeface="Raleway"/>
              </a:rPr>
              <a:t>Oblig 2 er allerede lagt ut!</a:t>
            </a:r>
            <a:endParaRPr sz="3000" b="1">
              <a:solidFill>
                <a:srgbClr val="76A5AF"/>
              </a:solidFill>
              <a:latin typeface="Raleway"/>
              <a:ea typeface="Raleway"/>
              <a:cs typeface="Raleway"/>
              <a:sym typeface="Raleway"/>
            </a:endParaRPr>
          </a:p>
          <a:p>
            <a:pPr marL="457200" lvl="0" indent="-419100" algn="l" rtl="0">
              <a:spcBef>
                <a:spcPts val="0"/>
              </a:spcBef>
              <a:spcAft>
                <a:spcPts val="0"/>
              </a:spcAft>
              <a:buClr>
                <a:srgbClr val="76A5AF"/>
              </a:buClr>
              <a:buSzPts val="3000"/>
              <a:buFont typeface="Raleway"/>
              <a:buChar char="-"/>
            </a:pPr>
            <a:r>
              <a:rPr lang="no" sz="3000" b="1">
                <a:solidFill>
                  <a:srgbClr val="76A5AF"/>
                </a:solidFill>
                <a:latin typeface="Raleway"/>
                <a:ea typeface="Raleway"/>
                <a:cs typeface="Raleway"/>
                <a:sym typeface="Raleway"/>
              </a:rPr>
              <a:t>La oss se på den sammen</a:t>
            </a:r>
            <a:endParaRPr sz="3000" b="1">
              <a:solidFill>
                <a:srgbClr val="76A5AF"/>
              </a:solidFill>
              <a:latin typeface="Raleway"/>
              <a:ea typeface="Raleway"/>
              <a:cs typeface="Raleway"/>
              <a:sym typeface="Raleway"/>
            </a:endParaRPr>
          </a:p>
        </p:txBody>
      </p:sp>
      <p:sp>
        <p:nvSpPr>
          <p:cNvPr id="73" name="Google Shape;73;p16"/>
          <p:cNvSpPr txBox="1">
            <a:spLocks noGrp="1"/>
          </p:cNvSpPr>
          <p:nvPr>
            <p:ph type="body" idx="1"/>
          </p:nvPr>
        </p:nvSpPr>
        <p:spPr>
          <a:xfrm>
            <a:off x="9935500" y="5384325"/>
            <a:ext cx="2260800" cy="205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body" idx="1"/>
          </p:nvPr>
        </p:nvSpPr>
        <p:spPr>
          <a:xfrm>
            <a:off x="311700" y="1533475"/>
            <a:ext cx="39999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no" sz="2400">
                <a:solidFill>
                  <a:schemeClr val="dk1"/>
                </a:solidFill>
                <a:latin typeface="Raleway"/>
                <a:ea typeface="Raleway"/>
                <a:cs typeface="Raleway"/>
                <a:sym typeface="Raleway"/>
              </a:rPr>
              <a:t>Datainnsamling </a:t>
            </a:r>
            <a:endParaRPr sz="2400">
              <a:solidFill>
                <a:schemeClr val="dk1"/>
              </a:solidFill>
              <a:latin typeface="Raleway"/>
              <a:ea typeface="Raleway"/>
              <a:cs typeface="Raleway"/>
              <a:sym typeface="Raleway"/>
            </a:endParaRPr>
          </a:p>
          <a:p>
            <a:pPr marL="0" lvl="0" indent="0" algn="l" rtl="0">
              <a:lnSpc>
                <a:spcPct val="115000"/>
              </a:lnSpc>
              <a:spcBef>
                <a:spcPts val="1200"/>
              </a:spcBef>
              <a:spcAft>
                <a:spcPts val="0"/>
              </a:spcAft>
              <a:buClr>
                <a:schemeClr val="dk1"/>
              </a:buClr>
              <a:buSzPts val="1100"/>
              <a:buFont typeface="Arial"/>
              <a:buNone/>
            </a:pPr>
            <a:r>
              <a:rPr lang="no" sz="2400">
                <a:solidFill>
                  <a:schemeClr val="dk1"/>
                </a:solidFill>
                <a:latin typeface="Raleway"/>
                <a:ea typeface="Raleway"/>
                <a:cs typeface="Raleway"/>
                <a:sym typeface="Raleway"/>
              </a:rPr>
              <a:t>Brukerundersøkelse </a:t>
            </a:r>
            <a:endParaRPr sz="2400">
              <a:solidFill>
                <a:schemeClr val="dk1"/>
              </a:solidFill>
              <a:latin typeface="Raleway"/>
              <a:ea typeface="Raleway"/>
              <a:cs typeface="Raleway"/>
              <a:sym typeface="Raleway"/>
            </a:endParaRPr>
          </a:p>
          <a:p>
            <a:pPr marL="0" lvl="0" indent="0" algn="l" rtl="0">
              <a:lnSpc>
                <a:spcPct val="115000"/>
              </a:lnSpc>
              <a:spcBef>
                <a:spcPts val="1200"/>
              </a:spcBef>
              <a:spcAft>
                <a:spcPts val="0"/>
              </a:spcAft>
              <a:buClr>
                <a:schemeClr val="dk1"/>
              </a:buClr>
              <a:buSzPts val="1100"/>
              <a:buFont typeface="Arial"/>
              <a:buNone/>
            </a:pPr>
            <a:r>
              <a:rPr lang="no" sz="2400">
                <a:solidFill>
                  <a:schemeClr val="dk1"/>
                </a:solidFill>
                <a:latin typeface="Raleway"/>
                <a:ea typeface="Raleway"/>
                <a:cs typeface="Raleway"/>
                <a:sym typeface="Raleway"/>
              </a:rPr>
              <a:t>Direkte observasjon </a:t>
            </a:r>
            <a:endParaRPr sz="2400">
              <a:solidFill>
                <a:schemeClr val="dk1"/>
              </a:solidFill>
              <a:latin typeface="Raleway"/>
              <a:ea typeface="Raleway"/>
              <a:cs typeface="Raleway"/>
              <a:sym typeface="Raleway"/>
            </a:endParaRPr>
          </a:p>
          <a:p>
            <a:pPr marL="0" lvl="0" indent="0" algn="l" rtl="0">
              <a:lnSpc>
                <a:spcPct val="115000"/>
              </a:lnSpc>
              <a:spcBef>
                <a:spcPts val="1200"/>
              </a:spcBef>
              <a:spcAft>
                <a:spcPts val="0"/>
              </a:spcAft>
              <a:buClr>
                <a:schemeClr val="dk1"/>
              </a:buClr>
              <a:buSzPts val="1100"/>
              <a:buFont typeface="Arial"/>
              <a:buNone/>
            </a:pPr>
            <a:r>
              <a:rPr lang="no" sz="2400">
                <a:solidFill>
                  <a:schemeClr val="dk1"/>
                </a:solidFill>
                <a:latin typeface="Raleway"/>
                <a:ea typeface="Raleway"/>
                <a:cs typeface="Raleway"/>
                <a:sym typeface="Raleway"/>
              </a:rPr>
              <a:t>Samtykkeskjema </a:t>
            </a:r>
            <a:endParaRPr sz="2400">
              <a:solidFill>
                <a:schemeClr val="dk1"/>
              </a:solidFill>
              <a:latin typeface="Raleway"/>
              <a:ea typeface="Raleway"/>
              <a:cs typeface="Raleway"/>
              <a:sym typeface="Raleway"/>
            </a:endParaRPr>
          </a:p>
          <a:p>
            <a:pPr marL="0" lvl="0" indent="0" algn="l" rtl="0">
              <a:lnSpc>
                <a:spcPct val="115000"/>
              </a:lnSpc>
              <a:spcBef>
                <a:spcPts val="1200"/>
              </a:spcBef>
              <a:spcAft>
                <a:spcPts val="0"/>
              </a:spcAft>
              <a:buClr>
                <a:schemeClr val="dk1"/>
              </a:buClr>
              <a:buSzPts val="1100"/>
              <a:buFont typeface="Arial"/>
              <a:buNone/>
            </a:pPr>
            <a:r>
              <a:rPr lang="no" sz="2400">
                <a:solidFill>
                  <a:schemeClr val="dk1"/>
                </a:solidFill>
                <a:latin typeface="Raleway"/>
                <a:ea typeface="Raleway"/>
                <a:cs typeface="Raleway"/>
                <a:sym typeface="Raleway"/>
              </a:rPr>
              <a:t>Pilotundersøkelse</a:t>
            </a:r>
            <a:endParaRPr sz="2400">
              <a:solidFill>
                <a:schemeClr val="dk1"/>
              </a:solidFill>
              <a:latin typeface="Raleway"/>
              <a:ea typeface="Raleway"/>
              <a:cs typeface="Raleway"/>
              <a:sym typeface="Raleway"/>
            </a:endParaRPr>
          </a:p>
          <a:p>
            <a:pPr marL="0" lvl="0" indent="0" algn="l" rtl="0">
              <a:spcBef>
                <a:spcPts val="1200"/>
              </a:spcBef>
              <a:spcAft>
                <a:spcPts val="0"/>
              </a:spcAft>
              <a:buClr>
                <a:schemeClr val="dk1"/>
              </a:buClr>
              <a:buSzPts val="1100"/>
              <a:buFont typeface="Arial"/>
              <a:buNone/>
            </a:pPr>
            <a:endParaRPr sz="2400">
              <a:solidFill>
                <a:schemeClr val="dk1"/>
              </a:solidFill>
              <a:latin typeface="Raleway"/>
              <a:ea typeface="Raleway"/>
              <a:cs typeface="Raleway"/>
              <a:sym typeface="Raleway"/>
            </a:endParaRPr>
          </a:p>
        </p:txBody>
      </p:sp>
      <p:sp>
        <p:nvSpPr>
          <p:cNvPr id="79" name="Google Shape;79;p17"/>
          <p:cNvSpPr txBox="1">
            <a:spLocks noGrp="1"/>
          </p:cNvSpPr>
          <p:nvPr>
            <p:ph type="body" idx="2"/>
          </p:nvPr>
        </p:nvSpPr>
        <p:spPr>
          <a:xfrm>
            <a:off x="4832400" y="1533475"/>
            <a:ext cx="3999900" cy="3416400"/>
          </a:xfrm>
          <a:prstGeom prst="rect">
            <a:avLst/>
          </a:prstGeom>
          <a:noFill/>
          <a:ln>
            <a:noFill/>
          </a:ln>
        </p:spPr>
        <p:txBody>
          <a:bodyPr spcFirstLastPara="1" wrap="square" lIns="91425" tIns="91425" rIns="91425" bIns="91425" anchor="t" anchorCtr="0">
            <a:noAutofit/>
          </a:bodyPr>
          <a:lstStyle/>
          <a:p>
            <a:pPr marL="0" lvl="0" indent="0" algn="l" rtl="0">
              <a:spcBef>
                <a:spcPts val="1200"/>
              </a:spcBef>
              <a:spcAft>
                <a:spcPts val="0"/>
              </a:spcAft>
              <a:buClr>
                <a:schemeClr val="dk1"/>
              </a:buClr>
              <a:buSzPts val="1100"/>
              <a:buFont typeface="Arial"/>
              <a:buNone/>
            </a:pPr>
            <a:r>
              <a:rPr lang="no" sz="2400">
                <a:solidFill>
                  <a:schemeClr val="dk1"/>
                </a:solidFill>
                <a:latin typeface="Raleway"/>
                <a:ea typeface="Raleway"/>
                <a:cs typeface="Raleway"/>
                <a:sym typeface="Raleway"/>
              </a:rPr>
              <a:t>Deltakere</a:t>
            </a:r>
            <a:endParaRPr sz="2400">
              <a:solidFill>
                <a:schemeClr val="dk1"/>
              </a:solidFill>
              <a:latin typeface="Raleway"/>
              <a:ea typeface="Raleway"/>
              <a:cs typeface="Raleway"/>
              <a:sym typeface="Raleway"/>
            </a:endParaRPr>
          </a:p>
          <a:p>
            <a:pPr marL="0" lvl="0" indent="0" algn="l" rtl="0">
              <a:spcBef>
                <a:spcPts val="1200"/>
              </a:spcBef>
              <a:spcAft>
                <a:spcPts val="0"/>
              </a:spcAft>
              <a:buClr>
                <a:schemeClr val="dk1"/>
              </a:buClr>
              <a:buSzPts val="1100"/>
              <a:buFont typeface="Arial"/>
              <a:buNone/>
            </a:pPr>
            <a:r>
              <a:rPr lang="no" sz="2400">
                <a:solidFill>
                  <a:schemeClr val="dk1"/>
                </a:solidFill>
                <a:latin typeface="Raleway"/>
                <a:ea typeface="Raleway"/>
                <a:cs typeface="Raleway"/>
                <a:sym typeface="Raleway"/>
              </a:rPr>
              <a:t>Brukere</a:t>
            </a:r>
            <a:endParaRPr sz="2400">
              <a:solidFill>
                <a:schemeClr val="dk1"/>
              </a:solidFill>
              <a:latin typeface="Raleway"/>
              <a:ea typeface="Raleway"/>
              <a:cs typeface="Raleway"/>
              <a:sym typeface="Raleway"/>
            </a:endParaRPr>
          </a:p>
          <a:p>
            <a:pPr marL="0" lvl="0" indent="0" algn="l" rtl="0">
              <a:lnSpc>
                <a:spcPct val="115000"/>
              </a:lnSpc>
              <a:spcBef>
                <a:spcPts val="1200"/>
              </a:spcBef>
              <a:spcAft>
                <a:spcPts val="0"/>
              </a:spcAft>
              <a:buClr>
                <a:schemeClr val="dk1"/>
              </a:buClr>
              <a:buSzPts val="1100"/>
              <a:buFont typeface="Arial"/>
              <a:buNone/>
            </a:pPr>
            <a:r>
              <a:rPr lang="no" sz="2400">
                <a:solidFill>
                  <a:schemeClr val="dk1"/>
                </a:solidFill>
                <a:latin typeface="Raleway"/>
                <a:ea typeface="Raleway"/>
                <a:cs typeface="Raleway"/>
                <a:sym typeface="Raleway"/>
              </a:rPr>
              <a:t>Målgruppe</a:t>
            </a:r>
            <a:endParaRPr sz="2400">
              <a:solidFill>
                <a:schemeClr val="dk1"/>
              </a:solidFill>
              <a:latin typeface="Raleway"/>
              <a:ea typeface="Raleway"/>
              <a:cs typeface="Raleway"/>
              <a:sym typeface="Raleway"/>
            </a:endParaRPr>
          </a:p>
          <a:p>
            <a:pPr marL="0" lvl="0" indent="0" algn="l" rtl="0">
              <a:lnSpc>
                <a:spcPct val="115000"/>
              </a:lnSpc>
              <a:spcBef>
                <a:spcPts val="1200"/>
              </a:spcBef>
              <a:spcAft>
                <a:spcPts val="0"/>
              </a:spcAft>
              <a:buSzPts val="1400"/>
              <a:buNone/>
            </a:pPr>
            <a:r>
              <a:rPr lang="no" sz="2400">
                <a:solidFill>
                  <a:schemeClr val="dk1"/>
                </a:solidFill>
                <a:latin typeface="Raleway"/>
                <a:ea typeface="Raleway"/>
                <a:cs typeface="Raleway"/>
                <a:sym typeface="Raleway"/>
              </a:rPr>
              <a:t>Sekvens av handlinger </a:t>
            </a:r>
            <a:endParaRPr sz="2400">
              <a:solidFill>
                <a:schemeClr val="dk1"/>
              </a:solidFill>
              <a:latin typeface="Raleway"/>
              <a:ea typeface="Raleway"/>
              <a:cs typeface="Raleway"/>
              <a:sym typeface="Raleway"/>
            </a:endParaRPr>
          </a:p>
          <a:p>
            <a:pPr marL="0" lvl="0" indent="0" algn="l" rtl="0">
              <a:lnSpc>
                <a:spcPct val="115000"/>
              </a:lnSpc>
              <a:spcBef>
                <a:spcPts val="1200"/>
              </a:spcBef>
              <a:spcAft>
                <a:spcPts val="0"/>
              </a:spcAft>
              <a:buClr>
                <a:schemeClr val="dk1"/>
              </a:buClr>
              <a:buSzPts val="1100"/>
              <a:buFont typeface="Arial"/>
              <a:buNone/>
            </a:pPr>
            <a:r>
              <a:rPr lang="no" sz="2400">
                <a:solidFill>
                  <a:schemeClr val="dk1"/>
                </a:solidFill>
                <a:latin typeface="Raleway"/>
                <a:ea typeface="Raleway"/>
                <a:cs typeface="Raleway"/>
                <a:sym typeface="Raleway"/>
              </a:rPr>
              <a:t>Situasjonsbestemte handlinger</a:t>
            </a:r>
            <a:endParaRPr/>
          </a:p>
        </p:txBody>
      </p:sp>
      <p:sp>
        <p:nvSpPr>
          <p:cNvPr id="80" name="Google Shape;80;p17"/>
          <p:cNvSpPr txBox="1">
            <a:spLocks noGrp="1"/>
          </p:cNvSpPr>
          <p:nvPr>
            <p:ph type="ctrTitle" idx="4294967295"/>
          </p:nvPr>
        </p:nvSpPr>
        <p:spPr>
          <a:xfrm>
            <a:off x="250175" y="270725"/>
            <a:ext cx="8520600" cy="9882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2800"/>
              <a:buFont typeface="Arial"/>
              <a:buNone/>
            </a:pPr>
            <a:r>
              <a:rPr lang="no" sz="3000" b="1" i="0" u="none" strike="noStrike" cap="none">
                <a:solidFill>
                  <a:srgbClr val="76A5AF"/>
                </a:solidFill>
                <a:latin typeface="Raleway"/>
                <a:ea typeface="Raleway"/>
                <a:cs typeface="Raleway"/>
                <a:sym typeface="Raleway"/>
              </a:rPr>
              <a:t>Nøkkelbegreper </a:t>
            </a:r>
            <a:r>
              <a:rPr lang="no" sz="3000" b="1">
                <a:solidFill>
                  <a:srgbClr val="76A5AF"/>
                </a:solidFill>
                <a:latin typeface="Raleway"/>
                <a:ea typeface="Raleway"/>
                <a:cs typeface="Raleway"/>
                <a:sym typeface="Raleway"/>
              </a:rPr>
              <a:t>til læringsmål 2</a:t>
            </a:r>
            <a:endParaRPr sz="3000" b="0" i="0" u="none" strike="noStrike" cap="none">
              <a:solidFill>
                <a:srgbClr val="76A5AF"/>
              </a:solidFill>
              <a:latin typeface="Raleway"/>
              <a:ea typeface="Raleway"/>
              <a:cs typeface="Raleway"/>
              <a:sym typeface="Raleway"/>
            </a:endParaRPr>
          </a:p>
        </p:txBody>
      </p:sp>
      <p:sp>
        <p:nvSpPr>
          <p:cNvPr id="81" name="Google Shape;81;p17"/>
          <p:cNvSpPr txBox="1"/>
          <p:nvPr/>
        </p:nvSpPr>
        <p:spPr>
          <a:xfrm>
            <a:off x="374400" y="979375"/>
            <a:ext cx="8395200" cy="44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400"/>
              <a:buFont typeface="Arial"/>
              <a:buNone/>
            </a:pPr>
            <a:r>
              <a:rPr lang="no" sz="1700" i="1">
                <a:solidFill>
                  <a:schemeClr val="dk2"/>
                </a:solidFill>
                <a:latin typeface="Roboto"/>
                <a:ea typeface="Roboto"/>
                <a:cs typeface="Roboto"/>
                <a:sym typeface="Roboto"/>
              </a:rPr>
              <a:t>Du skal kunne gjennomføre enkle brukerundersøkelser</a:t>
            </a:r>
            <a:endParaRPr sz="700"/>
          </a:p>
        </p:txBody>
      </p:sp>
      <p:sp>
        <p:nvSpPr>
          <p:cNvPr id="82" name="Google Shape;82;p17"/>
          <p:cNvSpPr txBox="1"/>
          <p:nvPr/>
        </p:nvSpPr>
        <p:spPr>
          <a:xfrm>
            <a:off x="7589250" y="4780500"/>
            <a:ext cx="15546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DD7E6B"/>
                </a:solidFill>
              </a:rPr>
              <a:t>Relevant til Oblig 2</a:t>
            </a:r>
            <a:endParaRPr sz="1200">
              <a:solidFill>
                <a:srgbClr val="DD7E6B"/>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9"/>
          <p:cNvSpPr txBox="1">
            <a:spLocks noGrp="1"/>
          </p:cNvSpPr>
          <p:nvPr>
            <p:ph type="title"/>
          </p:nvPr>
        </p:nvSpPr>
        <p:spPr>
          <a:xfrm>
            <a:off x="299100" y="805550"/>
            <a:ext cx="8545800" cy="3761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2800"/>
              <a:buNone/>
            </a:pPr>
            <a:r>
              <a:rPr lang="no" sz="7200" b="1">
                <a:solidFill>
                  <a:srgbClr val="76A5AF"/>
                </a:solidFill>
                <a:latin typeface="Raleway"/>
                <a:ea typeface="Raleway"/>
                <a:cs typeface="Raleway"/>
                <a:sym typeface="Raleway"/>
              </a:rPr>
              <a:t>Hva er undersøkelse av bruk?</a:t>
            </a:r>
            <a:r>
              <a:rPr lang="no" sz="7200" b="1">
                <a:solidFill>
                  <a:schemeClr val="accent5"/>
                </a:solidFill>
                <a:latin typeface="Raleway"/>
                <a:ea typeface="Raleway"/>
                <a:cs typeface="Raleway"/>
                <a:sym typeface="Raleway"/>
              </a:rPr>
              <a:t> </a:t>
            </a:r>
            <a:endParaRPr sz="2400" b="1">
              <a:solidFill>
                <a:schemeClr val="accent5"/>
              </a:solidFill>
              <a:latin typeface="Raleway"/>
              <a:ea typeface="Raleway"/>
              <a:cs typeface="Raleway"/>
              <a:sym typeface="Raleway"/>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2800"/>
              <a:buFont typeface="Arial"/>
              <a:buNone/>
            </a:pPr>
            <a:r>
              <a:rPr lang="no" sz="2400" b="1">
                <a:solidFill>
                  <a:srgbClr val="76A5AF"/>
                </a:solidFill>
                <a:latin typeface="Raleway"/>
                <a:ea typeface="Raleway"/>
                <a:cs typeface="Raleway"/>
                <a:sym typeface="Raleway"/>
              </a:rPr>
              <a:t>(og hvorfor gidder vi?)</a:t>
            </a:r>
            <a:endParaRPr sz="2400" b="1">
              <a:solidFill>
                <a:srgbClr val="76A5AF"/>
              </a:solidFill>
              <a:latin typeface="Raleway"/>
              <a:ea typeface="Raleway"/>
              <a:cs typeface="Raleway"/>
              <a:sym typeface="Raleway"/>
            </a:endParaRPr>
          </a:p>
          <a:p>
            <a:pPr marL="0" lvl="0" indent="0" algn="l" rtl="0">
              <a:spcBef>
                <a:spcPts val="0"/>
              </a:spcBef>
              <a:spcAft>
                <a:spcPts val="0"/>
              </a:spcAft>
              <a:buNone/>
            </a:pPr>
            <a:endParaRPr/>
          </a:p>
        </p:txBody>
      </p:sp>
      <p:sp>
        <p:nvSpPr>
          <p:cNvPr id="100" name="Google Shape;100;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chemeClr val="dk1"/>
              </a:buClr>
              <a:buSzPts val="2400"/>
              <a:buFont typeface="Raleway"/>
              <a:buChar char="●"/>
            </a:pPr>
            <a:r>
              <a:rPr lang="no">
                <a:solidFill>
                  <a:srgbClr val="DD7E6B"/>
                </a:solidFill>
                <a:latin typeface="Raleway"/>
                <a:ea typeface="Raleway"/>
                <a:cs typeface="Raleway"/>
                <a:sym typeface="Raleway"/>
              </a:rPr>
              <a:t>Utvikle </a:t>
            </a:r>
            <a:r>
              <a:rPr lang="no">
                <a:solidFill>
                  <a:schemeClr val="dk1"/>
                </a:solidFill>
                <a:latin typeface="Raleway"/>
                <a:ea typeface="Raleway"/>
                <a:cs typeface="Raleway"/>
                <a:sym typeface="Raleway"/>
              </a:rPr>
              <a:t>nye produkter eller tjenester</a:t>
            </a:r>
            <a:endParaRPr>
              <a:solidFill>
                <a:schemeClr val="dk1"/>
              </a:solidFill>
              <a:latin typeface="Raleway"/>
              <a:ea typeface="Raleway"/>
              <a:cs typeface="Raleway"/>
              <a:sym typeface="Raleway"/>
            </a:endParaRPr>
          </a:p>
          <a:p>
            <a:pPr marL="457200" lvl="0" indent="-381000" algn="l" rtl="0">
              <a:spcBef>
                <a:spcPts val="0"/>
              </a:spcBef>
              <a:spcAft>
                <a:spcPts val="0"/>
              </a:spcAft>
              <a:buClr>
                <a:schemeClr val="dk1"/>
              </a:buClr>
              <a:buSzPts val="2400"/>
              <a:buFont typeface="Raleway"/>
              <a:buChar char="●"/>
            </a:pPr>
            <a:r>
              <a:rPr lang="no">
                <a:solidFill>
                  <a:srgbClr val="DD7E6B"/>
                </a:solidFill>
                <a:latin typeface="Raleway"/>
                <a:ea typeface="Raleway"/>
                <a:cs typeface="Raleway"/>
                <a:sym typeface="Raleway"/>
              </a:rPr>
              <a:t>Forbedre</a:t>
            </a:r>
            <a:r>
              <a:rPr lang="no">
                <a:solidFill>
                  <a:schemeClr val="dk1"/>
                </a:solidFill>
                <a:latin typeface="Raleway"/>
                <a:ea typeface="Raleway"/>
                <a:cs typeface="Raleway"/>
                <a:sym typeface="Raleway"/>
              </a:rPr>
              <a:t> noe som allerede eksisterer</a:t>
            </a:r>
            <a:endParaRPr>
              <a:solidFill>
                <a:schemeClr val="dk1"/>
              </a:solidFill>
              <a:latin typeface="Raleway"/>
              <a:ea typeface="Raleway"/>
              <a:cs typeface="Raleway"/>
              <a:sym typeface="Raleway"/>
            </a:endParaRPr>
          </a:p>
          <a:p>
            <a:pPr marL="457200" lvl="0" indent="-381000" algn="l" rtl="0">
              <a:spcBef>
                <a:spcPts val="0"/>
              </a:spcBef>
              <a:spcAft>
                <a:spcPts val="0"/>
              </a:spcAft>
              <a:buClr>
                <a:schemeClr val="dk1"/>
              </a:buClr>
              <a:buSzPts val="2400"/>
              <a:buFont typeface="Raleway"/>
              <a:buChar char="●"/>
            </a:pPr>
            <a:r>
              <a:rPr lang="no">
                <a:solidFill>
                  <a:srgbClr val="DD7E6B"/>
                </a:solidFill>
                <a:latin typeface="Raleway"/>
                <a:ea typeface="Raleway"/>
                <a:cs typeface="Raleway"/>
                <a:sym typeface="Raleway"/>
              </a:rPr>
              <a:t>Evaluere</a:t>
            </a:r>
            <a:r>
              <a:rPr lang="no">
                <a:solidFill>
                  <a:schemeClr val="dk1"/>
                </a:solidFill>
                <a:latin typeface="Raleway"/>
                <a:ea typeface="Raleway"/>
                <a:cs typeface="Raleway"/>
                <a:sym typeface="Raleway"/>
              </a:rPr>
              <a:t> noe, hvordan fungerer det i praksis</a:t>
            </a:r>
            <a:endParaRPr>
              <a:solidFill>
                <a:schemeClr val="dk1"/>
              </a:solidFill>
              <a:latin typeface="Raleway"/>
              <a:ea typeface="Raleway"/>
              <a:cs typeface="Raleway"/>
              <a:sym typeface="Raleway"/>
            </a:endParaRPr>
          </a:p>
          <a:p>
            <a:pPr marL="457200" lvl="0" indent="-381000" algn="l" rtl="0">
              <a:spcBef>
                <a:spcPts val="0"/>
              </a:spcBef>
              <a:spcAft>
                <a:spcPts val="0"/>
              </a:spcAft>
              <a:buClr>
                <a:schemeClr val="dk1"/>
              </a:buClr>
              <a:buSzPts val="2400"/>
              <a:buFont typeface="Raleway"/>
              <a:buChar char="●"/>
            </a:pPr>
            <a:r>
              <a:rPr lang="no">
                <a:solidFill>
                  <a:srgbClr val="DD7E6B"/>
                </a:solidFill>
                <a:latin typeface="Raleway"/>
                <a:ea typeface="Raleway"/>
                <a:cs typeface="Raleway"/>
                <a:sym typeface="Raleway"/>
              </a:rPr>
              <a:t>Forstå</a:t>
            </a:r>
            <a:r>
              <a:rPr lang="no">
                <a:solidFill>
                  <a:schemeClr val="accent5"/>
                </a:solidFill>
                <a:latin typeface="Raleway"/>
                <a:ea typeface="Raleway"/>
                <a:cs typeface="Raleway"/>
                <a:sym typeface="Raleway"/>
              </a:rPr>
              <a:t> </a:t>
            </a:r>
            <a:r>
              <a:rPr lang="no">
                <a:solidFill>
                  <a:schemeClr val="dk1"/>
                </a:solidFill>
                <a:latin typeface="Raleway"/>
                <a:ea typeface="Raleway"/>
                <a:cs typeface="Raleway"/>
                <a:sym typeface="Raleway"/>
              </a:rPr>
              <a:t>noe, utforske, undersøke, etablere kunnskap</a:t>
            </a:r>
            <a:endParaRPr>
              <a:solidFill>
                <a:schemeClr val="dk1"/>
              </a:solidFill>
              <a:latin typeface="Raleway"/>
              <a:ea typeface="Raleway"/>
              <a:cs typeface="Raleway"/>
              <a:sym typeface="Raleway"/>
            </a:endParaRPr>
          </a:p>
          <a:p>
            <a:pPr marL="457200" lvl="0" indent="-381000" algn="l" rtl="0">
              <a:spcBef>
                <a:spcPts val="0"/>
              </a:spcBef>
              <a:spcAft>
                <a:spcPts val="0"/>
              </a:spcAft>
              <a:buClr>
                <a:schemeClr val="dk1"/>
              </a:buClr>
              <a:buSzPts val="2400"/>
              <a:buFont typeface="Raleway"/>
              <a:buChar char="●"/>
            </a:pPr>
            <a:r>
              <a:rPr lang="no">
                <a:solidFill>
                  <a:srgbClr val="DD7E6B"/>
                </a:solidFill>
                <a:latin typeface="Raleway"/>
                <a:ea typeface="Raleway"/>
                <a:cs typeface="Raleway"/>
                <a:sym typeface="Raleway"/>
              </a:rPr>
              <a:t>Analysere,</a:t>
            </a:r>
            <a:r>
              <a:rPr lang="no">
                <a:solidFill>
                  <a:schemeClr val="dk1"/>
                </a:solidFill>
                <a:latin typeface="Raleway"/>
                <a:ea typeface="Raleway"/>
                <a:cs typeface="Raleway"/>
                <a:sym typeface="Raleway"/>
              </a:rPr>
              <a:t> kartlegge,teste</a:t>
            </a:r>
            <a:endParaRPr>
              <a:solidFill>
                <a:schemeClr val="dk1"/>
              </a:solidFill>
              <a:latin typeface="Raleway"/>
              <a:ea typeface="Raleway"/>
              <a:cs typeface="Raleway"/>
              <a:sym typeface="Raleway"/>
            </a:endParaRPr>
          </a:p>
          <a:p>
            <a:pPr marL="0" lvl="0" indent="0" algn="l" rtl="0">
              <a:spcBef>
                <a:spcPts val="0"/>
              </a:spcBef>
              <a:spcAft>
                <a:spcPts val="0"/>
              </a:spcAft>
              <a:buNone/>
            </a:pPr>
            <a:endParaRPr i="1">
              <a:solidFill>
                <a:schemeClr val="dk1"/>
              </a:solidFill>
              <a:latin typeface="Raleway"/>
              <a:ea typeface="Raleway"/>
              <a:cs typeface="Raleway"/>
              <a:sym typeface="Raleway"/>
            </a:endParaRPr>
          </a:p>
          <a:p>
            <a:pPr marL="0" lvl="0" indent="0" algn="l" rtl="0">
              <a:spcBef>
                <a:spcPts val="0"/>
              </a:spcBef>
              <a:spcAft>
                <a:spcPts val="0"/>
              </a:spcAft>
              <a:buNone/>
            </a:pPr>
            <a:endParaRPr i="1">
              <a:solidFill>
                <a:schemeClr val="dk1"/>
              </a:solidFill>
              <a:latin typeface="Raleway"/>
              <a:ea typeface="Raleway"/>
              <a:cs typeface="Raleway"/>
              <a:sym typeface="Raleway"/>
            </a:endParaRPr>
          </a:p>
          <a:p>
            <a:pPr marL="457200" lvl="0" indent="0" algn="ctr" rtl="0">
              <a:spcBef>
                <a:spcPts val="0"/>
              </a:spcBef>
              <a:spcAft>
                <a:spcPts val="0"/>
              </a:spcAft>
              <a:buNone/>
            </a:pPr>
            <a:r>
              <a:rPr lang="no" sz="1400" i="1">
                <a:solidFill>
                  <a:schemeClr val="dk1"/>
                </a:solidFill>
                <a:latin typeface="Raleway"/>
                <a:ea typeface="Raleway"/>
                <a:cs typeface="Raleway"/>
                <a:sym typeface="Raleway"/>
              </a:rPr>
              <a:t>Vi ønsker å forstå noe som vi lurer på, og gjennom det bringe frem ny kunnskap som skal være til nytte for individer, organisasjoner og kanskje hele samfunnet. </a:t>
            </a:r>
            <a:endParaRPr sz="1400" i="1">
              <a:solidFill>
                <a:schemeClr val="dk1"/>
              </a:solidFill>
              <a:latin typeface="Raleway"/>
              <a:ea typeface="Raleway"/>
              <a:cs typeface="Raleway"/>
              <a:sym typeface="Raleway"/>
            </a:endParaRPr>
          </a:p>
          <a:p>
            <a:pPr marL="0" lvl="0" indent="0" algn="l" rtl="0">
              <a:spcBef>
                <a:spcPts val="0"/>
              </a:spcBef>
              <a:spcAft>
                <a:spcPts val="160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1"/>
          <p:cNvSpPr txBox="1">
            <a:spLocks noGrp="1"/>
          </p:cNvSpPr>
          <p:nvPr>
            <p:ph type="body" idx="1"/>
          </p:nvPr>
        </p:nvSpPr>
        <p:spPr>
          <a:xfrm>
            <a:off x="311700" y="560700"/>
            <a:ext cx="8520600" cy="4022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2800"/>
              <a:buFont typeface="Arial"/>
              <a:buNone/>
            </a:pPr>
            <a:r>
              <a:rPr lang="no" sz="5000" b="1" dirty="0">
                <a:solidFill>
                  <a:srgbClr val="00B050"/>
                </a:solidFill>
                <a:latin typeface="Raleway"/>
                <a:ea typeface="Raleway"/>
                <a:cs typeface="Raleway"/>
                <a:sym typeface="Raleway"/>
              </a:rPr>
              <a:t>“What people say, what they do, and what they say they do are entirely different things”</a:t>
            </a:r>
            <a:endParaRPr sz="100" dirty="0">
              <a:solidFill>
                <a:srgbClr val="00B05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2"/>
          <p:cNvSpPr txBox="1">
            <a:spLocks noGrp="1"/>
          </p:cNvSpPr>
          <p:nvPr>
            <p:ph type="title"/>
          </p:nvPr>
        </p:nvSpPr>
        <p:spPr>
          <a:xfrm>
            <a:off x="0" y="368825"/>
            <a:ext cx="914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2800"/>
              <a:buFont typeface="Arial"/>
              <a:buNone/>
            </a:pPr>
            <a:r>
              <a:rPr lang="no" b="1">
                <a:solidFill>
                  <a:srgbClr val="76A5AF"/>
                </a:solidFill>
                <a:latin typeface="Raleway"/>
                <a:ea typeface="Raleway"/>
                <a:cs typeface="Raleway"/>
                <a:sym typeface="Raleway"/>
              </a:rPr>
              <a:t>Alle datainnsamlinger har samme mål:</a:t>
            </a:r>
            <a:endParaRPr b="1">
              <a:solidFill>
                <a:srgbClr val="76A5AF"/>
              </a:solidFill>
              <a:latin typeface="Raleway"/>
              <a:ea typeface="Raleway"/>
              <a:cs typeface="Raleway"/>
              <a:sym typeface="Raleway"/>
            </a:endParaRPr>
          </a:p>
          <a:p>
            <a:pPr marL="0" lvl="0" indent="0" algn="l" rtl="0">
              <a:spcBef>
                <a:spcPts val="0"/>
              </a:spcBef>
              <a:spcAft>
                <a:spcPts val="0"/>
              </a:spcAft>
              <a:buNone/>
            </a:pPr>
            <a:endParaRPr/>
          </a:p>
        </p:txBody>
      </p:sp>
      <p:sp>
        <p:nvSpPr>
          <p:cNvPr id="111" name="Google Shape;111;p22"/>
          <p:cNvSpPr txBox="1">
            <a:spLocks noGrp="1"/>
          </p:cNvSpPr>
          <p:nvPr>
            <p:ph type="body" idx="1"/>
          </p:nvPr>
        </p:nvSpPr>
        <p:spPr>
          <a:xfrm>
            <a:off x="0" y="1597450"/>
            <a:ext cx="9144000" cy="2874600"/>
          </a:xfrm>
          <a:prstGeom prst="rect">
            <a:avLst/>
          </a:prstGeom>
        </p:spPr>
        <p:txBody>
          <a:bodyPr spcFirstLastPara="1" wrap="square" lIns="91425" tIns="91425" rIns="91425" bIns="91425" anchor="t" anchorCtr="0">
            <a:noAutofit/>
          </a:bodyPr>
          <a:lstStyle/>
          <a:p>
            <a:pPr marL="457200" lvl="0" indent="0" algn="ctr" rtl="0">
              <a:spcBef>
                <a:spcPts val="0"/>
              </a:spcBef>
              <a:spcAft>
                <a:spcPts val="0"/>
              </a:spcAft>
              <a:buNone/>
            </a:pPr>
            <a:r>
              <a:rPr lang="no" dirty="0">
                <a:latin typeface="Raleway"/>
                <a:ea typeface="Raleway"/>
                <a:cs typeface="Raleway"/>
                <a:sym typeface="Raleway"/>
              </a:rPr>
              <a:t>fra</a:t>
            </a:r>
            <a:endParaRPr dirty="0">
              <a:latin typeface="Raleway"/>
              <a:ea typeface="Raleway"/>
              <a:cs typeface="Raleway"/>
              <a:sym typeface="Raleway"/>
            </a:endParaRPr>
          </a:p>
          <a:p>
            <a:pPr marL="457200" lvl="0" indent="0" algn="ctr" rtl="0">
              <a:spcBef>
                <a:spcPts val="0"/>
              </a:spcBef>
              <a:spcAft>
                <a:spcPts val="0"/>
              </a:spcAft>
              <a:buNone/>
            </a:pPr>
            <a:r>
              <a:rPr lang="no" sz="2800" dirty="0">
                <a:solidFill>
                  <a:srgbClr val="DD7E6B"/>
                </a:solidFill>
                <a:latin typeface="Raleway"/>
                <a:ea typeface="Raleway"/>
                <a:cs typeface="Raleway"/>
                <a:sym typeface="Raleway"/>
              </a:rPr>
              <a:t>rådata</a:t>
            </a:r>
            <a:endParaRPr sz="2800" dirty="0">
              <a:solidFill>
                <a:srgbClr val="DD7E6B"/>
              </a:solidFill>
              <a:latin typeface="Raleway"/>
              <a:ea typeface="Raleway"/>
              <a:cs typeface="Raleway"/>
              <a:sym typeface="Raleway"/>
            </a:endParaRPr>
          </a:p>
          <a:p>
            <a:pPr marL="457200" lvl="0" indent="0" algn="ctr" rtl="0">
              <a:spcBef>
                <a:spcPts val="0"/>
              </a:spcBef>
              <a:spcAft>
                <a:spcPts val="0"/>
              </a:spcAft>
              <a:buNone/>
            </a:pPr>
            <a:r>
              <a:rPr lang="no" dirty="0">
                <a:latin typeface="Raleway"/>
                <a:ea typeface="Raleway"/>
                <a:cs typeface="Raleway"/>
                <a:sym typeface="Raleway"/>
              </a:rPr>
              <a:t>til</a:t>
            </a:r>
            <a:endParaRPr dirty="0">
              <a:latin typeface="Raleway"/>
              <a:ea typeface="Raleway"/>
              <a:cs typeface="Raleway"/>
              <a:sym typeface="Raleway"/>
            </a:endParaRPr>
          </a:p>
          <a:p>
            <a:pPr marL="457200" lvl="0" indent="0" algn="ctr" rtl="0">
              <a:spcBef>
                <a:spcPts val="0"/>
              </a:spcBef>
              <a:spcAft>
                <a:spcPts val="0"/>
              </a:spcAft>
              <a:buNone/>
            </a:pPr>
            <a:r>
              <a:rPr lang="no" sz="2800" dirty="0">
                <a:solidFill>
                  <a:srgbClr val="DD7E6B"/>
                </a:solidFill>
                <a:latin typeface="Raleway"/>
                <a:ea typeface="Raleway"/>
                <a:cs typeface="Raleway"/>
                <a:sym typeface="Raleway"/>
              </a:rPr>
              <a:t>informasjon </a:t>
            </a:r>
            <a:endParaRPr sz="2800" dirty="0">
              <a:solidFill>
                <a:srgbClr val="DD7E6B"/>
              </a:solidFill>
              <a:latin typeface="Raleway"/>
              <a:ea typeface="Raleway"/>
              <a:cs typeface="Raleway"/>
              <a:sym typeface="Raleway"/>
            </a:endParaRPr>
          </a:p>
          <a:p>
            <a:pPr marL="457200" lvl="0" indent="0" algn="ctr" rtl="0">
              <a:spcBef>
                <a:spcPts val="0"/>
              </a:spcBef>
              <a:spcAft>
                <a:spcPts val="0"/>
              </a:spcAft>
              <a:buNone/>
            </a:pPr>
            <a:r>
              <a:rPr lang="no" dirty="0">
                <a:latin typeface="Raleway"/>
                <a:ea typeface="Raleway"/>
                <a:cs typeface="Raleway"/>
                <a:sym typeface="Raleway"/>
              </a:rPr>
              <a:t>til </a:t>
            </a:r>
            <a:endParaRPr dirty="0">
              <a:latin typeface="Raleway"/>
              <a:ea typeface="Raleway"/>
              <a:cs typeface="Raleway"/>
              <a:sym typeface="Raleway"/>
            </a:endParaRPr>
          </a:p>
          <a:p>
            <a:pPr marL="457200" lvl="0" indent="0" algn="ctr" rtl="0">
              <a:spcBef>
                <a:spcPts val="0"/>
              </a:spcBef>
              <a:spcAft>
                <a:spcPts val="0"/>
              </a:spcAft>
              <a:buNone/>
            </a:pPr>
            <a:r>
              <a:rPr lang="no" sz="2800" dirty="0">
                <a:solidFill>
                  <a:srgbClr val="DD7E6B"/>
                </a:solidFill>
                <a:latin typeface="Raleway"/>
                <a:ea typeface="Raleway"/>
                <a:cs typeface="Raleway"/>
                <a:sym typeface="Raleway"/>
              </a:rPr>
              <a:t>forståelse/konklusjon</a:t>
            </a:r>
          </a:p>
          <a:p>
            <a:pPr marL="457200" lvl="0" indent="0" algn="ctr" rtl="0">
              <a:spcBef>
                <a:spcPts val="0"/>
              </a:spcBef>
              <a:spcAft>
                <a:spcPts val="0"/>
              </a:spcAft>
              <a:buNone/>
            </a:pPr>
            <a:r>
              <a:rPr lang="no" dirty="0">
                <a:solidFill>
                  <a:srgbClr val="DD7E6B"/>
                </a:solidFill>
                <a:latin typeface="Raleway"/>
                <a:ea typeface="Raleway"/>
                <a:cs typeface="Raleway"/>
                <a:sym typeface="Raleway"/>
              </a:rPr>
              <a:t> </a:t>
            </a:r>
            <a:endParaRPr dirty="0">
              <a:solidFill>
                <a:srgbClr val="DD7E6B"/>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sz="1950" b="1">
                <a:solidFill>
                  <a:srgbClr val="76A5AF"/>
                </a:solidFill>
                <a:latin typeface="Raleway"/>
                <a:ea typeface="Raleway"/>
                <a:cs typeface="Raleway"/>
                <a:sym typeface="Raleway"/>
              </a:rPr>
              <a:t>Viktige spørsmål å stille seg før, under &amp; etter en brukerundersøkelse</a:t>
            </a:r>
            <a:endParaRPr sz="1950" b="1">
              <a:solidFill>
                <a:srgbClr val="76A5AF"/>
              </a:solidFill>
              <a:latin typeface="Raleway"/>
              <a:ea typeface="Raleway"/>
              <a:cs typeface="Raleway"/>
              <a:sym typeface="Raleway"/>
            </a:endParaRPr>
          </a:p>
        </p:txBody>
      </p:sp>
      <p:sp>
        <p:nvSpPr>
          <p:cNvPr id="117" name="Google Shape;117;p23"/>
          <p:cNvSpPr txBox="1">
            <a:spLocks noGrp="1"/>
          </p:cNvSpPr>
          <p:nvPr>
            <p:ph type="body" idx="1"/>
          </p:nvPr>
        </p:nvSpPr>
        <p:spPr>
          <a:xfrm>
            <a:off x="311700" y="1152475"/>
            <a:ext cx="8520600" cy="36672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Hvem er brukerne mine?</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Hva ønsker brukerne min å oppnå (hvilke behov har de)?</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Hvordan kan mitt system best mulig støtte brukerens oppgaver?</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Hvilke opplevelser synes brukerne mine er gode og givende?</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Hvilke funksjoner bør mitt system ha?</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Hvilken utforming bør mitt system ha?</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Hvordan skal brukerne interagere med produktet?</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Hvordan kan mitt systems funksjoner best mulig organiseres?</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Hvordan fremstår mitt system for førstegangsbrukere?</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Er mitt system forståelig, tiltrekkende og håndterbart?</a:t>
            </a:r>
            <a:endParaRPr/>
          </a:p>
        </p:txBody>
      </p:sp>
      <p:sp>
        <p:nvSpPr>
          <p:cNvPr id="118" name="Google Shape;118;p23"/>
          <p:cNvSpPr txBox="1"/>
          <p:nvPr/>
        </p:nvSpPr>
        <p:spPr>
          <a:xfrm>
            <a:off x="6719650" y="4780500"/>
            <a:ext cx="24240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76A5AF"/>
                </a:solidFill>
              </a:rPr>
              <a:t>Relevant til Oblig 2 (oppgave 1)</a:t>
            </a:r>
            <a:endParaRPr sz="1200">
              <a:solidFill>
                <a:srgbClr val="76A5A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4"/>
          <p:cNvSpPr txBox="1"/>
          <p:nvPr/>
        </p:nvSpPr>
        <p:spPr>
          <a:xfrm>
            <a:off x="457650" y="1310525"/>
            <a:ext cx="7014000" cy="345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no" sz="2800" b="1" i="0" u="none" strike="noStrike" cap="none" dirty="0">
                <a:solidFill>
                  <a:srgbClr val="00B050"/>
                </a:solidFill>
                <a:latin typeface="Raleway"/>
                <a:ea typeface="Raleway"/>
                <a:cs typeface="Raleway"/>
                <a:sym typeface="Raleway"/>
              </a:rPr>
              <a:t>Å planlegge en datainnsamling</a:t>
            </a:r>
            <a:endParaRPr sz="2800" b="1" i="0" u="none" strike="noStrike" cap="none" dirty="0">
              <a:solidFill>
                <a:srgbClr val="00B050"/>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dirty="0">
              <a:solidFill>
                <a:schemeClr val="accent5"/>
              </a:solidFill>
              <a:latin typeface="Raleway"/>
              <a:ea typeface="Raleway"/>
              <a:cs typeface="Raleway"/>
              <a:sym typeface="Raleway"/>
            </a:endParaRPr>
          </a:p>
          <a:p>
            <a:pPr marL="457200" marR="0" lvl="0" indent="-342900" algn="l" rtl="0">
              <a:lnSpc>
                <a:spcPct val="115000"/>
              </a:lnSpc>
              <a:spcBef>
                <a:spcPts val="0"/>
              </a:spcBef>
              <a:spcAft>
                <a:spcPts val="0"/>
              </a:spcAft>
              <a:buClr>
                <a:schemeClr val="dk2"/>
              </a:buClr>
              <a:buSzPts val="1800"/>
              <a:buFont typeface="Raleway"/>
              <a:buChar char="●"/>
            </a:pPr>
            <a:r>
              <a:rPr lang="no" sz="1800" b="0" i="0" u="none" strike="noStrike" cap="none" dirty="0">
                <a:solidFill>
                  <a:schemeClr val="dk2"/>
                </a:solidFill>
                <a:latin typeface="Raleway"/>
                <a:ea typeface="Raleway"/>
                <a:cs typeface="Raleway"/>
                <a:sym typeface="Raleway"/>
              </a:rPr>
              <a:t>Gode datainnsamlinger er utfordrende</a:t>
            </a:r>
            <a:endParaRPr sz="1800" b="0" i="0" u="none" strike="noStrike" cap="none" dirty="0">
              <a:solidFill>
                <a:schemeClr val="dk2"/>
              </a:solidFill>
              <a:latin typeface="Raleway"/>
              <a:ea typeface="Raleway"/>
              <a:cs typeface="Raleway"/>
              <a:sym typeface="Raleway"/>
            </a:endParaRPr>
          </a:p>
          <a:p>
            <a:pPr marL="457200" marR="0" lvl="0" indent="-342900" algn="l" rtl="0">
              <a:lnSpc>
                <a:spcPct val="115000"/>
              </a:lnSpc>
              <a:spcBef>
                <a:spcPts val="0"/>
              </a:spcBef>
              <a:spcAft>
                <a:spcPts val="0"/>
              </a:spcAft>
              <a:buClr>
                <a:schemeClr val="dk2"/>
              </a:buClr>
              <a:buSzPts val="1800"/>
              <a:buFont typeface="Raleway"/>
              <a:buChar char="●"/>
            </a:pPr>
            <a:r>
              <a:rPr lang="no" sz="1800" b="0" i="0" u="none" strike="noStrike" cap="none" dirty="0">
                <a:solidFill>
                  <a:schemeClr val="dk2"/>
                </a:solidFill>
                <a:latin typeface="Raleway"/>
                <a:ea typeface="Raleway"/>
                <a:cs typeface="Raleway"/>
                <a:sym typeface="Raleway"/>
              </a:rPr>
              <a:t>Krever mye planlegging</a:t>
            </a:r>
            <a:endParaRPr sz="1800" b="0" i="0" u="none" strike="noStrike" cap="none" dirty="0">
              <a:solidFill>
                <a:schemeClr val="dk2"/>
              </a:solidFill>
              <a:latin typeface="Raleway"/>
              <a:ea typeface="Raleway"/>
              <a:cs typeface="Raleway"/>
              <a:sym typeface="Raleway"/>
            </a:endParaRPr>
          </a:p>
          <a:p>
            <a:pPr marL="914400" marR="0" lvl="1" indent="-342900" algn="l" rtl="0">
              <a:lnSpc>
                <a:spcPct val="115000"/>
              </a:lnSpc>
              <a:spcBef>
                <a:spcPts val="0"/>
              </a:spcBef>
              <a:spcAft>
                <a:spcPts val="0"/>
              </a:spcAft>
              <a:buClr>
                <a:schemeClr val="dk2"/>
              </a:buClr>
              <a:buSzPts val="1800"/>
              <a:buFont typeface="Raleway"/>
              <a:buChar char="○"/>
            </a:pPr>
            <a:r>
              <a:rPr lang="no" sz="1800" dirty="0">
                <a:solidFill>
                  <a:schemeClr val="dk2"/>
                </a:solidFill>
                <a:latin typeface="Raleway"/>
                <a:ea typeface="Raleway"/>
                <a:cs typeface="Raleway"/>
                <a:sym typeface="Raleway"/>
              </a:rPr>
              <a:t>Teoretisk</a:t>
            </a:r>
            <a:endParaRPr sz="1800" dirty="0">
              <a:solidFill>
                <a:schemeClr val="dk2"/>
              </a:solidFill>
              <a:latin typeface="Raleway"/>
              <a:ea typeface="Raleway"/>
              <a:cs typeface="Raleway"/>
              <a:sym typeface="Raleway"/>
            </a:endParaRPr>
          </a:p>
          <a:p>
            <a:pPr marL="914400" marR="0" lvl="1" indent="-342900" algn="l" rtl="0">
              <a:lnSpc>
                <a:spcPct val="115000"/>
              </a:lnSpc>
              <a:spcBef>
                <a:spcPts val="0"/>
              </a:spcBef>
              <a:spcAft>
                <a:spcPts val="0"/>
              </a:spcAft>
              <a:buClr>
                <a:schemeClr val="dk2"/>
              </a:buClr>
              <a:buSzPts val="1800"/>
              <a:buFont typeface="Raleway"/>
              <a:buChar char="○"/>
            </a:pPr>
            <a:r>
              <a:rPr lang="no" sz="1800" dirty="0">
                <a:solidFill>
                  <a:schemeClr val="dk2"/>
                </a:solidFill>
                <a:latin typeface="Raleway"/>
                <a:ea typeface="Raleway"/>
                <a:cs typeface="Raleway"/>
                <a:sym typeface="Raleway"/>
              </a:rPr>
              <a:t>Praktisk</a:t>
            </a:r>
            <a:endParaRPr sz="1800" dirty="0">
              <a:solidFill>
                <a:schemeClr val="dk2"/>
              </a:solidFill>
              <a:latin typeface="Raleway"/>
              <a:ea typeface="Raleway"/>
              <a:cs typeface="Raleway"/>
              <a:sym typeface="Raleway"/>
            </a:endParaRPr>
          </a:p>
          <a:p>
            <a:pPr marL="457200" marR="0" lvl="0" indent="-342900" algn="l" rtl="0">
              <a:lnSpc>
                <a:spcPct val="115000"/>
              </a:lnSpc>
              <a:spcBef>
                <a:spcPts val="0"/>
              </a:spcBef>
              <a:spcAft>
                <a:spcPts val="0"/>
              </a:spcAft>
              <a:buClr>
                <a:schemeClr val="dk2"/>
              </a:buClr>
              <a:buSzPts val="1800"/>
              <a:buFont typeface="Raleway"/>
              <a:buChar char="●"/>
            </a:pPr>
            <a:r>
              <a:rPr lang="no" sz="1800" b="0" i="0" u="none" strike="noStrike" cap="none" dirty="0">
                <a:solidFill>
                  <a:schemeClr val="dk2"/>
                </a:solidFill>
                <a:latin typeface="Raleway"/>
                <a:ea typeface="Raleway"/>
                <a:cs typeface="Raleway"/>
                <a:sym typeface="Raleway"/>
              </a:rPr>
              <a:t>Pilotundersøkelse</a:t>
            </a:r>
            <a:endParaRPr sz="1800" b="0" i="0" u="none" strike="noStrike" cap="none" dirty="0">
              <a:solidFill>
                <a:schemeClr val="dk2"/>
              </a:solidFill>
              <a:latin typeface="Raleway"/>
              <a:ea typeface="Raleway"/>
              <a:cs typeface="Raleway"/>
              <a:sym typeface="Raleway"/>
            </a:endParaRPr>
          </a:p>
          <a:p>
            <a:pPr marL="457200" marR="0" lvl="0" indent="-342900" algn="l" rtl="0">
              <a:lnSpc>
                <a:spcPct val="115000"/>
              </a:lnSpc>
              <a:spcBef>
                <a:spcPts val="0"/>
              </a:spcBef>
              <a:spcAft>
                <a:spcPts val="0"/>
              </a:spcAft>
              <a:buClr>
                <a:schemeClr val="dk2"/>
              </a:buClr>
              <a:buSzPts val="1800"/>
              <a:buFont typeface="Raleway"/>
              <a:buChar char="●"/>
            </a:pPr>
            <a:r>
              <a:rPr lang="no" sz="1800" dirty="0">
                <a:solidFill>
                  <a:schemeClr val="dk2"/>
                </a:solidFill>
                <a:latin typeface="Raleway"/>
                <a:ea typeface="Raleway"/>
                <a:cs typeface="Raleway"/>
                <a:sym typeface="Raleway"/>
              </a:rPr>
              <a:t>Samtykkeskjema</a:t>
            </a:r>
            <a:endParaRPr sz="1800" dirty="0">
              <a:solidFill>
                <a:schemeClr val="dk2"/>
              </a:solidFill>
              <a:latin typeface="Raleway"/>
              <a:ea typeface="Raleway"/>
              <a:cs typeface="Raleway"/>
              <a:sym typeface="Raleway"/>
            </a:endParaRPr>
          </a:p>
          <a:p>
            <a:pPr marL="0" marR="0" lvl="0" indent="0" algn="l" rtl="0">
              <a:lnSpc>
                <a:spcPct val="115000"/>
              </a:lnSpc>
              <a:spcBef>
                <a:spcPts val="0"/>
              </a:spcBef>
              <a:spcAft>
                <a:spcPts val="0"/>
              </a:spcAft>
              <a:buClr>
                <a:srgbClr val="000000"/>
              </a:buClr>
              <a:buSzPts val="1800"/>
              <a:buFont typeface="Arial"/>
              <a:buNone/>
            </a:pPr>
            <a:endParaRPr sz="1800" dirty="0">
              <a:solidFill>
                <a:schemeClr val="dk2"/>
              </a:solidFill>
              <a:latin typeface="Raleway"/>
              <a:ea typeface="Raleway"/>
              <a:cs typeface="Raleway"/>
              <a:sym typeface="Raleway"/>
            </a:endParaRPr>
          </a:p>
          <a:p>
            <a:pPr marL="0" marR="0" lvl="0" indent="0" algn="l" rtl="0">
              <a:lnSpc>
                <a:spcPct val="115000"/>
              </a:lnSpc>
              <a:spcBef>
                <a:spcPts val="1600"/>
              </a:spcBef>
              <a:spcAft>
                <a:spcPts val="1600"/>
              </a:spcAft>
              <a:buClr>
                <a:srgbClr val="000000"/>
              </a:buClr>
              <a:buSzPts val="2400"/>
              <a:buFont typeface="Arial"/>
              <a:buNone/>
            </a:pPr>
            <a:endParaRPr sz="2400" b="0" i="0" u="none" strike="noStrike" cap="none" dirty="0">
              <a:solidFill>
                <a:schemeClr val="dk1"/>
              </a:solidFill>
              <a:latin typeface="Raleway"/>
              <a:ea typeface="Raleway"/>
              <a:cs typeface="Raleway"/>
              <a:sym typeface="Raleway"/>
            </a:endParaRPr>
          </a:p>
        </p:txBody>
      </p:sp>
      <p:sp>
        <p:nvSpPr>
          <p:cNvPr id="124" name="Google Shape;124;p24"/>
          <p:cNvSpPr txBox="1"/>
          <p:nvPr/>
        </p:nvSpPr>
        <p:spPr>
          <a:xfrm>
            <a:off x="6719650" y="4780500"/>
            <a:ext cx="24240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76A5AF"/>
                </a:solidFill>
              </a:rPr>
              <a:t>Relevant til Oblig 2 (oppgave 1)</a:t>
            </a:r>
            <a:endParaRPr sz="1200">
              <a:solidFill>
                <a:srgbClr val="76A5A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5"/>
          <p:cNvSpPr txBox="1">
            <a:spLocks noGrp="1"/>
          </p:cNvSpPr>
          <p:nvPr>
            <p:ph type="body" idx="1"/>
          </p:nvPr>
        </p:nvSpPr>
        <p:spPr>
          <a:xfrm>
            <a:off x="2775750" y="2043050"/>
            <a:ext cx="5931900" cy="1645200"/>
          </a:xfrm>
          <a:prstGeom prst="rect">
            <a:avLst/>
          </a:prstGeom>
        </p:spPr>
        <p:txBody>
          <a:bodyPr spcFirstLastPara="1" wrap="square" lIns="91425" tIns="91425" rIns="91425" bIns="91425" anchor="ctr" anchorCtr="0">
            <a:noAutofit/>
          </a:bodyPr>
          <a:lstStyle/>
          <a:p>
            <a:pPr marL="0" lvl="0" indent="0" algn="r" rtl="0">
              <a:lnSpc>
                <a:spcPct val="115000"/>
              </a:lnSpc>
              <a:spcBef>
                <a:spcPts val="0"/>
              </a:spcBef>
              <a:spcAft>
                <a:spcPts val="0"/>
              </a:spcAft>
              <a:buNone/>
            </a:pPr>
            <a:r>
              <a:rPr lang="no">
                <a:solidFill>
                  <a:srgbClr val="0C343D"/>
                </a:solidFill>
                <a:latin typeface="Roboto"/>
                <a:ea typeface="Roboto"/>
                <a:cs typeface="Roboto"/>
                <a:sym typeface="Roboto"/>
              </a:rPr>
              <a:t>En testundersøkelse som skal avdekke feil og mangler ved metodebruk før man begynner med hovedstudiet.</a:t>
            </a:r>
            <a:endParaRPr>
              <a:solidFill>
                <a:srgbClr val="0C343D"/>
              </a:solidFill>
              <a:latin typeface="Roboto"/>
              <a:ea typeface="Roboto"/>
              <a:cs typeface="Roboto"/>
              <a:sym typeface="Roboto"/>
            </a:endParaRPr>
          </a:p>
          <a:p>
            <a:pPr marL="0" lvl="0" indent="0" algn="r" rtl="0">
              <a:lnSpc>
                <a:spcPct val="115000"/>
              </a:lnSpc>
              <a:spcBef>
                <a:spcPts val="0"/>
              </a:spcBef>
              <a:spcAft>
                <a:spcPts val="0"/>
              </a:spcAft>
              <a:buNone/>
            </a:pPr>
            <a:endParaRPr>
              <a:solidFill>
                <a:srgbClr val="0C343D"/>
              </a:solidFill>
              <a:latin typeface="Roboto"/>
              <a:ea typeface="Roboto"/>
              <a:cs typeface="Roboto"/>
              <a:sym typeface="Roboto"/>
            </a:endParaRPr>
          </a:p>
          <a:p>
            <a:pPr marL="0" lvl="0" indent="0" algn="r" rtl="0">
              <a:lnSpc>
                <a:spcPct val="115000"/>
              </a:lnSpc>
              <a:spcBef>
                <a:spcPts val="0"/>
              </a:spcBef>
              <a:spcAft>
                <a:spcPts val="0"/>
              </a:spcAft>
              <a:buNone/>
            </a:pPr>
            <a:r>
              <a:rPr lang="no">
                <a:solidFill>
                  <a:srgbClr val="0C343D"/>
                </a:solidFill>
                <a:latin typeface="Roboto"/>
                <a:ea typeface="Roboto"/>
                <a:cs typeface="Roboto"/>
                <a:sym typeface="Roboto"/>
              </a:rPr>
              <a:t>Hva kan være konsekvensene av å ikke gjøre en pilotundersøkelse?</a:t>
            </a:r>
            <a:endParaRPr>
              <a:solidFill>
                <a:srgbClr val="0C343D"/>
              </a:solidFill>
              <a:latin typeface="Roboto"/>
              <a:ea typeface="Roboto"/>
              <a:cs typeface="Roboto"/>
              <a:sym typeface="Roboto"/>
            </a:endParaRPr>
          </a:p>
          <a:p>
            <a:pPr marL="0" lvl="0" indent="0" algn="r" rtl="0">
              <a:lnSpc>
                <a:spcPct val="115000"/>
              </a:lnSpc>
              <a:spcBef>
                <a:spcPts val="0"/>
              </a:spcBef>
              <a:spcAft>
                <a:spcPts val="0"/>
              </a:spcAft>
              <a:buNone/>
            </a:pPr>
            <a:endParaRPr>
              <a:solidFill>
                <a:srgbClr val="0C343D"/>
              </a:solidFill>
              <a:latin typeface="Roboto"/>
              <a:ea typeface="Roboto"/>
              <a:cs typeface="Roboto"/>
              <a:sym typeface="Roboto"/>
            </a:endParaRPr>
          </a:p>
        </p:txBody>
      </p:sp>
      <p:sp>
        <p:nvSpPr>
          <p:cNvPr id="130" name="Google Shape;130;p25"/>
          <p:cNvSpPr txBox="1"/>
          <p:nvPr/>
        </p:nvSpPr>
        <p:spPr>
          <a:xfrm>
            <a:off x="378738" y="1296050"/>
            <a:ext cx="8386500" cy="747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no" sz="3000">
                <a:solidFill>
                  <a:srgbClr val="76A5AF"/>
                </a:solidFill>
                <a:latin typeface="Roboto Medium"/>
                <a:ea typeface="Roboto Medium"/>
                <a:cs typeface="Roboto Medium"/>
                <a:sym typeface="Roboto Medium"/>
              </a:rPr>
              <a:t>Pilotundersøkelse</a:t>
            </a:r>
            <a:endParaRPr sz="3000">
              <a:solidFill>
                <a:srgbClr val="76A5AF"/>
              </a:solidFill>
              <a:latin typeface="Roboto Medium"/>
              <a:ea typeface="Roboto Medium"/>
              <a:cs typeface="Roboto Medium"/>
              <a:sym typeface="Roboto Medium"/>
            </a:endParaRPr>
          </a:p>
        </p:txBody>
      </p:sp>
      <p:sp>
        <p:nvSpPr>
          <p:cNvPr id="131" name="Google Shape;131;p25"/>
          <p:cNvSpPr txBox="1"/>
          <p:nvPr/>
        </p:nvSpPr>
        <p:spPr>
          <a:xfrm>
            <a:off x="6719650" y="4780500"/>
            <a:ext cx="24240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76A5AF"/>
                </a:solidFill>
              </a:rPr>
              <a:t>Relevant til Oblig 2 (oppgave 1)</a:t>
            </a:r>
            <a:endParaRPr sz="1200">
              <a:solidFill>
                <a:srgbClr val="76A5A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6"/>
          <p:cNvSpPr txBox="1">
            <a:spLocks noGrp="1"/>
          </p:cNvSpPr>
          <p:nvPr>
            <p:ph type="body" idx="1"/>
          </p:nvPr>
        </p:nvSpPr>
        <p:spPr>
          <a:xfrm>
            <a:off x="2833350" y="2193900"/>
            <a:ext cx="5931900" cy="1645200"/>
          </a:xfrm>
          <a:prstGeom prst="rect">
            <a:avLst/>
          </a:prstGeom>
        </p:spPr>
        <p:txBody>
          <a:bodyPr spcFirstLastPara="1" wrap="square" lIns="91425" tIns="91425" rIns="91425" bIns="91425" anchor="ctr" anchorCtr="0">
            <a:noAutofit/>
          </a:bodyPr>
          <a:lstStyle/>
          <a:p>
            <a:pPr marL="0" lvl="0" indent="0" algn="r" rtl="0">
              <a:lnSpc>
                <a:spcPct val="115000"/>
              </a:lnSpc>
              <a:spcBef>
                <a:spcPts val="0"/>
              </a:spcBef>
              <a:spcAft>
                <a:spcPts val="0"/>
              </a:spcAft>
              <a:buNone/>
            </a:pPr>
            <a:r>
              <a:rPr lang="no">
                <a:solidFill>
                  <a:srgbClr val="0C343D"/>
                </a:solidFill>
                <a:latin typeface="Roboto"/>
                <a:ea typeface="Roboto"/>
                <a:cs typeface="Roboto"/>
                <a:sym typeface="Roboto"/>
              </a:rPr>
              <a:t>En kontrakt mellom deltaker og systemutviklere over hvilke rettigheter deltaker har i forhold til data som blir samlet inn. Bør og spesifisere hva data skal brukes til, hvordan data skal bli samlet inn, tilgjengeligheten til data, hvordan og hvor lenge data skal lagres.  </a:t>
            </a:r>
            <a:endParaRPr>
              <a:solidFill>
                <a:srgbClr val="0C343D"/>
              </a:solidFill>
              <a:latin typeface="Roboto"/>
              <a:ea typeface="Roboto"/>
              <a:cs typeface="Roboto"/>
              <a:sym typeface="Roboto"/>
            </a:endParaRPr>
          </a:p>
        </p:txBody>
      </p:sp>
      <p:sp>
        <p:nvSpPr>
          <p:cNvPr id="137" name="Google Shape;137;p26"/>
          <p:cNvSpPr txBox="1"/>
          <p:nvPr/>
        </p:nvSpPr>
        <p:spPr>
          <a:xfrm>
            <a:off x="378738" y="1535800"/>
            <a:ext cx="8386500" cy="747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no" sz="3000">
                <a:solidFill>
                  <a:srgbClr val="76A5AF"/>
                </a:solidFill>
                <a:latin typeface="Roboto Medium"/>
                <a:ea typeface="Roboto Medium"/>
                <a:cs typeface="Roboto Medium"/>
                <a:sym typeface="Roboto Medium"/>
              </a:rPr>
              <a:t>Samtykkeskjema</a:t>
            </a:r>
            <a:endParaRPr sz="3000">
              <a:solidFill>
                <a:srgbClr val="76A5AF"/>
              </a:solidFill>
              <a:latin typeface="Roboto Medium"/>
              <a:ea typeface="Roboto Medium"/>
              <a:cs typeface="Roboto Medium"/>
              <a:sym typeface="Roboto Medium"/>
            </a:endParaRPr>
          </a:p>
        </p:txBody>
      </p:sp>
      <p:sp>
        <p:nvSpPr>
          <p:cNvPr id="138" name="Google Shape;138;p26"/>
          <p:cNvSpPr txBox="1"/>
          <p:nvPr/>
        </p:nvSpPr>
        <p:spPr>
          <a:xfrm>
            <a:off x="491925" y="0"/>
            <a:ext cx="8386500" cy="7470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3000">
              <a:solidFill>
                <a:srgbClr val="76A5AF"/>
              </a:solidFill>
              <a:latin typeface="Roboto Medium"/>
              <a:ea typeface="Roboto Medium"/>
              <a:cs typeface="Roboto Medium"/>
              <a:sym typeface="Roboto Medium"/>
            </a:endParaRPr>
          </a:p>
        </p:txBody>
      </p:sp>
      <p:sp>
        <p:nvSpPr>
          <p:cNvPr id="139" name="Google Shape;139;p26"/>
          <p:cNvSpPr txBox="1"/>
          <p:nvPr/>
        </p:nvSpPr>
        <p:spPr>
          <a:xfrm>
            <a:off x="6719650" y="4780500"/>
            <a:ext cx="24240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76A5AF"/>
                </a:solidFill>
              </a:rPr>
              <a:t>Relevant til Oblig 2 (oppgave 1)</a:t>
            </a:r>
            <a:endParaRPr sz="1200">
              <a:solidFill>
                <a:srgbClr val="76A5A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6"/>
                                        </p:tgtEl>
                                        <p:attrNameLst>
                                          <p:attrName>style.visibility</p:attrName>
                                        </p:attrNameLst>
                                      </p:cBhvr>
                                      <p:to>
                                        <p:strVal val="visible"/>
                                      </p:to>
                                    </p:set>
                                    <p:animEffect transition="in" filter="fade">
                                      <p:cBhvr>
                                        <p:cTn id="7" dur="10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3"/>
        <p:cNvGrpSpPr/>
        <p:nvPr/>
      </p:nvGrpSpPr>
      <p:grpSpPr>
        <a:xfrm>
          <a:off x="0" y="0"/>
          <a:ext cx="0" cy="0"/>
          <a:chOff x="0" y="0"/>
          <a:chExt cx="0" cy="0"/>
        </a:xfrm>
      </p:grpSpPr>
      <p:sp>
        <p:nvSpPr>
          <p:cNvPr id="144" name="Google Shape;144;p27"/>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200"/>
              <a:buNone/>
            </a:pPr>
            <a:r>
              <a:rPr lang="no">
                <a:solidFill>
                  <a:srgbClr val="76A5AF"/>
                </a:solidFill>
                <a:latin typeface="Roboto"/>
                <a:ea typeface="Roboto"/>
                <a:cs typeface="Roboto"/>
                <a:sym typeface="Roboto"/>
              </a:rPr>
              <a:t>Sekvenstabell</a:t>
            </a:r>
            <a:endParaRPr>
              <a:solidFill>
                <a:srgbClr val="76A5AF"/>
              </a:solidFill>
              <a:latin typeface="Roboto"/>
              <a:ea typeface="Roboto"/>
              <a:cs typeface="Roboto"/>
              <a:sym typeface="Roboto"/>
            </a:endParaRPr>
          </a:p>
        </p:txBody>
      </p:sp>
      <p:sp>
        <p:nvSpPr>
          <p:cNvPr id="145" name="Google Shape;145;p27"/>
          <p:cNvSpPr/>
          <p:nvPr/>
        </p:nvSpPr>
        <p:spPr>
          <a:xfrm rot="-9374155">
            <a:off x="-916474" y="3249412"/>
            <a:ext cx="7861105" cy="3198205"/>
          </a:xfrm>
          <a:prstGeom prst="flowChartDocument">
            <a:avLst/>
          </a:prstGeom>
          <a:solidFill>
            <a:srgbClr val="E6B8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E6B8A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graphicFrame>
        <p:nvGraphicFramePr>
          <p:cNvPr id="150" name="Google Shape;150;p28"/>
          <p:cNvGraphicFramePr/>
          <p:nvPr>
            <p:extLst>
              <p:ext uri="{D42A27DB-BD31-4B8C-83A1-F6EECF244321}">
                <p14:modId xmlns:p14="http://schemas.microsoft.com/office/powerpoint/2010/main" val="23267251"/>
              </p:ext>
            </p:extLst>
          </p:nvPr>
        </p:nvGraphicFramePr>
        <p:xfrm>
          <a:off x="436550" y="325500"/>
          <a:ext cx="8270900" cy="4545675"/>
        </p:xfrm>
        <a:graphic>
          <a:graphicData uri="http://schemas.openxmlformats.org/drawingml/2006/table">
            <a:tbl>
              <a:tblPr>
                <a:noFill/>
                <a:tableStyleId>{50F31889-4C7A-4537-99D6-FE52A0590819}</a:tableStyleId>
              </a:tblPr>
              <a:tblGrid>
                <a:gridCol w="2067725">
                  <a:extLst>
                    <a:ext uri="{9D8B030D-6E8A-4147-A177-3AD203B41FA5}">
                      <a16:colId xmlns:a16="http://schemas.microsoft.com/office/drawing/2014/main" val="20000"/>
                    </a:ext>
                  </a:extLst>
                </a:gridCol>
                <a:gridCol w="2067725">
                  <a:extLst>
                    <a:ext uri="{9D8B030D-6E8A-4147-A177-3AD203B41FA5}">
                      <a16:colId xmlns:a16="http://schemas.microsoft.com/office/drawing/2014/main" val="20001"/>
                    </a:ext>
                  </a:extLst>
                </a:gridCol>
                <a:gridCol w="2067725">
                  <a:extLst>
                    <a:ext uri="{9D8B030D-6E8A-4147-A177-3AD203B41FA5}">
                      <a16:colId xmlns:a16="http://schemas.microsoft.com/office/drawing/2014/main" val="20002"/>
                    </a:ext>
                  </a:extLst>
                </a:gridCol>
                <a:gridCol w="2067725">
                  <a:extLst>
                    <a:ext uri="{9D8B030D-6E8A-4147-A177-3AD203B41FA5}">
                      <a16:colId xmlns:a16="http://schemas.microsoft.com/office/drawing/2014/main" val="20003"/>
                    </a:ext>
                  </a:extLst>
                </a:gridCol>
              </a:tblGrid>
              <a:tr h="557200">
                <a:tc gridSpan="2">
                  <a:txBody>
                    <a:bodyPr/>
                    <a:lstStyle/>
                    <a:p>
                      <a:pPr marL="0" marR="0" lvl="0" indent="0" algn="l" rtl="0">
                        <a:lnSpc>
                          <a:spcPct val="100000"/>
                        </a:lnSpc>
                        <a:spcBef>
                          <a:spcPts val="0"/>
                        </a:spcBef>
                        <a:spcAft>
                          <a:spcPts val="0"/>
                        </a:spcAft>
                        <a:buClr>
                          <a:srgbClr val="000000"/>
                        </a:buClr>
                        <a:buSzPts val="1400"/>
                        <a:buFont typeface="Arial"/>
                        <a:buNone/>
                      </a:pPr>
                      <a:r>
                        <a:rPr lang="no" sz="1400" b="1" u="none" strike="noStrike" cap="none"/>
                        <a:t>Bruker</a:t>
                      </a:r>
                      <a:endParaRPr sz="1400" b="1" u="none" strike="noStrike" cap="none"/>
                    </a:p>
                  </a:txBody>
                  <a:tcPr marL="91425" marR="91425" marT="91425" marB="91425"/>
                </a:tc>
                <a:tc hMerge="1">
                  <a:txBody>
                    <a:bodyPr/>
                    <a:lstStyle/>
                    <a:p>
                      <a:endParaRPr lang="nb-NO"/>
                    </a:p>
                  </a:txBody>
                  <a:tcPr/>
                </a:tc>
                <a:tc gridSpan="2">
                  <a:txBody>
                    <a:bodyPr/>
                    <a:lstStyle/>
                    <a:p>
                      <a:pPr marL="0" marR="0" lvl="0" indent="0" algn="l" rtl="0">
                        <a:lnSpc>
                          <a:spcPct val="100000"/>
                        </a:lnSpc>
                        <a:spcBef>
                          <a:spcPts val="0"/>
                        </a:spcBef>
                        <a:spcAft>
                          <a:spcPts val="0"/>
                        </a:spcAft>
                        <a:buClr>
                          <a:srgbClr val="000000"/>
                        </a:buClr>
                        <a:buSzPts val="1400"/>
                        <a:buFont typeface="Arial"/>
                        <a:buNone/>
                      </a:pPr>
                      <a:r>
                        <a:rPr lang="no" sz="1400" b="1" u="none" strike="noStrike" cap="none"/>
                        <a:t>Maskinen</a:t>
                      </a:r>
                      <a:endParaRPr sz="1400" b="1" u="none" strike="noStrike" cap="none"/>
                    </a:p>
                  </a:txBody>
                  <a:tcPr marL="91425" marR="91425" marT="91425" marB="91425"/>
                </a:tc>
                <a:tc hMerge="1">
                  <a:txBody>
                    <a:bodyPr/>
                    <a:lstStyle/>
                    <a:p>
                      <a:endParaRPr lang="nb-NO"/>
                    </a:p>
                  </a:txBody>
                  <a:tcPr/>
                </a:tc>
                <a:extLst>
                  <a:ext uri="{0D108BD9-81ED-4DB2-BD59-A6C34878D82A}">
                    <a16:rowId xmlns:a16="http://schemas.microsoft.com/office/drawing/2014/main" val="10000"/>
                  </a:ext>
                </a:extLst>
              </a:tr>
              <a:tr h="854750">
                <a:tc>
                  <a:txBody>
                    <a:bodyPr/>
                    <a:lstStyle/>
                    <a:p>
                      <a:pPr marL="0" marR="0" lvl="0" indent="0" algn="l" rtl="0">
                        <a:lnSpc>
                          <a:spcPct val="100000"/>
                        </a:lnSpc>
                        <a:spcBef>
                          <a:spcPts val="0"/>
                        </a:spcBef>
                        <a:spcAft>
                          <a:spcPts val="0"/>
                        </a:spcAft>
                        <a:buClr>
                          <a:srgbClr val="000000"/>
                        </a:buClr>
                        <a:buSzPts val="1400"/>
                        <a:buFont typeface="Arial"/>
                        <a:buNone/>
                      </a:pPr>
                      <a:r>
                        <a:rPr lang="no" sz="1400" b="1" u="none" strike="noStrike" cap="none"/>
                        <a:t>Handling ikke synlig for maskinen</a:t>
                      </a:r>
                      <a:endParaRPr sz="1400" b="1"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400" b="1" u="none" strike="noStrike" cap="none"/>
                        <a:t>Handling synlig for maskinen</a:t>
                      </a:r>
                      <a:endParaRPr sz="1400" b="1"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400" b="1" u="none" strike="noStrike" cap="none"/>
                        <a:t>Effekt synlig for brukeren</a:t>
                      </a:r>
                      <a:endParaRPr sz="1400" b="1"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400" b="1" u="none" strike="noStrike" cap="none" dirty="0"/>
                        <a:t>Design rasjonale (Kun synlig for maskinen)</a:t>
                      </a:r>
                      <a:endParaRPr sz="1400" b="1" u="none" strike="noStrike" cap="none" dirty="0"/>
                    </a:p>
                  </a:txBody>
                  <a:tcPr marL="91425" marR="91425" marT="91425" marB="91425"/>
                </a:tc>
                <a:extLst>
                  <a:ext uri="{0D108BD9-81ED-4DB2-BD59-A6C34878D82A}">
                    <a16:rowId xmlns:a16="http://schemas.microsoft.com/office/drawing/2014/main" val="10001"/>
                  </a:ext>
                </a:extLst>
              </a:tr>
              <a:tr h="541000">
                <a:tc>
                  <a:txBody>
                    <a:bodyPr/>
                    <a:lstStyle/>
                    <a:p>
                      <a:pPr marL="0" marR="0" lvl="0" indent="0" algn="l" rtl="0">
                        <a:lnSpc>
                          <a:spcPct val="100000"/>
                        </a:lnSpc>
                        <a:spcBef>
                          <a:spcPts val="0"/>
                        </a:spcBef>
                        <a:spcAft>
                          <a:spcPts val="0"/>
                        </a:spcAft>
                        <a:buClr>
                          <a:srgbClr val="000000"/>
                        </a:buClr>
                        <a:buSzPts val="1400"/>
                        <a:buFont typeface="Arial"/>
                        <a:buNone/>
                      </a:pPr>
                      <a:r>
                        <a:rPr lang="no" sz="1200"/>
                        <a:t>Handling brukeren gjør, men som ikke detekteres av maskinen</a:t>
                      </a:r>
                      <a:endParaRPr sz="12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200"/>
                        <a:t>Ofte det vi kaller input. Brukerens direkte interaksjon med systemet. Alt som detekteres av maskinen</a:t>
                      </a:r>
                      <a:endParaRPr sz="12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200"/>
                        <a:t>Ofte det vi kaller output, og av og til kaller feedback. </a:t>
                      </a:r>
                      <a:endParaRPr sz="12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200"/>
                        <a:t>Informasjon og behandling  som utviklere og designere legger til grunn for hva maskinen gjør “internt”</a:t>
                      </a:r>
                      <a:endParaRPr sz="1200" u="none" strike="noStrike" cap="none"/>
                    </a:p>
                  </a:txBody>
                  <a:tcPr marL="91425" marR="91425" marT="91425" marB="91425"/>
                </a:tc>
                <a:extLst>
                  <a:ext uri="{0D108BD9-81ED-4DB2-BD59-A6C34878D82A}">
                    <a16:rowId xmlns:a16="http://schemas.microsoft.com/office/drawing/2014/main" val="10002"/>
                  </a:ext>
                </a:extLst>
              </a:tr>
              <a:tr h="541000">
                <a:tc>
                  <a:txBody>
                    <a:bodyPr/>
                    <a:lstStyle/>
                    <a:p>
                      <a:pPr marL="0" marR="0" lvl="0" indent="0" algn="l" rtl="0">
                        <a:lnSpc>
                          <a:spcPct val="100000"/>
                        </a:lnSpc>
                        <a:spcBef>
                          <a:spcPts val="0"/>
                        </a:spcBef>
                        <a:spcAft>
                          <a:spcPts val="0"/>
                        </a:spcAft>
                        <a:buClr>
                          <a:srgbClr val="000000"/>
                        </a:buClr>
                        <a:buSzPts val="1400"/>
                        <a:buFont typeface="Arial"/>
                        <a:buNone/>
                      </a:pPr>
                      <a:r>
                        <a:rPr lang="no" sz="1200"/>
                        <a:t>Ta seg i ansiktet, vifting med armer (frustrert)</a:t>
                      </a:r>
                      <a:endParaRPr sz="12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200"/>
                        <a:t>Trykke på knapper, swipe, dobbelttrykke</a:t>
                      </a:r>
                      <a:endParaRPr sz="1200" u="none" strike="noStrike" cap="none"/>
                    </a:p>
                  </a:txBody>
                  <a:tcPr marL="91425" marR="91425" marT="162000"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200"/>
                        <a:t>“klikk her for å fortsette”, “tast inn et annet passord”</a:t>
                      </a:r>
                      <a:endParaRPr sz="12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200"/>
                        <a:t>Alle algoritmer, bits osv.</a:t>
                      </a:r>
                      <a:endParaRPr sz="1200" u="none" strike="noStrike" cap="none"/>
                    </a:p>
                  </a:txBody>
                  <a:tcPr marL="91425" marR="91425" marT="91425" marB="91425"/>
                </a:tc>
                <a:extLst>
                  <a:ext uri="{0D108BD9-81ED-4DB2-BD59-A6C34878D82A}">
                    <a16:rowId xmlns:a16="http://schemas.microsoft.com/office/drawing/2014/main" val="10003"/>
                  </a:ext>
                </a:extLst>
              </a:tr>
              <a:tr h="541000">
                <a:tc>
                  <a:txBody>
                    <a:bodyPr/>
                    <a:lstStyle/>
                    <a:p>
                      <a:pPr marL="0" marR="0" lvl="0" indent="0" algn="l" rtl="0">
                        <a:lnSpc>
                          <a:spcPct val="100000"/>
                        </a:lnSpc>
                        <a:spcBef>
                          <a:spcPts val="0"/>
                        </a:spcBef>
                        <a:spcAft>
                          <a:spcPts val="0"/>
                        </a:spcAft>
                        <a:buClr>
                          <a:srgbClr val="000000"/>
                        </a:buClr>
                        <a:buSzPts val="1400"/>
                        <a:buFont typeface="Arial"/>
                        <a:buNone/>
                      </a:pPr>
                      <a:r>
                        <a:rPr lang="no" sz="1200"/>
                        <a:t>Venting, prating, himler med øyne</a:t>
                      </a:r>
                      <a:endParaRPr sz="12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200"/>
                        <a:t>Markere tekst, tale</a:t>
                      </a:r>
                      <a:endParaRPr sz="1200" u="none" strike="noStrike" cap="none"/>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no" sz="1200">
                          <a:solidFill>
                            <a:schemeClr val="dk1"/>
                          </a:solidFill>
                        </a:rPr>
                        <a:t>Bruker skriver inn et ord og trykker søk – da skal det føres inn hvilke søkeresultater bruker blir presentert for</a:t>
                      </a:r>
                      <a:endParaRPr sz="1200">
                        <a:solidFill>
                          <a:schemeClr val="dk1"/>
                        </a:solidFill>
                      </a:endParaRPr>
                    </a:p>
                    <a:p>
                      <a:pPr marL="0" marR="0" lvl="0" indent="0" algn="l" rtl="0">
                        <a:lnSpc>
                          <a:spcPct val="100000"/>
                        </a:lnSpc>
                        <a:spcBef>
                          <a:spcPts val="0"/>
                        </a:spcBef>
                        <a:spcAft>
                          <a:spcPts val="0"/>
                        </a:spcAft>
                        <a:buClr>
                          <a:srgbClr val="000000"/>
                        </a:buClr>
                        <a:buSzPts val="1400"/>
                        <a:buFont typeface="Arial"/>
                        <a:buNone/>
                      </a:pPr>
                      <a:endParaRPr sz="1200"/>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200" dirty="0"/>
                        <a:t>Alt som skjer som bruker ikke ser</a:t>
                      </a:r>
                      <a:endParaRPr sz="12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
        <p:nvSpPr>
          <p:cNvPr id="151" name="Google Shape;151;p28"/>
          <p:cNvSpPr txBox="1"/>
          <p:nvPr/>
        </p:nvSpPr>
        <p:spPr>
          <a:xfrm>
            <a:off x="0" y="862475"/>
            <a:ext cx="517200" cy="247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no" sz="1400" b="0" i="0" u="none" strike="noStrike" cap="none">
                <a:solidFill>
                  <a:srgbClr val="000000"/>
                </a:solidFill>
                <a:latin typeface="Arial"/>
                <a:ea typeface="Arial"/>
                <a:cs typeface="Arial"/>
                <a:sym typeface="Arial"/>
              </a:rPr>
              <a:t>Tid</a:t>
            </a:r>
            <a:endParaRPr sz="1500" b="0" i="0" u="none" strike="noStrike" cap="none">
              <a:solidFill>
                <a:srgbClr val="000000"/>
              </a:solidFill>
              <a:latin typeface="Arial"/>
              <a:ea typeface="Arial"/>
              <a:cs typeface="Arial"/>
              <a:sym typeface="Arial"/>
            </a:endParaRPr>
          </a:p>
        </p:txBody>
      </p:sp>
      <p:sp>
        <p:nvSpPr>
          <p:cNvPr id="152" name="Google Shape;152;p28"/>
          <p:cNvSpPr txBox="1"/>
          <p:nvPr/>
        </p:nvSpPr>
        <p:spPr>
          <a:xfrm>
            <a:off x="6745125" y="4780500"/>
            <a:ext cx="23991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DD7E6B"/>
                </a:solidFill>
              </a:rPr>
              <a:t>Relevant til Oblig 2 (oppgave 2)</a:t>
            </a:r>
            <a:endParaRPr sz="1200">
              <a:solidFill>
                <a:srgbClr val="DD7E6B"/>
              </a:solidFill>
            </a:endParaRPr>
          </a:p>
        </p:txBody>
      </p:sp>
      <p:cxnSp>
        <p:nvCxnSpPr>
          <p:cNvPr id="153" name="Google Shape;153;p28"/>
          <p:cNvCxnSpPr/>
          <p:nvPr/>
        </p:nvCxnSpPr>
        <p:spPr>
          <a:xfrm flipH="1">
            <a:off x="235175" y="1353025"/>
            <a:ext cx="3600" cy="3312900"/>
          </a:xfrm>
          <a:prstGeom prst="straightConnector1">
            <a:avLst/>
          </a:prstGeom>
          <a:noFill/>
          <a:ln w="38100" cap="flat" cmpd="sng">
            <a:solidFill>
              <a:schemeClr val="dk2"/>
            </a:solidFill>
            <a:prstDash val="solid"/>
            <a:round/>
            <a:headEnd type="none" w="sm" len="sm"/>
            <a:tailEnd type="triangle" w="med" len="med"/>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9"/>
          <p:cNvSpPr txBox="1">
            <a:spLocks noGrp="1"/>
          </p:cNvSpPr>
          <p:nvPr>
            <p:ph type="ctrTitle"/>
          </p:nvPr>
        </p:nvSpPr>
        <p:spPr>
          <a:xfrm>
            <a:off x="0" y="519150"/>
            <a:ext cx="9144000" cy="20526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200"/>
              <a:buNone/>
            </a:pPr>
            <a:r>
              <a:rPr lang="no" b="1">
                <a:solidFill>
                  <a:srgbClr val="DD7E6B"/>
                </a:solidFill>
                <a:latin typeface="Roboto"/>
                <a:ea typeface="Roboto"/>
                <a:cs typeface="Roboto"/>
                <a:sym typeface="Roboto"/>
              </a:rPr>
              <a:t>Målet:</a:t>
            </a:r>
            <a:endParaRPr b="1">
              <a:solidFill>
                <a:srgbClr val="DD7E6B"/>
              </a:solidFill>
              <a:latin typeface="Roboto"/>
              <a:ea typeface="Roboto"/>
              <a:cs typeface="Roboto"/>
              <a:sym typeface="Roboto"/>
            </a:endParaRPr>
          </a:p>
        </p:txBody>
      </p:sp>
      <p:sp>
        <p:nvSpPr>
          <p:cNvPr id="159" name="Google Shape;159;p29"/>
          <p:cNvSpPr txBox="1"/>
          <p:nvPr/>
        </p:nvSpPr>
        <p:spPr>
          <a:xfrm>
            <a:off x="0" y="2419350"/>
            <a:ext cx="9144000" cy="1477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 b="1"/>
              <a:t>Hvordan er flyten i interaksjonen?</a:t>
            </a:r>
            <a:endParaRPr b="1"/>
          </a:p>
          <a:p>
            <a:pPr marL="0" lvl="0" indent="0" algn="ctr" rtl="0">
              <a:spcBef>
                <a:spcPts val="0"/>
              </a:spcBef>
              <a:spcAft>
                <a:spcPts val="0"/>
              </a:spcAft>
              <a:buNone/>
            </a:pPr>
            <a:r>
              <a:rPr lang="no"/>
              <a:t>Hvor stopper det opp?</a:t>
            </a:r>
            <a:endParaRPr/>
          </a:p>
          <a:p>
            <a:pPr marL="0" lvl="0" indent="0" algn="ctr" rtl="0">
              <a:spcBef>
                <a:spcPts val="0"/>
              </a:spcBef>
              <a:spcAft>
                <a:spcPts val="0"/>
              </a:spcAft>
              <a:buNone/>
            </a:pPr>
            <a:r>
              <a:rPr lang="no"/>
              <a:t>Hvor er flyten bra?</a:t>
            </a:r>
            <a:endParaRPr/>
          </a:p>
          <a:p>
            <a:pPr marL="0" lvl="0" indent="0" algn="ctr" rtl="0">
              <a:spcBef>
                <a:spcPts val="0"/>
              </a:spcBef>
              <a:spcAft>
                <a:spcPts val="0"/>
              </a:spcAft>
              <a:buNone/>
            </a:pPr>
            <a:r>
              <a:rPr lang="no"/>
              <a:t>Hvorfor stopper det opp?</a:t>
            </a:r>
            <a:endParaRPr/>
          </a:p>
          <a:p>
            <a:pPr marL="0" lvl="0" indent="0" algn="ctr" rtl="0">
              <a:spcBef>
                <a:spcPts val="0"/>
              </a:spcBef>
              <a:spcAft>
                <a:spcPts val="0"/>
              </a:spcAft>
              <a:buNone/>
            </a:pPr>
            <a:r>
              <a:rPr lang="no"/>
              <a:t>Skjønner ikke maskinen bruker eller omvendt?</a:t>
            </a:r>
            <a:endParaRPr/>
          </a:p>
          <a:p>
            <a:pPr marL="0" lvl="0" indent="0" algn="ctr" rtl="0">
              <a:spcBef>
                <a:spcPts val="0"/>
              </a:spcBef>
              <a:spcAft>
                <a:spcPts val="0"/>
              </a:spcAft>
              <a:buNone/>
            </a:pPr>
            <a:r>
              <a:rPr lang="no"/>
              <a:t>Eller er det noe som skjer internt i maskinen som ikke fungerer optimalt?</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3"/>
        <p:cNvGrpSpPr/>
        <p:nvPr/>
      </p:nvGrpSpPr>
      <p:grpSpPr>
        <a:xfrm>
          <a:off x="0" y="0"/>
          <a:ext cx="0" cy="0"/>
          <a:chOff x="0" y="0"/>
          <a:chExt cx="0" cy="0"/>
        </a:xfrm>
      </p:grpSpPr>
      <p:sp>
        <p:nvSpPr>
          <p:cNvPr id="164" name="Google Shape;164;p30"/>
          <p:cNvSpPr txBox="1">
            <a:spLocks noGrp="1"/>
          </p:cNvSpPr>
          <p:nvPr>
            <p:ph type="title"/>
          </p:nvPr>
        </p:nvSpPr>
        <p:spPr>
          <a:xfrm>
            <a:off x="311700" y="1957725"/>
            <a:ext cx="8520600" cy="8418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no" sz="7200" b="1" dirty="0">
                <a:solidFill>
                  <a:srgbClr val="00B050"/>
                </a:solidFill>
                <a:latin typeface="Raleway"/>
                <a:ea typeface="Raleway"/>
                <a:cs typeface="Raleway"/>
                <a:sym typeface="Raleway"/>
              </a:rPr>
              <a:t>Oppgaver</a:t>
            </a:r>
            <a:endParaRPr sz="7200" b="1" dirty="0">
              <a:solidFill>
                <a:srgbClr val="00B050"/>
              </a:solidFill>
              <a:latin typeface="Raleway"/>
              <a:ea typeface="Raleway"/>
              <a:cs typeface="Raleway"/>
              <a:sym typeface="Raleway"/>
            </a:endParaRPr>
          </a:p>
        </p:txBody>
      </p:sp>
      <p:sp>
        <p:nvSpPr>
          <p:cNvPr id="165" name="Google Shape;165;p30"/>
          <p:cNvSpPr/>
          <p:nvPr/>
        </p:nvSpPr>
        <p:spPr>
          <a:xfrm rot="10800000">
            <a:off x="-451362" y="2872648"/>
            <a:ext cx="9745812" cy="2943702"/>
          </a:xfrm>
          <a:prstGeom prst="flowChartDocument">
            <a:avLst/>
          </a:prstGeom>
          <a:solidFill>
            <a:srgbClr val="D0E0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D0E0E3"/>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31"/>
          <p:cNvSpPr txBox="1">
            <a:spLocks noGrp="1"/>
          </p:cNvSpPr>
          <p:nvPr>
            <p:ph type="title"/>
          </p:nvPr>
        </p:nvSpPr>
        <p:spPr>
          <a:xfrm>
            <a:off x="235500" y="634725"/>
            <a:ext cx="8832300" cy="3685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sz="3000" b="1">
                <a:solidFill>
                  <a:srgbClr val="DD7E6B"/>
                </a:solidFill>
                <a:latin typeface="Raleway"/>
                <a:ea typeface="Raleway"/>
                <a:cs typeface="Raleway"/>
                <a:sym typeface="Raleway"/>
              </a:rPr>
              <a:t>Planlegg observasjon: Netflix</a:t>
            </a:r>
            <a:endParaRPr sz="3000" b="1">
              <a:solidFill>
                <a:srgbClr val="DD7E6B"/>
              </a:solidFill>
              <a:latin typeface="Raleway"/>
              <a:ea typeface="Raleway"/>
              <a:cs typeface="Raleway"/>
              <a:sym typeface="Raleway"/>
            </a:endParaRPr>
          </a:p>
          <a:p>
            <a:pPr marL="0" lvl="0" indent="0" algn="l" rtl="0">
              <a:lnSpc>
                <a:spcPct val="115000"/>
              </a:lnSpc>
              <a:spcBef>
                <a:spcPts val="0"/>
              </a:spcBef>
              <a:spcAft>
                <a:spcPts val="0"/>
              </a:spcAft>
              <a:buSzPts val="2800"/>
              <a:buNone/>
            </a:pPr>
            <a:endParaRPr sz="1800" b="1">
              <a:solidFill>
                <a:srgbClr val="000000"/>
              </a:solidFill>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sz="1800">
                <a:latin typeface="Raleway"/>
                <a:ea typeface="Raleway"/>
                <a:cs typeface="Raleway"/>
                <a:sym typeface="Raleway"/>
              </a:rPr>
              <a:t>Bestem dere for en målgruppe.</a:t>
            </a:r>
            <a:endParaRPr sz="180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sz="1800">
                <a:latin typeface="Raleway"/>
                <a:ea typeface="Raleway"/>
                <a:cs typeface="Raleway"/>
                <a:sym typeface="Raleway"/>
              </a:rPr>
              <a:t>Skriv opp til 5 relevante oppgaver dere vil be deltakeren om å utføre i systemet</a:t>
            </a:r>
            <a:endParaRPr sz="180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sz="1800">
                <a:latin typeface="Raleway"/>
                <a:ea typeface="Raleway"/>
                <a:cs typeface="Raleway"/>
                <a:sym typeface="Raleway"/>
              </a:rPr>
              <a:t>Skriv ned deres relasjon til deltakeren</a:t>
            </a:r>
            <a:endParaRPr sz="180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sz="1800">
                <a:latin typeface="Raleway"/>
                <a:ea typeface="Raleway"/>
                <a:cs typeface="Raleway"/>
                <a:sym typeface="Raleway"/>
              </a:rPr>
              <a:t>Skriv ned hvordan dere vil ta opp/samle dataen </a:t>
            </a:r>
            <a:br>
              <a:rPr lang="no" sz="1800">
                <a:latin typeface="Raleway"/>
                <a:ea typeface="Raleway"/>
                <a:cs typeface="Raleway"/>
                <a:sym typeface="Raleway"/>
              </a:rPr>
            </a:br>
            <a:r>
              <a:rPr lang="no" sz="1800">
                <a:latin typeface="Raleway"/>
                <a:ea typeface="Raleway"/>
                <a:cs typeface="Raleway"/>
                <a:sym typeface="Raleway"/>
              </a:rPr>
              <a:t>(penn/papir, lyd, fotografier, video, annet)</a:t>
            </a:r>
            <a:endParaRPr sz="1800">
              <a:latin typeface="Raleway"/>
              <a:ea typeface="Raleway"/>
              <a:cs typeface="Raleway"/>
              <a:sym typeface="Raleway"/>
            </a:endParaRPr>
          </a:p>
          <a:p>
            <a:pPr marL="0" lvl="0" indent="0" algn="l" rtl="0">
              <a:lnSpc>
                <a:spcPct val="115000"/>
              </a:lnSpc>
              <a:spcBef>
                <a:spcPts val="0"/>
              </a:spcBef>
              <a:spcAft>
                <a:spcPts val="0"/>
              </a:spcAft>
              <a:buNone/>
            </a:pPr>
            <a:endParaRPr sz="1800">
              <a:latin typeface="Raleway"/>
              <a:ea typeface="Raleway"/>
              <a:cs typeface="Raleway"/>
              <a:sym typeface="Raleway"/>
            </a:endParaRPr>
          </a:p>
          <a:p>
            <a:pPr marL="0" lvl="0" indent="0" algn="l" rtl="0">
              <a:lnSpc>
                <a:spcPct val="115000"/>
              </a:lnSpc>
              <a:spcBef>
                <a:spcPts val="0"/>
              </a:spcBef>
              <a:spcAft>
                <a:spcPts val="0"/>
              </a:spcAft>
              <a:buNone/>
            </a:pPr>
            <a:r>
              <a:rPr lang="no" sz="1800">
                <a:latin typeface="Raleway"/>
                <a:ea typeface="Raleway"/>
                <a:cs typeface="Raleway"/>
                <a:sym typeface="Raleway"/>
              </a:rPr>
              <a:t>10  min</a:t>
            </a:r>
            <a:endParaRPr sz="1800">
              <a:latin typeface="Raleway"/>
              <a:ea typeface="Raleway"/>
              <a:cs typeface="Raleway"/>
              <a:sym typeface="Raleway"/>
            </a:endParaRPr>
          </a:p>
          <a:p>
            <a:pPr marL="0" lvl="0" indent="0" algn="l" rtl="0">
              <a:lnSpc>
                <a:spcPct val="115000"/>
              </a:lnSpc>
              <a:spcBef>
                <a:spcPts val="0"/>
              </a:spcBef>
              <a:spcAft>
                <a:spcPts val="0"/>
              </a:spcAft>
              <a:buSzPts val="2800"/>
              <a:buNone/>
            </a:pPr>
            <a:endParaRPr sz="1800" b="1">
              <a:solidFill>
                <a:srgbClr val="000000"/>
              </a:solidFill>
              <a:latin typeface="Raleway"/>
              <a:ea typeface="Raleway"/>
              <a:cs typeface="Raleway"/>
              <a:sym typeface="Raleway"/>
            </a:endParaRPr>
          </a:p>
          <a:p>
            <a:pPr marL="0" lvl="0" indent="0" algn="l" rtl="0">
              <a:lnSpc>
                <a:spcPct val="115000"/>
              </a:lnSpc>
              <a:spcBef>
                <a:spcPts val="0"/>
              </a:spcBef>
              <a:spcAft>
                <a:spcPts val="0"/>
              </a:spcAft>
              <a:buSzPts val="2800"/>
              <a:buNone/>
            </a:pPr>
            <a:r>
              <a:rPr lang="no" sz="1800" b="1">
                <a:solidFill>
                  <a:srgbClr val="000000"/>
                </a:solidFill>
                <a:latin typeface="Raleway"/>
                <a:ea typeface="Raleway"/>
                <a:cs typeface="Raleway"/>
                <a:sym typeface="Raleway"/>
              </a:rPr>
              <a:t> </a:t>
            </a:r>
            <a:endParaRPr sz="1800" b="1">
              <a:solidFill>
                <a:srgbClr val="000000"/>
              </a:solidFill>
              <a:latin typeface="Raleway"/>
              <a:ea typeface="Raleway"/>
              <a:cs typeface="Raleway"/>
              <a:sym typeface="Raleway"/>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4"/>
        <p:cNvGrpSpPr/>
        <p:nvPr/>
      </p:nvGrpSpPr>
      <p:grpSpPr>
        <a:xfrm>
          <a:off x="0" y="0"/>
          <a:ext cx="0" cy="0"/>
          <a:chOff x="0" y="0"/>
          <a:chExt cx="0" cy="0"/>
        </a:xfrm>
      </p:grpSpPr>
      <p:sp>
        <p:nvSpPr>
          <p:cNvPr id="175" name="Google Shape;175;p32"/>
          <p:cNvSpPr txBox="1">
            <a:spLocks noGrp="1"/>
          </p:cNvSpPr>
          <p:nvPr>
            <p:ph type="body" idx="1"/>
          </p:nvPr>
        </p:nvSpPr>
        <p:spPr>
          <a:xfrm>
            <a:off x="461775" y="1541675"/>
            <a:ext cx="5998800" cy="1710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no" sz="2200" b="1" dirty="0">
                <a:solidFill>
                  <a:srgbClr val="00B050"/>
                </a:solidFill>
                <a:latin typeface="Roboto"/>
                <a:ea typeface="Roboto"/>
                <a:cs typeface="Roboto"/>
                <a:sym typeface="Roboto"/>
              </a:rPr>
              <a:t>Diskuter</a:t>
            </a:r>
            <a:r>
              <a:rPr lang="no" sz="2200" b="1" dirty="0">
                <a:solidFill>
                  <a:srgbClr val="DD7E6B"/>
                </a:solidFill>
                <a:latin typeface="Roboto"/>
                <a:ea typeface="Roboto"/>
                <a:cs typeface="Roboto"/>
                <a:sym typeface="Roboto"/>
              </a:rPr>
              <a:t>: </a:t>
            </a:r>
            <a:endParaRPr sz="2200" b="1" dirty="0">
              <a:solidFill>
                <a:srgbClr val="DD7E6B"/>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o" sz="2200" dirty="0">
                <a:solidFill>
                  <a:srgbClr val="76A5AF"/>
                </a:solidFill>
                <a:latin typeface="Roboto"/>
                <a:ea typeface="Roboto"/>
                <a:cs typeface="Roboto"/>
                <a:sym typeface="Roboto"/>
              </a:rPr>
              <a:t>Hvorfor er det lurt med en pilotundersøkelse?</a:t>
            </a:r>
            <a:endParaRPr sz="2200" dirty="0">
              <a:solidFill>
                <a:srgbClr val="76A5AF"/>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endParaRPr sz="2200" dirty="0">
              <a:solidFill>
                <a:srgbClr val="76A5AF"/>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o" sz="2200" dirty="0">
                <a:solidFill>
                  <a:srgbClr val="76A5AF"/>
                </a:solidFill>
                <a:latin typeface="Roboto"/>
                <a:ea typeface="Roboto"/>
                <a:cs typeface="Roboto"/>
                <a:sym typeface="Roboto"/>
              </a:rPr>
              <a:t>Hva kan gå galt under en observasjon/et intervju?</a:t>
            </a:r>
            <a:endParaRPr sz="2200" dirty="0">
              <a:solidFill>
                <a:srgbClr val="76A5AF"/>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endParaRPr dirty="0">
              <a:solidFill>
                <a:srgbClr val="76A5AF"/>
              </a:solidFill>
              <a:latin typeface="Roboto"/>
              <a:ea typeface="Roboto"/>
              <a:cs typeface="Roboto"/>
              <a:sym typeface="Roboto"/>
            </a:endParaRPr>
          </a:p>
          <a:p>
            <a:pPr marL="0" lvl="0" indent="0" algn="l" rtl="0">
              <a:spcBef>
                <a:spcPts val="0"/>
              </a:spcBef>
              <a:spcAft>
                <a:spcPts val="0"/>
              </a:spcAft>
              <a:buNone/>
            </a:pPr>
            <a:endParaRPr dirty="0">
              <a:solidFill>
                <a:srgbClr val="76A5AF"/>
              </a:solidFill>
              <a:latin typeface="Roboto"/>
              <a:ea typeface="Roboto"/>
              <a:cs typeface="Roboto"/>
              <a:sym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9"/>
        <p:cNvGrpSpPr/>
        <p:nvPr/>
      </p:nvGrpSpPr>
      <p:grpSpPr>
        <a:xfrm>
          <a:off x="0" y="0"/>
          <a:ext cx="0" cy="0"/>
          <a:chOff x="0" y="0"/>
          <a:chExt cx="0" cy="0"/>
        </a:xfrm>
      </p:grpSpPr>
      <p:sp>
        <p:nvSpPr>
          <p:cNvPr id="180" name="Google Shape;180;p33"/>
          <p:cNvSpPr txBox="1">
            <a:spLocks noGrp="1"/>
          </p:cNvSpPr>
          <p:nvPr>
            <p:ph type="ctrTitle"/>
          </p:nvPr>
        </p:nvSpPr>
        <p:spPr>
          <a:xfrm>
            <a:off x="0" y="1828600"/>
            <a:ext cx="9144000" cy="1046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nb-NO" b="1" dirty="0">
                <a:solidFill>
                  <a:srgbClr val="00B050"/>
                </a:solidFill>
                <a:latin typeface="Roboto"/>
                <a:ea typeface="Roboto"/>
                <a:cs typeface="Roboto"/>
                <a:sym typeface="Roboto"/>
              </a:rPr>
              <a:t>Det var alt,</a:t>
            </a:r>
            <a:br>
              <a:rPr lang="nb-NO" b="1" dirty="0">
                <a:solidFill>
                  <a:srgbClr val="00B050"/>
                </a:solidFill>
                <a:latin typeface="Roboto"/>
                <a:ea typeface="Roboto"/>
                <a:cs typeface="Roboto"/>
                <a:sym typeface="Roboto"/>
              </a:rPr>
            </a:br>
            <a:r>
              <a:rPr lang="nb-NO" b="1" dirty="0">
                <a:solidFill>
                  <a:srgbClr val="00B050"/>
                </a:solidFill>
                <a:latin typeface="Roboto"/>
                <a:ea typeface="Roboto"/>
                <a:cs typeface="Roboto"/>
                <a:sym typeface="Roboto"/>
              </a:rPr>
              <a:t>takk for i dag!</a:t>
            </a:r>
            <a:br>
              <a:rPr lang="nb-NO" b="1" dirty="0">
                <a:solidFill>
                  <a:srgbClr val="00B050"/>
                </a:solidFill>
                <a:latin typeface="Roboto"/>
                <a:ea typeface="Roboto"/>
                <a:cs typeface="Roboto"/>
                <a:sym typeface="Roboto"/>
              </a:rPr>
            </a:br>
            <a:r>
              <a:rPr lang="nb-NO" sz="2400" b="1" dirty="0">
                <a:solidFill>
                  <a:srgbClr val="00B050"/>
                </a:solidFill>
                <a:latin typeface="Roboto"/>
                <a:ea typeface="Roboto"/>
                <a:cs typeface="Roboto"/>
                <a:sym typeface="Roboto"/>
              </a:rPr>
              <a:t>dlnymo@uio.no</a:t>
            </a:r>
            <a:endParaRPr sz="2400" b="1" dirty="0">
              <a:solidFill>
                <a:srgbClr val="00B050"/>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729</Words>
  <Application>Microsoft Office PowerPoint</Application>
  <PresentationFormat>Skjermfremvisning (16:9)</PresentationFormat>
  <Paragraphs>117</Paragraphs>
  <Slides>19</Slides>
  <Notes>19</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19</vt:i4>
      </vt:variant>
    </vt:vector>
  </HeadingPairs>
  <TitlesOfParts>
    <vt:vector size="24" baseType="lpstr">
      <vt:lpstr>Roboto</vt:lpstr>
      <vt:lpstr>Raleway</vt:lpstr>
      <vt:lpstr>Arial</vt:lpstr>
      <vt:lpstr>Roboto Medium</vt:lpstr>
      <vt:lpstr>Simple Light</vt:lpstr>
      <vt:lpstr>UKE 3  Undersøkelse av bruk</vt:lpstr>
      <vt:lpstr>Hva skal vi i dag?</vt:lpstr>
      <vt:lpstr>Oblig 2 er allerede lagt ut! La oss se på den sammen</vt:lpstr>
      <vt:lpstr>Nøkkelbegreper til læringsmål 2</vt:lpstr>
      <vt:lpstr>Hva er undersøkelse av bruk? </vt:lpstr>
      <vt:lpstr>(og hvorfor gidder vi?) </vt:lpstr>
      <vt:lpstr>PowerPoint-presentasjon</vt:lpstr>
      <vt:lpstr>Alle datainnsamlinger har samme mål: </vt:lpstr>
      <vt:lpstr>Viktige spørsmål å stille seg før, under &amp; etter en brukerundersøkelse</vt:lpstr>
      <vt:lpstr>PowerPoint-presentasjon</vt:lpstr>
      <vt:lpstr>PowerPoint-presentasjon</vt:lpstr>
      <vt:lpstr>PowerPoint-presentasjon</vt:lpstr>
      <vt:lpstr>Sekvenstabell</vt:lpstr>
      <vt:lpstr>PowerPoint-presentasjon</vt:lpstr>
      <vt:lpstr>Målet:</vt:lpstr>
      <vt:lpstr>Oppgaver</vt:lpstr>
      <vt:lpstr>Planlegg observasjon: Netflix  Bestem dere for en målgruppe. Skriv opp til 5 relevante oppgaver dere vil be deltakeren om å utføre i systemet Skriv ned deres relasjon til deltakeren Skriv ned hvordan dere vil ta opp/samle dataen  (penn/papir, lyd, fotografier, video, annet)  10  min   </vt:lpstr>
      <vt:lpstr>PowerPoint-presentasjon</vt:lpstr>
      <vt:lpstr>Det var alt, takk for i dag! dlnymo@uio.no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Bruker</dc:creator>
  <cp:lastModifiedBy>Daniel Lucas Roullo Nymo</cp:lastModifiedBy>
  <cp:revision>1</cp:revision>
  <dcterms:modified xsi:type="dcterms:W3CDTF">2025-02-12T14:36:55Z</dcterms:modified>
</cp:coreProperties>
</file>