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comment1.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5143500" type="screen16x9"/>
  <p:notesSz cx="6858000" cy="9144000"/>
  <p:embeddedFontLst>
    <p:embeddedFont>
      <p:font typeface="Raleway" pitchFamily="2" charset="0"/>
      <p:regular r:id="rId60"/>
      <p:bold r:id="rId61"/>
      <p:italic r:id="rId62"/>
      <p:boldItalic r:id="rId63"/>
    </p:embeddedFont>
    <p:embeddedFont>
      <p:font typeface="Roboto" panose="02000000000000000000" pitchFamily="2" charset="0"/>
      <p:regular r:id="rId64"/>
      <p:bold r:id="rId65"/>
      <p:italic r:id="rId66"/>
      <p:boldItalic r:id="rId67"/>
    </p:embeddedFont>
    <p:embeddedFont>
      <p:font typeface="Roboto Light" panose="02000000000000000000" pitchFamily="2"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045" autoAdjust="0"/>
  </p:normalViewPr>
  <p:slideViewPr>
    <p:cSldViewPr snapToGrid="0">
      <p:cViewPr varScale="1">
        <p:scale>
          <a:sx n="74" d="100"/>
          <a:sy n="74" d="100"/>
        </p:scale>
        <p:origin x="126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font" Target="fonts/font9.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7.fntdata"/><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3-30T16:46:12.787" idx="1">
    <p:pos x="6000" y="0"/>
    <p:text>siste innspurt, trenger man noe hjelp/oppklkaring?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aab03368e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aab03368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1f6cc6b19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11f6cc6b19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78c1786115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78c1786115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aab03368ea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aab03368e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b7f56279e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b7f56279e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cb91c245d0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cb91c245d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Viktig at dere skjønner dette!!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aab03368e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aab03368e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Use Case Diagram</a:t>
            </a:r>
            <a:endParaRPr/>
          </a:p>
          <a:p>
            <a:pPr marL="0" lvl="0" indent="0" algn="l" rtl="0">
              <a:spcBef>
                <a:spcPts val="0"/>
              </a:spcBef>
              <a:spcAft>
                <a:spcPts val="0"/>
              </a:spcAft>
              <a:buNone/>
            </a:pPr>
            <a:r>
              <a:rPr lang="no"/>
              <a:t>Klassediagram</a:t>
            </a:r>
            <a:endParaRPr/>
          </a:p>
          <a:p>
            <a:pPr marL="0" lvl="0" indent="0" algn="l" rtl="0">
              <a:spcBef>
                <a:spcPts val="0"/>
              </a:spcBef>
              <a:spcAft>
                <a:spcPts val="0"/>
              </a:spcAft>
              <a:buNone/>
            </a:pPr>
            <a:r>
              <a:rPr lang="no"/>
              <a:t>Sekvensdiagram</a:t>
            </a:r>
            <a:endParaRPr/>
          </a:p>
          <a:p>
            <a:pPr marL="0" lvl="0" indent="0" algn="l" rtl="0">
              <a:spcBef>
                <a:spcPts val="0"/>
              </a:spcBef>
              <a:spcAft>
                <a:spcPts val="0"/>
              </a:spcAft>
              <a:buNone/>
            </a:pPr>
            <a:r>
              <a:rPr lang="no"/>
              <a:t>Aktivitetsdiagram</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aab03368ea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aab03368e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aab03368ea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aab03368e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aab03368ea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aab03368e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8c1786115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8c1786115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882dd7f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b882dd7f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To modeller som tar for seg interaksjon, skjønner du hvilke?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b882dd7f40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b882dd7f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a:solidFill>
                  <a:schemeClr val="dk1"/>
                </a:solidFill>
              </a:rPr>
              <a:t>Use case: interaksjon mellom aktører (omgivelsene) og system.</a:t>
            </a:r>
            <a:endParaRPr>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a:solidFill>
                  <a:schemeClr val="dk1"/>
                </a:solidFill>
              </a:rPr>
              <a:t>Sekvensdiagram: interaksjon mellom de ulike systemene/komponentene internt i systemet.</a:t>
            </a:r>
            <a:endParaRPr>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a:solidFill>
                  <a:schemeClr val="dk1"/>
                </a:solidFill>
              </a:rPr>
              <a:t>Også mellom aktører og systemet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20e16b578a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20e16b578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To modeller som tar for seg interaksjon, skjønner du hvilke?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aab03368e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aab03368e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78c1786115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78c178611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20e16b578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20e16b578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Her kan man da se på den tekstlige beskrivelsen av use case for hjelp - se sekvensdiagram neste slide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cb91c245d0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cb91c245d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20e16b578a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20e16b578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20e16b578a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20e16b578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To modeller som tar for seg interaksjon, skjønner du hvilke?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cb91c245d0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cb91c245d0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78c1786115_0_4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78c1786115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78c1786115_0_4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78c1786115_0_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Her kan dere gjerne hoppe frem og tilbake mellom denne og neste slide, for å bedre vise forholdet mellom konklusjon og tekstlig beskrivelse av Use Case.</a:t>
            </a: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78c1786115_0_4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78c1786115_0_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no"/>
              <a:t>Se sekvensdiagram neste slide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b7f56279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b7f56279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Her kan man da se på den tekstlige beskrivelsen av use case for hjelp - se sekvensdiagram neste slide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8c1786115_0_5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8c1786115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 Hovedflyt:</a:t>
            </a:r>
            <a:endParaRPr sz="1200"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1. Kundebehandler velger tidsintervall (hentedato og returdato)</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2. Systemet returnerer en liste over tilgjengelige biler innenfor de spesifiserte datoene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3. Kundebehandler velger én av bilene.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 Systemet ber om kundenr og finner kunden i systemet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5. Systemet bekrefter at bilen er reservert for den gitte perioden</a:t>
            </a: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aab03368ea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aab03368ea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1f6cc6b198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1f6cc6b19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1f6cc6b19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1f6cc6b19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c9d83b53e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c9d83b53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c9d83b53e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c9d83b53e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c9d83b53ee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c9d83b53e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c9d83b53ee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c9d83b53e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c9d83b53ee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c9d83b53e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Eksempel på en domenemodell</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c9d83b53ee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c9d83b53ee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b7f56279e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6" name="Google Shape;296;gb7f56279e4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sz="1200">
                <a:solidFill>
                  <a:schemeClr val="dk1"/>
                </a:solidFill>
                <a:latin typeface="Roboto"/>
                <a:ea typeface="Roboto"/>
                <a:cs typeface="Roboto"/>
                <a:sym typeface="Roboto"/>
              </a:rPr>
              <a:t>Generalisering (i programmering): En klasse arver en annen klasses adferd (slik som subklasser). Alle attributter / metoder i foreldreklassen arves av subklassen Generalisering i UML:</a:t>
            </a:r>
            <a:endParaRPr sz="1200">
              <a:solidFill>
                <a:schemeClr val="dk1"/>
              </a:solidFill>
              <a:latin typeface="Roboto"/>
              <a:ea typeface="Roboto"/>
              <a:cs typeface="Roboto"/>
              <a:sym typeface="Roboto"/>
            </a:endParaRPr>
          </a:p>
          <a:p>
            <a:pPr marL="457200" lvl="0" indent="-304800" algn="l" rtl="0">
              <a:lnSpc>
                <a:spcPct val="100000"/>
              </a:lnSpc>
              <a:spcBef>
                <a:spcPts val="0"/>
              </a:spcBef>
              <a:spcAft>
                <a:spcPts val="0"/>
              </a:spcAft>
              <a:buClr>
                <a:schemeClr val="dk1"/>
              </a:buClr>
              <a:buSzPts val="1200"/>
              <a:buFont typeface="Roboto"/>
              <a:buChar char="-"/>
            </a:pPr>
            <a:r>
              <a:rPr lang="no" sz="1200">
                <a:solidFill>
                  <a:schemeClr val="dk1"/>
                </a:solidFill>
                <a:latin typeface="Roboto"/>
                <a:ea typeface="Roboto"/>
                <a:cs typeface="Roboto"/>
                <a:sym typeface="Roboto"/>
              </a:rPr>
              <a:t>Har objektene (klassene) felles […]? Attributter / Egenskaper </a:t>
            </a:r>
            <a:endParaRPr sz="1200">
              <a:solidFill>
                <a:schemeClr val="dk1"/>
              </a:solidFill>
              <a:latin typeface="Roboto"/>
              <a:ea typeface="Roboto"/>
              <a:cs typeface="Roboto"/>
              <a:sym typeface="Roboto"/>
            </a:endParaRPr>
          </a:p>
          <a:p>
            <a:pPr marL="457200" lvl="0" indent="-304800" algn="l" rtl="0">
              <a:lnSpc>
                <a:spcPct val="100000"/>
              </a:lnSpc>
              <a:spcBef>
                <a:spcPts val="0"/>
              </a:spcBef>
              <a:spcAft>
                <a:spcPts val="0"/>
              </a:spcAft>
              <a:buClr>
                <a:schemeClr val="dk1"/>
              </a:buClr>
              <a:buSzPts val="1200"/>
              <a:buFont typeface="Roboto"/>
              <a:buChar char="-"/>
            </a:pPr>
            <a:r>
              <a:rPr lang="no" sz="1200">
                <a:solidFill>
                  <a:schemeClr val="dk1"/>
                </a:solidFill>
                <a:latin typeface="Roboto"/>
                <a:ea typeface="Roboto"/>
                <a:cs typeface="Roboto"/>
                <a:sym typeface="Roboto"/>
              </a:rPr>
              <a:t>Skal objektene i tillegg ha særegne egenskaper / attributter? </a:t>
            </a:r>
            <a:endParaRPr sz="1200">
              <a:solidFill>
                <a:schemeClr val="dk1"/>
              </a:solidFill>
              <a:latin typeface="Roboto"/>
              <a:ea typeface="Roboto"/>
              <a:cs typeface="Roboto"/>
              <a:sym typeface="Roboto"/>
            </a:endParaRPr>
          </a:p>
          <a:p>
            <a:pPr marL="457200" lvl="0" indent="-304800" algn="l" rtl="0">
              <a:lnSpc>
                <a:spcPct val="100000"/>
              </a:lnSpc>
              <a:spcBef>
                <a:spcPts val="0"/>
              </a:spcBef>
              <a:spcAft>
                <a:spcPts val="0"/>
              </a:spcAft>
              <a:buClr>
                <a:schemeClr val="dk1"/>
              </a:buClr>
              <a:buSzPts val="1200"/>
              <a:buFont typeface="Roboto"/>
              <a:buChar char="-"/>
            </a:pPr>
            <a:r>
              <a:rPr lang="no" sz="1200">
                <a:solidFill>
                  <a:schemeClr val="dk1"/>
                </a:solidFill>
                <a:latin typeface="Roboto"/>
                <a:ea typeface="Roboto"/>
                <a:cs typeface="Roboto"/>
                <a:sym typeface="Roboto"/>
              </a:rPr>
              <a:t>Alle resepsjonister er ansatte, men ikke alle ansatte er resepsjonister</a:t>
            </a:r>
            <a:endParaRPr sz="1200">
              <a:latin typeface="Roboto"/>
              <a:ea typeface="Roboto"/>
              <a:cs typeface="Roboto"/>
              <a:sym typeface="Robo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b7f56279e4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gb7f56279e4_0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Her det markert interessante elementer.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b7f56279e4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7" name="Google Shape;307;gb7f56279e4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b7f56279e4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gb7f56279e4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Kan være lurt med include og extend når oppgaver påvirker og avhenger av hverandre.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b7f56279e4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9" name="Google Shape;319;gb7f56279e4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sz="900">
                <a:solidFill>
                  <a:schemeClr val="dk1"/>
                </a:solidFill>
                <a:latin typeface="Roboto"/>
                <a:ea typeface="Roboto"/>
                <a:cs typeface="Roboto"/>
                <a:sym typeface="Roboto"/>
              </a:rPr>
              <a:t>Include-relasjonen: Et use case kan være en del av ett eller flere andre use case. </a:t>
            </a:r>
            <a:endParaRPr sz="900">
              <a:solidFill>
                <a:schemeClr val="dk1"/>
              </a:solidFill>
              <a:latin typeface="Roboto"/>
              <a:ea typeface="Roboto"/>
              <a:cs typeface="Roboto"/>
              <a:sym typeface="Roboto"/>
            </a:endParaRPr>
          </a:p>
          <a:p>
            <a:pPr marL="0" lvl="0" indent="0" algn="l" rtl="0">
              <a:lnSpc>
                <a:spcPct val="100000"/>
              </a:lnSpc>
              <a:spcBef>
                <a:spcPts val="0"/>
              </a:spcBef>
              <a:spcAft>
                <a:spcPts val="0"/>
              </a:spcAft>
              <a:buSzPts val="1400"/>
              <a:buNone/>
            </a:pPr>
            <a:r>
              <a:rPr lang="no" sz="900">
                <a:solidFill>
                  <a:schemeClr val="dk1"/>
                </a:solidFill>
                <a:latin typeface="Roboto"/>
                <a:ea typeface="Roboto"/>
                <a:cs typeface="Roboto"/>
                <a:sym typeface="Roboto"/>
              </a:rPr>
              <a:t>Extend-relasjonen: Et use case som beskriver tilleggsoppførsel som utføres under gitte omstendigheter</a:t>
            </a:r>
            <a:endParaRPr sz="900">
              <a:latin typeface="Roboto"/>
              <a:ea typeface="Roboto"/>
              <a:cs typeface="Roboto"/>
              <a:sym typeface="Roboto"/>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b7f56279e4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gb7f56279e4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b7f56279e4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gb7f56279e4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sz="1200" b="1">
                <a:solidFill>
                  <a:schemeClr val="dk1"/>
                </a:solidFill>
                <a:latin typeface="Roboto"/>
                <a:ea typeface="Roboto"/>
                <a:cs typeface="Roboto"/>
                <a:sym typeface="Roboto"/>
              </a:rPr>
              <a:t>Include-relasjonen: Et use case kan være en del av ett flere andre use case. </a:t>
            </a:r>
            <a:endParaRPr sz="1200" b="1">
              <a:solidFill>
                <a:schemeClr val="dk1"/>
              </a:solidFill>
              <a:latin typeface="Roboto"/>
              <a:ea typeface="Roboto"/>
              <a:cs typeface="Roboto"/>
              <a:sym typeface="Roboto"/>
            </a:endParaRPr>
          </a:p>
          <a:p>
            <a:pPr marL="0" lvl="0" indent="0" algn="l" rtl="0">
              <a:lnSpc>
                <a:spcPct val="100000"/>
              </a:lnSpc>
              <a:spcBef>
                <a:spcPts val="0"/>
              </a:spcBef>
              <a:spcAft>
                <a:spcPts val="0"/>
              </a:spcAft>
              <a:buSzPts val="1400"/>
              <a:buNone/>
            </a:pPr>
            <a:r>
              <a:rPr lang="no" sz="1200" b="1">
                <a:solidFill>
                  <a:schemeClr val="dk1"/>
                </a:solidFill>
                <a:latin typeface="Roboto"/>
                <a:ea typeface="Roboto"/>
                <a:cs typeface="Roboto"/>
                <a:sym typeface="Roboto"/>
              </a:rPr>
              <a:t>Extend-relasjonen: Et use case som beskriver tilleggsoppførsel som utføres under gitte omstendigheter</a:t>
            </a:r>
            <a:endParaRPr sz="1200" b="1">
              <a:latin typeface="Roboto"/>
              <a:ea typeface="Roboto"/>
              <a:cs typeface="Roboto"/>
              <a:sym typeface="Roboto"/>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b7f56279e4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gb7f56279e4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b7f56279e4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Google Shape;340;gb7f56279e4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400">
                <a:solidFill>
                  <a:schemeClr val="dk1"/>
                </a:solidFill>
                <a:latin typeface="Roboto"/>
                <a:ea typeface="Roboto"/>
                <a:cs typeface="Roboto"/>
                <a:sym typeface="Roboto"/>
              </a:rPr>
              <a:t>Skal man opprette et nytt use case ‘‘Bestill bord på nett?’’ </a:t>
            </a:r>
            <a:endParaRPr sz="1400">
              <a:solidFill>
                <a:schemeClr val="dk1"/>
              </a:solidFill>
              <a:latin typeface="Roboto"/>
              <a:ea typeface="Roboto"/>
              <a:cs typeface="Roboto"/>
              <a:sym typeface="Roboto"/>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b7f56279e4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5" name="Google Shape;345;gb7f56279e4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400">
                <a:solidFill>
                  <a:schemeClr val="dk1"/>
                </a:solidFill>
                <a:latin typeface="Roboto"/>
                <a:ea typeface="Roboto"/>
                <a:cs typeface="Roboto"/>
                <a:sym typeface="Roboto"/>
              </a:rPr>
              <a:t>Skal man beholde ‘‘Bestill bord’’? </a:t>
            </a:r>
            <a:endParaRPr sz="1400">
              <a:solidFill>
                <a:schemeClr val="dk1"/>
              </a:solidFill>
              <a:latin typeface="Roboto"/>
              <a:ea typeface="Roboto"/>
              <a:cs typeface="Roboto"/>
              <a:sym typeface="Roboto"/>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c9d83b53ee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c9d83b53e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c9d83b53ee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c9d83b53ee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c9d83b53ee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c9d83b53e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c9d83b53ee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c9d83b53ee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c9d83b53ee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c9d83b53ee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c9d83b53ee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c9d83b53ee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c9d83b53ee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c9d83b53ee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c9d83b53ee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c9d83b53ee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c9d83b53ee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c9d83b53ee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c9d83b53ee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c9d83b53ee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c9d83b53ee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c9d83b53ee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c9d83b53ee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c9d83b53ee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no.wikipedia.org/wiki/Object_Management_Group"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no.wikipedia.org/wiki/Unified_Modeling_Language"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XFTAIj2N2Lc"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hyperlink" Target="https://www.youtube.com/watch?v=zid-MVo7M-E" TargetMode="External"/><Relationship Id="rId4" Type="http://schemas.openxmlformats.org/officeDocument/2006/relationships/hyperlink" Target="https://www.youtube.com/watch?v=pCK6prSq8aw" TargetMode="Externa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1130675"/>
            <a:ext cx="91440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dirty="0">
                <a:solidFill>
                  <a:srgbClr val="00B050"/>
                </a:solidFill>
                <a:latin typeface="Roboto"/>
                <a:ea typeface="Roboto"/>
                <a:cs typeface="Roboto"/>
                <a:sym typeface="Roboto"/>
              </a:rPr>
              <a:t>UKE 10 - Use-case &amp; Kravhåndtering</a:t>
            </a:r>
            <a:endParaRPr dirty="0">
              <a:solidFill>
                <a:srgbClr val="00B050"/>
              </a:solidFill>
            </a:endParaRPr>
          </a:p>
        </p:txBody>
      </p:sp>
      <p:sp>
        <p:nvSpPr>
          <p:cNvPr id="55" name="Google Shape;55;p13"/>
          <p:cNvSpPr txBox="1">
            <a:spLocks noGrp="1"/>
          </p:cNvSpPr>
          <p:nvPr>
            <p:ph type="subTitle" idx="1"/>
          </p:nvPr>
        </p:nvSpPr>
        <p:spPr>
          <a:xfrm>
            <a:off x="0" y="3220225"/>
            <a:ext cx="9144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no" b="1" dirty="0">
                <a:solidFill>
                  <a:srgbClr val="666666"/>
                </a:solidFill>
                <a:latin typeface="Roboto"/>
                <a:ea typeface="Roboto"/>
                <a:cs typeface="Roboto"/>
                <a:sym typeface="Roboto"/>
              </a:rPr>
              <a:t>Gruppe 2</a:t>
            </a:r>
            <a:endParaRPr b="1" dirty="0">
              <a:solidFill>
                <a:srgbClr val="666666"/>
              </a:solidFill>
              <a:latin typeface="Roboto"/>
              <a:ea typeface="Roboto"/>
              <a:cs typeface="Roboto"/>
              <a:sym typeface="Roboto"/>
            </a:endParaRPr>
          </a:p>
          <a:p>
            <a:pPr marL="0" lvl="0" indent="0" algn="ctr" rtl="0">
              <a:spcBef>
                <a:spcPts val="0"/>
              </a:spcBef>
              <a:spcAft>
                <a:spcPts val="0"/>
              </a:spcAft>
              <a:buNone/>
            </a:pPr>
            <a:endParaRPr dirty="0">
              <a:solidFill>
                <a:srgbClr val="66666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3874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UML-diagram &amp; krav</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Use case diagram</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Ukesoppgaver</a:t>
            </a:r>
            <a:endParaRPr b="1">
              <a:solidFill>
                <a:srgbClr val="000000"/>
              </a:solidFill>
              <a:latin typeface="Raleway"/>
              <a:ea typeface="Raleway"/>
              <a:cs typeface="Raleway"/>
              <a:sym typeface="Raleway"/>
            </a:endParaRPr>
          </a:p>
        </p:txBody>
      </p:sp>
      <p:sp>
        <p:nvSpPr>
          <p:cNvPr id="62" name="Google Shape;62;p14"/>
          <p:cNvSpPr/>
          <p:nvPr/>
        </p:nvSpPr>
        <p:spPr>
          <a:xfrm rot="-2226699">
            <a:off x="7226187" y="-1506662"/>
            <a:ext cx="2915126" cy="5553828"/>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ctrTitle"/>
          </p:nvPr>
        </p:nvSpPr>
        <p:spPr>
          <a:xfrm>
            <a:off x="311700" y="1203925"/>
            <a:ext cx="8520600" cy="25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4800" b="1">
                <a:solidFill>
                  <a:srgbClr val="76A5AF"/>
                </a:solidFill>
                <a:latin typeface="Roboto"/>
                <a:ea typeface="Roboto"/>
                <a:cs typeface="Roboto"/>
                <a:sym typeface="Roboto"/>
              </a:rPr>
              <a:t>Hva er UML?</a:t>
            </a:r>
            <a:endParaRPr sz="4800" b="1">
              <a:solidFill>
                <a:srgbClr val="76A5AF"/>
              </a:solidFill>
              <a:latin typeface="Roboto"/>
              <a:ea typeface="Roboto"/>
              <a:cs typeface="Roboto"/>
              <a:sym typeface="Roboto"/>
            </a:endParaRPr>
          </a:p>
          <a:p>
            <a:pPr marL="0" lvl="0" indent="0" algn="l" rtl="0">
              <a:lnSpc>
                <a:spcPct val="115000"/>
              </a:lnSpc>
              <a:spcBef>
                <a:spcPts val="1200"/>
              </a:spcBef>
              <a:spcAft>
                <a:spcPts val="0"/>
              </a:spcAft>
              <a:buClr>
                <a:schemeClr val="dk1"/>
              </a:buClr>
              <a:buSzPts val="1100"/>
              <a:buFont typeface="Arial"/>
              <a:buNone/>
            </a:pPr>
            <a:r>
              <a:rPr lang="no" sz="1400" b="1">
                <a:solidFill>
                  <a:srgbClr val="666666"/>
                </a:solidFill>
              </a:rPr>
              <a:t>Unified Modeling Language</a:t>
            </a:r>
            <a:r>
              <a:rPr lang="no" sz="1400">
                <a:solidFill>
                  <a:srgbClr val="666666"/>
                </a:solidFill>
              </a:rPr>
              <a:t> (UML) er en industristandard for datarelatert modellering, forvaltet av et internasjonalt konsortium kalt</a:t>
            </a:r>
            <a:r>
              <a:rPr lang="no" sz="1400">
                <a:solidFill>
                  <a:srgbClr val="666666"/>
                </a:solidFill>
                <a:uFill>
                  <a:noFill/>
                </a:uFill>
                <a:hlinkClick r:id="rId3">
                  <a:extLst>
                    <a:ext uri="{A12FA001-AC4F-418D-AE19-62706E023703}">
                      <ahyp:hlinkClr xmlns:ahyp="http://schemas.microsoft.com/office/drawing/2018/hyperlinkcolor" val="tx"/>
                    </a:ext>
                  </a:extLst>
                </a:hlinkClick>
              </a:rPr>
              <a:t> </a:t>
            </a:r>
            <a:r>
              <a:rPr lang="no" sz="1400" u="sng">
                <a:solidFill>
                  <a:srgbClr val="666666"/>
                </a:solidFill>
                <a:hlinkClick r:id="rId3">
                  <a:extLst>
                    <a:ext uri="{A12FA001-AC4F-418D-AE19-62706E023703}">
                      <ahyp:hlinkClr xmlns:ahyp="http://schemas.microsoft.com/office/drawing/2018/hyperlinkcolor" val="tx"/>
                    </a:ext>
                  </a:extLst>
                </a:hlinkClick>
              </a:rPr>
              <a:t>Object Management Group</a:t>
            </a:r>
            <a:r>
              <a:rPr lang="no" sz="1400">
                <a:solidFill>
                  <a:srgbClr val="666666"/>
                </a:solidFill>
              </a:rPr>
              <a:t> (OMG). </a:t>
            </a:r>
            <a:r>
              <a:rPr lang="no" sz="1400" u="sng">
                <a:solidFill>
                  <a:srgbClr val="666666"/>
                </a:solidFill>
                <a:hlinkClick r:id="rId4">
                  <a:extLst>
                    <a:ext uri="{A12FA001-AC4F-418D-AE19-62706E023703}">
                      <ahyp:hlinkClr xmlns:ahyp="http://schemas.microsoft.com/office/drawing/2018/hyperlinkcolor" val="tx"/>
                    </a:ext>
                  </a:extLst>
                </a:hlinkClick>
              </a:rPr>
              <a:t>(Wikipedia).</a:t>
            </a:r>
            <a:endParaRPr sz="1700" b="1">
              <a:solidFill>
                <a:srgbClr val="666666"/>
              </a:solidFill>
            </a:endParaRPr>
          </a:p>
          <a:p>
            <a:pPr marL="0" lvl="0" indent="0" algn="l" rtl="0">
              <a:spcBef>
                <a:spcPts val="1200"/>
              </a:spcBef>
              <a:spcAft>
                <a:spcPts val="0"/>
              </a:spcAft>
              <a:buNone/>
            </a:pPr>
            <a:endParaRPr sz="1400" b="1">
              <a:solidFill>
                <a:srgbClr val="666666"/>
              </a:solidFill>
              <a:latin typeface="Roboto"/>
              <a:ea typeface="Roboto"/>
              <a:cs typeface="Roboto"/>
              <a:sym typeface="Roboto"/>
            </a:endParaRPr>
          </a:p>
          <a:p>
            <a:pPr marL="0" lvl="0" indent="0" algn="l" rtl="0">
              <a:spcBef>
                <a:spcPts val="0"/>
              </a:spcBef>
              <a:spcAft>
                <a:spcPts val="0"/>
              </a:spcAft>
              <a:buClr>
                <a:srgbClr val="000000"/>
              </a:buClr>
              <a:buSzPts val="1100"/>
              <a:buFont typeface="Arial"/>
              <a:buNone/>
            </a:pPr>
            <a:endParaRPr sz="3000" b="1">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354825" y="855150"/>
            <a:ext cx="8520600" cy="1716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Når bruker vi UML?</a:t>
            </a:r>
            <a:endParaRPr b="1" dirty="0">
              <a:solidFill>
                <a:srgbClr val="00B050"/>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800" b="1" dirty="0">
              <a:solidFill>
                <a:srgbClr val="FFFFFF"/>
              </a:solidFill>
              <a:latin typeface="Roboto"/>
              <a:ea typeface="Roboto"/>
              <a:cs typeface="Roboto"/>
              <a:sym typeface="Roboto"/>
            </a:endParaRPr>
          </a:p>
        </p:txBody>
      </p:sp>
      <p:sp>
        <p:nvSpPr>
          <p:cNvPr id="73" name="Google Shape;73;p16"/>
          <p:cNvSpPr txBox="1"/>
          <p:nvPr/>
        </p:nvSpPr>
        <p:spPr>
          <a:xfrm>
            <a:off x="354825" y="2587725"/>
            <a:ext cx="3510600" cy="166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a:solidFill>
                  <a:srgbClr val="666666"/>
                </a:solidFill>
                <a:latin typeface="Roboto"/>
                <a:ea typeface="Roboto"/>
                <a:cs typeface="Roboto"/>
                <a:sym typeface="Roboto"/>
              </a:rPr>
              <a:t>I kravanalysen</a:t>
            </a:r>
            <a:endParaRPr sz="2400" b="1">
              <a:solidFill>
                <a:srgbClr val="666666"/>
              </a:solidFill>
              <a:latin typeface="Roboto"/>
              <a:ea typeface="Roboto"/>
              <a:cs typeface="Roboto"/>
              <a:sym typeface="Roboto"/>
            </a:endParaRPr>
          </a:p>
          <a:p>
            <a:pPr marL="0" lvl="0" indent="0" algn="l" rtl="0">
              <a:spcBef>
                <a:spcPts val="0"/>
              </a:spcBef>
              <a:spcAft>
                <a:spcPts val="0"/>
              </a:spcAft>
              <a:buNone/>
            </a:pPr>
            <a:r>
              <a:rPr lang="no" sz="2400" b="1">
                <a:solidFill>
                  <a:srgbClr val="666666"/>
                </a:solidFill>
                <a:latin typeface="Roboto"/>
                <a:ea typeface="Roboto"/>
                <a:cs typeface="Roboto"/>
                <a:sym typeface="Roboto"/>
              </a:rPr>
              <a:t>I designprosessen</a:t>
            </a:r>
            <a:endParaRPr sz="2400"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400" b="1">
                <a:solidFill>
                  <a:srgbClr val="666666"/>
                </a:solidFill>
                <a:latin typeface="Roboto"/>
                <a:ea typeface="Roboto"/>
                <a:cs typeface="Roboto"/>
                <a:sym typeface="Roboto"/>
              </a:rPr>
              <a:t>Etter implementsjon </a:t>
            </a:r>
            <a:endParaRPr sz="2400" b="1">
              <a:solidFill>
                <a:srgbClr val="666666"/>
              </a:solidFill>
              <a:latin typeface="Roboto"/>
              <a:ea typeface="Roboto"/>
              <a:cs typeface="Roboto"/>
              <a:sym typeface="Roboto"/>
            </a:endParaRPr>
          </a:p>
        </p:txBody>
      </p:sp>
      <p:sp>
        <p:nvSpPr>
          <p:cNvPr id="74" name="Google Shape;74;p16"/>
          <p:cNvSpPr txBox="1"/>
          <p:nvPr/>
        </p:nvSpPr>
        <p:spPr>
          <a:xfrm>
            <a:off x="3403450" y="2221150"/>
            <a:ext cx="5404500" cy="1660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o" sz="2400" b="1" i="1">
                <a:solidFill>
                  <a:srgbClr val="666666"/>
                </a:solidFill>
                <a:latin typeface="Roboto"/>
                <a:ea typeface="Roboto"/>
                <a:cs typeface="Roboto"/>
                <a:sym typeface="Roboto"/>
              </a:rPr>
              <a:t>Når vi vil:</a:t>
            </a:r>
            <a:endParaRPr sz="2400" b="1" i="1">
              <a:solidFill>
                <a:srgbClr val="666666"/>
              </a:solidFill>
              <a:latin typeface="Roboto"/>
              <a:ea typeface="Roboto"/>
              <a:cs typeface="Roboto"/>
              <a:sym typeface="Roboto"/>
            </a:endParaRPr>
          </a:p>
          <a:p>
            <a:pPr marL="0" lvl="0" indent="0" algn="r" rtl="0">
              <a:spcBef>
                <a:spcPts val="0"/>
              </a:spcBef>
              <a:spcAft>
                <a:spcPts val="0"/>
              </a:spcAft>
              <a:buNone/>
            </a:pPr>
            <a:r>
              <a:rPr lang="no" sz="2400" i="1">
                <a:solidFill>
                  <a:srgbClr val="666666"/>
                </a:solidFill>
                <a:latin typeface="Roboto Light"/>
                <a:ea typeface="Roboto Light"/>
                <a:cs typeface="Roboto Light"/>
                <a:sym typeface="Roboto Light"/>
              </a:rPr>
              <a:t>...ha felles forståelse</a:t>
            </a:r>
            <a:endParaRPr sz="2400" i="1">
              <a:solidFill>
                <a:srgbClr val="666666"/>
              </a:solidFill>
              <a:latin typeface="Roboto Light"/>
              <a:ea typeface="Roboto Light"/>
              <a:cs typeface="Roboto Light"/>
              <a:sym typeface="Roboto Light"/>
            </a:endParaRPr>
          </a:p>
          <a:p>
            <a:pPr marL="0" lvl="0" indent="0" algn="r" rtl="0">
              <a:spcBef>
                <a:spcPts val="0"/>
              </a:spcBef>
              <a:spcAft>
                <a:spcPts val="0"/>
              </a:spcAft>
              <a:buNone/>
            </a:pPr>
            <a:r>
              <a:rPr lang="no" sz="2400" i="1">
                <a:solidFill>
                  <a:srgbClr val="666666"/>
                </a:solidFill>
                <a:latin typeface="Roboto Light"/>
                <a:ea typeface="Roboto Light"/>
                <a:cs typeface="Roboto Light"/>
                <a:sym typeface="Roboto Light"/>
              </a:rPr>
              <a:t>...beskrive tenkt system</a:t>
            </a:r>
            <a:endParaRPr sz="2400" i="1">
              <a:solidFill>
                <a:srgbClr val="666666"/>
              </a:solidFill>
              <a:latin typeface="Roboto Light"/>
              <a:ea typeface="Roboto Light"/>
              <a:cs typeface="Roboto Light"/>
              <a:sym typeface="Roboto Light"/>
            </a:endParaRPr>
          </a:p>
          <a:p>
            <a:pPr marL="0" lvl="0" indent="0" algn="r" rtl="0">
              <a:spcBef>
                <a:spcPts val="0"/>
              </a:spcBef>
              <a:spcAft>
                <a:spcPts val="0"/>
              </a:spcAft>
              <a:buNone/>
            </a:pPr>
            <a:r>
              <a:rPr lang="no" sz="2400" i="1">
                <a:solidFill>
                  <a:srgbClr val="666666"/>
                </a:solidFill>
                <a:latin typeface="Roboto Light"/>
                <a:ea typeface="Roboto Light"/>
                <a:cs typeface="Roboto Light"/>
                <a:sym typeface="Roboto Light"/>
              </a:rPr>
              <a:t>...dokumentere eksisterende system</a:t>
            </a:r>
            <a:endParaRPr sz="2400">
              <a:solidFill>
                <a:srgbClr val="666666"/>
              </a:solidFill>
              <a:latin typeface="Roboto Light"/>
              <a:ea typeface="Roboto Light"/>
              <a:cs typeface="Roboto Light"/>
              <a:sym typeface="Roboto Light"/>
            </a:endParaRPr>
          </a:p>
          <a:p>
            <a:pPr marL="0" lvl="0" indent="0" algn="ctr" rtl="0">
              <a:spcBef>
                <a:spcPts val="0"/>
              </a:spcBef>
              <a:spcAft>
                <a:spcPts val="0"/>
              </a:spcAft>
              <a:buNone/>
            </a:pPr>
            <a:endParaRPr sz="2400">
              <a:solidFill>
                <a:srgbClr val="666666"/>
              </a:solidFill>
              <a:latin typeface="Roboto Light"/>
              <a:ea typeface="Roboto Light"/>
              <a:cs typeface="Roboto Light"/>
              <a:sym typeface="Roboto Light"/>
            </a:endParaRPr>
          </a:p>
          <a:p>
            <a:pPr marL="0" lvl="0" indent="0" algn="ctr" rtl="0">
              <a:spcBef>
                <a:spcPts val="0"/>
              </a:spcBef>
              <a:spcAft>
                <a:spcPts val="0"/>
              </a:spcAft>
              <a:buNone/>
            </a:pPr>
            <a:endParaRPr sz="2400" b="1">
              <a:solidFill>
                <a:srgbClr val="666666"/>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ctrTitle"/>
          </p:nvPr>
        </p:nvSpPr>
        <p:spPr>
          <a:xfrm>
            <a:off x="311708" y="154545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a:solidFill>
                  <a:srgbClr val="76A5AF"/>
                </a:solidFill>
                <a:latin typeface="Roboto"/>
                <a:ea typeface="Roboto"/>
                <a:cs typeface="Roboto"/>
                <a:sym typeface="Roboto"/>
              </a:rPr>
              <a:t>Hvorfor lager vi UML diagram?</a:t>
            </a:r>
            <a:endParaRPr b="1">
              <a:solidFill>
                <a:srgbClr val="76A5AF"/>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Fordi….</a:t>
            </a:r>
            <a:endParaRPr b="1">
              <a:solidFill>
                <a:srgbClr val="76A5AF"/>
              </a:solidFill>
              <a:latin typeface="Roboto"/>
              <a:ea typeface="Roboto"/>
              <a:cs typeface="Roboto"/>
              <a:sym typeface="Roboto"/>
            </a:endParaRPr>
          </a:p>
        </p:txBody>
      </p:sp>
      <p:sp>
        <p:nvSpPr>
          <p:cNvPr id="85" name="Google Shape;85;p18"/>
          <p:cNvSpPr txBox="1">
            <a:spLocks noGrp="1"/>
          </p:cNvSpPr>
          <p:nvPr>
            <p:ph type="body" idx="4294967295"/>
          </p:nvPr>
        </p:nvSpPr>
        <p:spPr>
          <a:xfrm>
            <a:off x="311700" y="1152475"/>
            <a:ext cx="8832300" cy="34164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no" sz="1500"/>
              <a:t>...vi skal identifisere krav</a:t>
            </a:r>
            <a:endParaRPr sz="1500"/>
          </a:p>
          <a:p>
            <a:pPr marL="457200" lvl="0" indent="-323850" algn="l" rtl="0">
              <a:spcBef>
                <a:spcPts val="0"/>
              </a:spcBef>
              <a:spcAft>
                <a:spcPts val="0"/>
              </a:spcAft>
              <a:buSzPts val="1500"/>
              <a:buChar char="●"/>
            </a:pPr>
            <a:r>
              <a:rPr lang="no" sz="1500"/>
              <a:t>...vi skal være enige om hvordan endelig løsning skal bli</a:t>
            </a:r>
            <a:endParaRPr sz="1500"/>
          </a:p>
          <a:p>
            <a:pPr marL="457200" lvl="0" indent="-323850" algn="l" rtl="0">
              <a:spcBef>
                <a:spcPts val="0"/>
              </a:spcBef>
              <a:spcAft>
                <a:spcPts val="0"/>
              </a:spcAft>
              <a:buSzPts val="1500"/>
              <a:buChar char="●"/>
            </a:pPr>
            <a:r>
              <a:rPr lang="no" sz="1500"/>
              <a:t>...vi skal kunne vedlikeholde systemet</a:t>
            </a:r>
            <a:endParaRPr sz="1500"/>
          </a:p>
          <a:p>
            <a:pPr marL="457200" lvl="0" indent="-323850" algn="l" rtl="0">
              <a:spcBef>
                <a:spcPts val="0"/>
              </a:spcBef>
              <a:spcAft>
                <a:spcPts val="0"/>
              </a:spcAft>
              <a:buSzPts val="1500"/>
              <a:buChar char="●"/>
            </a:pPr>
            <a:r>
              <a:rPr lang="no" sz="1500"/>
              <a:t>...vi ønsker at andre skal kunne ta over vedlikehold av systemet</a:t>
            </a:r>
            <a:endParaRPr sz="1500"/>
          </a:p>
          <a:p>
            <a:pPr marL="457200" lvl="0" indent="-323850" algn="l" rtl="0">
              <a:spcBef>
                <a:spcPts val="0"/>
              </a:spcBef>
              <a:spcAft>
                <a:spcPts val="0"/>
              </a:spcAft>
              <a:buSzPts val="1500"/>
              <a:buChar char="●"/>
            </a:pPr>
            <a:r>
              <a:rPr lang="no" sz="1500"/>
              <a:t>...vi skal kunne lage er godt system design</a:t>
            </a:r>
            <a:endParaRPr sz="1500"/>
          </a:p>
          <a:p>
            <a:pPr marL="0" lvl="0" indent="0" algn="l" rtl="0">
              <a:spcBef>
                <a:spcPts val="1600"/>
              </a:spcBef>
              <a:spcAft>
                <a:spcPts val="1600"/>
              </a:spcAft>
              <a:buNone/>
            </a:pP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ctrTitle"/>
          </p:nvPr>
        </p:nvSpPr>
        <p:spPr>
          <a:xfrm>
            <a:off x="311700" y="1203925"/>
            <a:ext cx="8520600" cy="25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4800" b="1" dirty="0">
                <a:solidFill>
                  <a:srgbClr val="00B050"/>
                </a:solidFill>
                <a:latin typeface="Roboto"/>
                <a:ea typeface="Roboto"/>
                <a:cs typeface="Roboto"/>
                <a:sym typeface="Roboto"/>
              </a:rPr>
              <a:t>Hvilke 4 diagram skal dere kunne?</a:t>
            </a:r>
            <a:endParaRPr sz="4800" b="1" dirty="0">
              <a:solidFill>
                <a:srgbClr val="00B050"/>
              </a:solidFill>
              <a:latin typeface="Roboto"/>
              <a:ea typeface="Roboto"/>
              <a:cs typeface="Roboto"/>
              <a:sym typeface="Roboto"/>
            </a:endParaRPr>
          </a:p>
          <a:p>
            <a:pPr marL="0" lvl="0" indent="0" algn="l" rtl="0">
              <a:spcBef>
                <a:spcPts val="0"/>
              </a:spcBef>
              <a:spcAft>
                <a:spcPts val="0"/>
              </a:spcAft>
              <a:buClr>
                <a:srgbClr val="000000"/>
              </a:buClr>
              <a:buSzPts val="1100"/>
              <a:buFont typeface="Arial"/>
              <a:buNone/>
            </a:pPr>
            <a:endParaRPr sz="3000" b="1" dirty="0">
              <a:solidFill>
                <a:srgbClr val="FFFFF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06625"/>
            <a:ext cx="8520600" cy="108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Hvilke diagram er dette?</a:t>
            </a:r>
            <a:endParaRPr b="1">
              <a:solidFill>
                <a:srgbClr val="76A5AF"/>
              </a:solidFill>
              <a:latin typeface="Roboto"/>
              <a:ea typeface="Roboto"/>
              <a:cs typeface="Roboto"/>
              <a:sym typeface="Roboto"/>
            </a:endParaRPr>
          </a:p>
        </p:txBody>
      </p:sp>
      <p:sp>
        <p:nvSpPr>
          <p:cNvPr id="96" name="Google Shape;96;p20"/>
          <p:cNvSpPr txBox="1"/>
          <p:nvPr/>
        </p:nvSpPr>
        <p:spPr>
          <a:xfrm>
            <a:off x="704075" y="1054625"/>
            <a:ext cx="2277000" cy="4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DD7E6B"/>
                </a:solidFill>
                <a:latin typeface="Roboto"/>
                <a:ea typeface="Roboto"/>
                <a:cs typeface="Roboto"/>
                <a:sym typeface="Roboto"/>
              </a:rPr>
              <a:t>Use Case-diagram:</a:t>
            </a:r>
            <a:endParaRPr sz="1800" b="1">
              <a:solidFill>
                <a:srgbClr val="DD7E6B"/>
              </a:solidFill>
              <a:latin typeface="Roboto"/>
              <a:ea typeface="Roboto"/>
              <a:cs typeface="Roboto"/>
              <a:sym typeface="Roboto"/>
            </a:endParaRPr>
          </a:p>
          <a:p>
            <a:pPr marL="0" lvl="0" indent="0" algn="l" rtl="0">
              <a:spcBef>
                <a:spcPts val="0"/>
              </a:spcBef>
              <a:spcAft>
                <a:spcPts val="0"/>
              </a:spcAft>
              <a:buNone/>
            </a:pPr>
            <a:endParaRPr sz="1800" b="1">
              <a:latin typeface="Times New Roman"/>
              <a:ea typeface="Times New Roman"/>
              <a:cs typeface="Times New Roman"/>
              <a:sym typeface="Times New Roman"/>
            </a:endParaRPr>
          </a:p>
        </p:txBody>
      </p:sp>
      <p:pic>
        <p:nvPicPr>
          <p:cNvPr id="97" name="Google Shape;97;p20"/>
          <p:cNvPicPr preferRelativeResize="0"/>
          <p:nvPr/>
        </p:nvPicPr>
        <p:blipFill>
          <a:blip r:embed="rId3">
            <a:alphaModFix/>
          </a:blip>
          <a:stretch>
            <a:fillRect/>
          </a:stretch>
        </p:blipFill>
        <p:spPr>
          <a:xfrm>
            <a:off x="1047100" y="1736325"/>
            <a:ext cx="2383551" cy="2383551"/>
          </a:xfrm>
          <a:prstGeom prst="rect">
            <a:avLst/>
          </a:prstGeom>
          <a:noFill/>
          <a:ln>
            <a:noFill/>
          </a:ln>
        </p:spPr>
      </p:pic>
      <p:pic>
        <p:nvPicPr>
          <p:cNvPr id="98" name="Google Shape;98;p20"/>
          <p:cNvPicPr preferRelativeResize="0"/>
          <p:nvPr/>
        </p:nvPicPr>
        <p:blipFill>
          <a:blip r:embed="rId4">
            <a:alphaModFix/>
          </a:blip>
          <a:stretch>
            <a:fillRect/>
          </a:stretch>
        </p:blipFill>
        <p:spPr>
          <a:xfrm>
            <a:off x="4966947" y="741763"/>
            <a:ext cx="2895950" cy="3555675"/>
          </a:xfrm>
          <a:prstGeom prst="rect">
            <a:avLst/>
          </a:prstGeom>
          <a:noFill/>
          <a:ln>
            <a:noFill/>
          </a:ln>
        </p:spPr>
      </p:pic>
      <p:sp>
        <p:nvSpPr>
          <p:cNvPr id="99" name="Google Shape;99;p20"/>
          <p:cNvSpPr txBox="1"/>
          <p:nvPr/>
        </p:nvSpPr>
        <p:spPr>
          <a:xfrm>
            <a:off x="6007500" y="1385950"/>
            <a:ext cx="2192100" cy="4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DD7E6B"/>
                </a:solidFill>
                <a:latin typeface="Roboto"/>
                <a:ea typeface="Roboto"/>
                <a:cs typeface="Roboto"/>
                <a:sym typeface="Roboto"/>
              </a:rPr>
              <a:t>Aktivitetsdiagram:</a:t>
            </a:r>
            <a:endParaRPr sz="1800" b="1">
              <a:solidFill>
                <a:srgbClr val="DD7E6B"/>
              </a:solidFill>
              <a:latin typeface="Roboto"/>
              <a:ea typeface="Roboto"/>
              <a:cs typeface="Roboto"/>
              <a:sym typeface="Roboto"/>
            </a:endParaRPr>
          </a:p>
          <a:p>
            <a:pPr marL="0" lvl="0" indent="0" algn="l" rtl="0">
              <a:spcBef>
                <a:spcPts val="0"/>
              </a:spcBef>
              <a:spcAft>
                <a:spcPts val="0"/>
              </a:spcAft>
              <a:buNone/>
            </a:pPr>
            <a:endParaRPr sz="1800" b="1">
              <a:latin typeface="Times New Roman"/>
              <a:ea typeface="Times New Roman"/>
              <a:cs typeface="Times New Roman"/>
              <a:sym typeface="Times New Roman"/>
            </a:endParaRPr>
          </a:p>
        </p:txBody>
      </p:sp>
      <p:sp>
        <p:nvSpPr>
          <p:cNvPr id="100" name="Google Shape;100;p20"/>
          <p:cNvSpPr txBox="1"/>
          <p:nvPr/>
        </p:nvSpPr>
        <p:spPr>
          <a:xfrm>
            <a:off x="266575" y="3232425"/>
            <a:ext cx="884700" cy="10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6000" b="1">
                <a:latin typeface="Roboto"/>
                <a:ea typeface="Roboto"/>
                <a:cs typeface="Roboto"/>
                <a:sym typeface="Roboto"/>
              </a:rPr>
              <a:t>1.</a:t>
            </a:r>
            <a:endParaRPr sz="6000" b="1">
              <a:latin typeface="Roboto"/>
              <a:ea typeface="Roboto"/>
              <a:cs typeface="Roboto"/>
              <a:sym typeface="Roboto"/>
            </a:endParaRPr>
          </a:p>
        </p:txBody>
      </p:sp>
      <p:sp>
        <p:nvSpPr>
          <p:cNvPr id="101" name="Google Shape;101;p20"/>
          <p:cNvSpPr txBox="1"/>
          <p:nvPr/>
        </p:nvSpPr>
        <p:spPr>
          <a:xfrm>
            <a:off x="4129650" y="3232425"/>
            <a:ext cx="884700" cy="10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6000" b="1">
                <a:latin typeface="Roboto"/>
                <a:ea typeface="Roboto"/>
                <a:cs typeface="Roboto"/>
                <a:sym typeface="Roboto"/>
              </a:rPr>
              <a:t>2.</a:t>
            </a:r>
            <a:endParaRPr sz="6000" b="1">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childTnLst>
                                </p:cTn>
                              </p:par>
                              <p:par>
                                <p:cTn id="8" presetID="10" presetClass="entr" presetSubtype="0" fill="hold"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fade">
                                      <p:cBhvr>
                                        <p:cTn id="10"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1"/>
          <p:cNvPicPr preferRelativeResize="0"/>
          <p:nvPr/>
        </p:nvPicPr>
        <p:blipFill>
          <a:blip r:embed="rId3">
            <a:alphaModFix/>
          </a:blip>
          <a:stretch>
            <a:fillRect/>
          </a:stretch>
        </p:blipFill>
        <p:spPr>
          <a:xfrm>
            <a:off x="866026" y="2055925"/>
            <a:ext cx="3406099" cy="2383550"/>
          </a:xfrm>
          <a:prstGeom prst="rect">
            <a:avLst/>
          </a:prstGeom>
          <a:noFill/>
          <a:ln>
            <a:noFill/>
          </a:ln>
        </p:spPr>
      </p:pic>
      <p:sp>
        <p:nvSpPr>
          <p:cNvPr id="107" name="Google Shape;10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b="1">
                <a:solidFill>
                  <a:srgbClr val="76A5AF"/>
                </a:solidFill>
                <a:latin typeface="Roboto"/>
                <a:ea typeface="Roboto"/>
                <a:cs typeface="Roboto"/>
                <a:sym typeface="Roboto"/>
              </a:rPr>
              <a:t>Hvilke diagram er dette?</a:t>
            </a:r>
            <a:endParaRPr b="1">
              <a:solidFill>
                <a:srgbClr val="76A5AF"/>
              </a:solidFill>
              <a:latin typeface="Roboto"/>
              <a:ea typeface="Roboto"/>
              <a:cs typeface="Roboto"/>
              <a:sym typeface="Roboto"/>
            </a:endParaRPr>
          </a:p>
          <a:p>
            <a:pPr marL="0" lvl="0" indent="0" algn="l" rtl="0">
              <a:spcBef>
                <a:spcPts val="0"/>
              </a:spcBef>
              <a:spcAft>
                <a:spcPts val="0"/>
              </a:spcAft>
              <a:buNone/>
            </a:pPr>
            <a:endParaRPr/>
          </a:p>
        </p:txBody>
      </p:sp>
      <p:sp>
        <p:nvSpPr>
          <p:cNvPr id="108" name="Google Shape;108;p21"/>
          <p:cNvSpPr txBox="1"/>
          <p:nvPr/>
        </p:nvSpPr>
        <p:spPr>
          <a:xfrm>
            <a:off x="527325" y="1316775"/>
            <a:ext cx="1966200" cy="4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DD7E6B"/>
                </a:solidFill>
                <a:latin typeface="Roboto"/>
                <a:ea typeface="Roboto"/>
                <a:cs typeface="Roboto"/>
                <a:sym typeface="Roboto"/>
              </a:rPr>
              <a:t>Sekvensdiagram:</a:t>
            </a:r>
            <a:endParaRPr sz="1800" b="1">
              <a:solidFill>
                <a:srgbClr val="DD7E6B"/>
              </a:solidFill>
              <a:latin typeface="Roboto"/>
              <a:ea typeface="Roboto"/>
              <a:cs typeface="Roboto"/>
              <a:sym typeface="Roboto"/>
            </a:endParaRPr>
          </a:p>
          <a:p>
            <a:pPr marL="0" lvl="0" indent="0" algn="l" rtl="0">
              <a:spcBef>
                <a:spcPts val="0"/>
              </a:spcBef>
              <a:spcAft>
                <a:spcPts val="0"/>
              </a:spcAft>
              <a:buNone/>
            </a:pPr>
            <a:endParaRPr sz="1800" b="1">
              <a:latin typeface="Times New Roman"/>
              <a:ea typeface="Times New Roman"/>
              <a:cs typeface="Times New Roman"/>
              <a:sym typeface="Times New Roman"/>
            </a:endParaRPr>
          </a:p>
        </p:txBody>
      </p:sp>
      <p:sp>
        <p:nvSpPr>
          <p:cNvPr id="109" name="Google Shape;109;p21"/>
          <p:cNvSpPr txBox="1"/>
          <p:nvPr/>
        </p:nvSpPr>
        <p:spPr>
          <a:xfrm>
            <a:off x="4272125" y="1316775"/>
            <a:ext cx="2277000" cy="4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DD7E6B"/>
                </a:solidFill>
                <a:latin typeface="Roboto"/>
                <a:ea typeface="Roboto"/>
                <a:cs typeface="Roboto"/>
                <a:sym typeface="Roboto"/>
              </a:rPr>
              <a:t>Klassediagram:</a:t>
            </a:r>
            <a:endParaRPr sz="1800" b="1">
              <a:solidFill>
                <a:srgbClr val="DD7E6B"/>
              </a:solidFill>
              <a:latin typeface="Roboto"/>
              <a:ea typeface="Roboto"/>
              <a:cs typeface="Roboto"/>
              <a:sym typeface="Roboto"/>
            </a:endParaRPr>
          </a:p>
          <a:p>
            <a:pPr marL="0" lvl="0" indent="0" algn="l" rtl="0">
              <a:spcBef>
                <a:spcPts val="0"/>
              </a:spcBef>
              <a:spcAft>
                <a:spcPts val="0"/>
              </a:spcAft>
              <a:buNone/>
            </a:pPr>
            <a:endParaRPr sz="1800" b="1">
              <a:solidFill>
                <a:srgbClr val="DD7E6B"/>
              </a:solidFill>
              <a:latin typeface="Times New Roman"/>
              <a:ea typeface="Times New Roman"/>
              <a:cs typeface="Times New Roman"/>
              <a:sym typeface="Times New Roman"/>
            </a:endParaRPr>
          </a:p>
        </p:txBody>
      </p:sp>
      <p:sp>
        <p:nvSpPr>
          <p:cNvPr id="110" name="Google Shape;110;p21"/>
          <p:cNvSpPr txBox="1"/>
          <p:nvPr/>
        </p:nvSpPr>
        <p:spPr>
          <a:xfrm>
            <a:off x="361300" y="3051875"/>
            <a:ext cx="884700" cy="10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6000" b="1">
                <a:latin typeface="Roboto"/>
                <a:ea typeface="Roboto"/>
                <a:cs typeface="Roboto"/>
                <a:sym typeface="Roboto"/>
              </a:rPr>
              <a:t>3.</a:t>
            </a:r>
            <a:endParaRPr sz="6000" b="1">
              <a:latin typeface="Roboto"/>
              <a:ea typeface="Roboto"/>
              <a:cs typeface="Roboto"/>
              <a:sym typeface="Roboto"/>
            </a:endParaRPr>
          </a:p>
        </p:txBody>
      </p:sp>
      <p:sp>
        <p:nvSpPr>
          <p:cNvPr id="111" name="Google Shape;111;p21"/>
          <p:cNvSpPr txBox="1"/>
          <p:nvPr/>
        </p:nvSpPr>
        <p:spPr>
          <a:xfrm>
            <a:off x="4129650" y="2988675"/>
            <a:ext cx="884700" cy="10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6000" b="1">
                <a:latin typeface="Roboto"/>
                <a:ea typeface="Roboto"/>
                <a:cs typeface="Roboto"/>
                <a:sym typeface="Roboto"/>
              </a:rPr>
              <a:t>4.</a:t>
            </a:r>
            <a:endParaRPr sz="6000" b="1">
              <a:latin typeface="Roboto"/>
              <a:ea typeface="Roboto"/>
              <a:cs typeface="Roboto"/>
              <a:sym typeface="Roboto"/>
            </a:endParaRPr>
          </a:p>
        </p:txBody>
      </p:sp>
      <p:pic>
        <p:nvPicPr>
          <p:cNvPr id="112" name="Google Shape;112;p21" descr="mariawang: Klassediagram"/>
          <p:cNvPicPr preferRelativeResize="0"/>
          <p:nvPr/>
        </p:nvPicPr>
        <p:blipFill>
          <a:blip r:embed="rId4">
            <a:alphaModFix/>
          </a:blip>
          <a:stretch>
            <a:fillRect/>
          </a:stretch>
        </p:blipFill>
        <p:spPr>
          <a:xfrm>
            <a:off x="5117110" y="1811639"/>
            <a:ext cx="3406101" cy="275758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1000"/>
                                        <p:tgtEl>
                                          <p:spTgt spid="109"/>
                                        </p:tgtEl>
                                      </p:cBhvr>
                                    </p:animEffect>
                                  </p:childTnLst>
                                </p:cTn>
                              </p:par>
                              <p:par>
                                <p:cTn id="8" presetID="10" presetClass="entr" presetSubtype="0"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11700" y="5168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b="1">
                <a:solidFill>
                  <a:srgbClr val="76A5AF"/>
                </a:solidFill>
                <a:latin typeface="Roboto"/>
                <a:ea typeface="Roboto"/>
                <a:cs typeface="Roboto"/>
                <a:sym typeface="Roboto"/>
              </a:rPr>
              <a:t>Domenemodell - klassediagram uten metoder</a:t>
            </a:r>
            <a:endParaRPr b="1">
              <a:solidFill>
                <a:srgbClr val="76A5AF"/>
              </a:solidFill>
              <a:latin typeface="Roboto"/>
              <a:ea typeface="Roboto"/>
              <a:cs typeface="Roboto"/>
              <a:sym typeface="Roboto"/>
            </a:endParaRPr>
          </a:p>
          <a:p>
            <a:pPr marL="0" lvl="0" indent="0" algn="l" rtl="0">
              <a:spcBef>
                <a:spcPts val="0"/>
              </a:spcBef>
              <a:spcAft>
                <a:spcPts val="0"/>
              </a:spcAft>
              <a:buNone/>
            </a:pPr>
            <a:endParaRPr/>
          </a:p>
        </p:txBody>
      </p:sp>
      <p:pic>
        <p:nvPicPr>
          <p:cNvPr id="118" name="Google Shape;118;p22"/>
          <p:cNvPicPr preferRelativeResize="0"/>
          <p:nvPr/>
        </p:nvPicPr>
        <p:blipFill>
          <a:blip r:embed="rId3">
            <a:alphaModFix/>
          </a:blip>
          <a:stretch>
            <a:fillRect/>
          </a:stretch>
        </p:blipFill>
        <p:spPr>
          <a:xfrm>
            <a:off x="786825" y="1338025"/>
            <a:ext cx="4294876" cy="3221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p:nvPr/>
        </p:nvSpPr>
        <p:spPr>
          <a:xfrm>
            <a:off x="545675" y="452175"/>
            <a:ext cx="8312400" cy="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a:solidFill>
                  <a:srgbClr val="76A5AF"/>
                </a:solidFill>
                <a:latin typeface="Roboto"/>
                <a:ea typeface="Roboto"/>
                <a:cs typeface="Roboto"/>
                <a:sym typeface="Roboto"/>
              </a:rPr>
              <a:t>Kort om “våre” modeller</a:t>
            </a:r>
            <a:endParaRPr sz="2400" b="1">
              <a:solidFill>
                <a:srgbClr val="76A5AF"/>
              </a:solidFill>
              <a:latin typeface="Roboto"/>
              <a:ea typeface="Roboto"/>
              <a:cs typeface="Roboto"/>
              <a:sym typeface="Roboto"/>
            </a:endParaRPr>
          </a:p>
        </p:txBody>
      </p:sp>
      <p:sp>
        <p:nvSpPr>
          <p:cNvPr id="124" name="Google Shape;124;p23"/>
          <p:cNvSpPr txBox="1"/>
          <p:nvPr/>
        </p:nvSpPr>
        <p:spPr>
          <a:xfrm>
            <a:off x="714925" y="1232625"/>
            <a:ext cx="7513200" cy="343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Use case diagram: </a:t>
            </a:r>
            <a:r>
              <a:rPr lang="no">
                <a:solidFill>
                  <a:srgbClr val="666666"/>
                </a:solidFill>
                <a:latin typeface="Roboto"/>
                <a:ea typeface="Roboto"/>
                <a:cs typeface="Roboto"/>
                <a:sym typeface="Roboto"/>
              </a:rPr>
              <a:t>Viser interaksjon mellom et system og omgivelsene. Tar utgangspunkt i primæraktørs mål og hvordan sekundæraktører assisterer dette målet gjennom systemet. </a:t>
            </a:r>
            <a:br>
              <a:rPr lang="no" b="1">
                <a:solidFill>
                  <a:srgbClr val="666666"/>
                </a:solidFill>
                <a:latin typeface="Roboto"/>
                <a:ea typeface="Roboto"/>
                <a:cs typeface="Roboto"/>
                <a:sym typeface="Roboto"/>
              </a:rPr>
            </a:br>
            <a:br>
              <a:rPr lang="no" b="1">
                <a:solidFill>
                  <a:srgbClr val="666666"/>
                </a:solidFill>
                <a:latin typeface="Roboto"/>
                <a:ea typeface="Roboto"/>
                <a:cs typeface="Roboto"/>
                <a:sym typeface="Roboto"/>
              </a:rPr>
            </a:br>
            <a:r>
              <a:rPr lang="no" b="1">
                <a:solidFill>
                  <a:srgbClr val="666666"/>
                </a:solidFill>
                <a:latin typeface="Roboto"/>
                <a:ea typeface="Roboto"/>
                <a:cs typeface="Roboto"/>
                <a:sym typeface="Roboto"/>
              </a:rPr>
              <a:t>Sekvensdiagram: </a:t>
            </a:r>
            <a:r>
              <a:rPr lang="no">
                <a:solidFill>
                  <a:srgbClr val="666666"/>
                </a:solidFill>
                <a:latin typeface="Roboto"/>
                <a:ea typeface="Roboto"/>
                <a:cs typeface="Roboto"/>
                <a:sym typeface="Roboto"/>
              </a:rPr>
              <a:t>Viser interaksjon og informasjonsflyten mellom aktørene og systemet og systemkomponentene i form av objektklasser. </a:t>
            </a:r>
            <a:endParaRPr>
              <a:solidFill>
                <a:srgbClr val="666666"/>
              </a:solidFill>
              <a:latin typeface="Roboto"/>
              <a:ea typeface="Roboto"/>
              <a:cs typeface="Roboto"/>
              <a:sym typeface="Roboto"/>
            </a:endParaRPr>
          </a:p>
          <a:p>
            <a:pPr marL="0" lvl="0" indent="0" algn="l" rtl="0">
              <a:spcBef>
                <a:spcPts val="0"/>
              </a:spcBef>
              <a:spcAft>
                <a:spcPts val="0"/>
              </a:spcAft>
              <a:buNone/>
            </a:pPr>
            <a:br>
              <a:rPr lang="no" b="1">
                <a:solidFill>
                  <a:srgbClr val="666666"/>
                </a:solidFill>
                <a:latin typeface="Roboto"/>
                <a:ea typeface="Roboto"/>
                <a:cs typeface="Roboto"/>
                <a:sym typeface="Roboto"/>
              </a:rPr>
            </a:br>
            <a:r>
              <a:rPr lang="no" b="1">
                <a:solidFill>
                  <a:srgbClr val="666666"/>
                </a:solidFill>
                <a:latin typeface="Roboto"/>
                <a:ea typeface="Roboto"/>
                <a:cs typeface="Roboto"/>
                <a:sym typeface="Roboto"/>
              </a:rPr>
              <a:t>Klassediagram: </a:t>
            </a:r>
            <a:r>
              <a:rPr lang="no">
                <a:solidFill>
                  <a:srgbClr val="666666"/>
                </a:solidFill>
                <a:latin typeface="Roboto"/>
                <a:ea typeface="Roboto"/>
                <a:cs typeface="Roboto"/>
                <a:sym typeface="Roboto"/>
              </a:rPr>
              <a:t>Viser struktur: objektklasser av et system, deres attributter og metoder, og assosiasjonene mellom klassene.</a:t>
            </a:r>
            <a:r>
              <a:rPr lang="no" b="1">
                <a:solidFill>
                  <a:srgbClr val="666666"/>
                </a:solidFill>
                <a:latin typeface="Roboto"/>
                <a:ea typeface="Roboto"/>
                <a:cs typeface="Roboto"/>
                <a:sym typeface="Roboto"/>
              </a:rPr>
              <a:t>	</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b="1">
                <a:solidFill>
                  <a:srgbClr val="666666"/>
                </a:solidFill>
                <a:latin typeface="Roboto"/>
                <a:ea typeface="Roboto"/>
                <a:cs typeface="Roboto"/>
                <a:sym typeface="Roboto"/>
              </a:rPr>
              <a:t>Aktivitetsdiagram: </a:t>
            </a:r>
            <a:r>
              <a:rPr lang="no">
                <a:solidFill>
                  <a:srgbClr val="666666"/>
                </a:solidFill>
                <a:latin typeface="Roboto"/>
                <a:ea typeface="Roboto"/>
                <a:cs typeface="Roboto"/>
                <a:sym typeface="Roboto"/>
              </a:rPr>
              <a:t>Viser aktivitetsflyten i en prosess eller dataprosessering. </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134F5C"/>
              </a:solidFill>
              <a:latin typeface="Roboto"/>
              <a:ea typeface="Roboto"/>
              <a:cs typeface="Roboto"/>
              <a:sym typeface="Roboto"/>
            </a:endParaRPr>
          </a:p>
          <a:p>
            <a:pPr marL="0" lvl="0" indent="0" algn="l" rtl="0">
              <a:spcBef>
                <a:spcPts val="0"/>
              </a:spcBef>
              <a:spcAft>
                <a:spcPts val="0"/>
              </a:spcAft>
              <a:buNone/>
            </a:pPr>
            <a:endParaRPr b="1">
              <a:solidFill>
                <a:schemeClr val="accent4"/>
              </a:solidFill>
              <a:latin typeface="Roboto"/>
              <a:ea typeface="Roboto"/>
              <a:cs typeface="Roboto"/>
              <a:sym typeface="Roboto"/>
            </a:endParaRPr>
          </a:p>
          <a:p>
            <a:pPr marL="0" lvl="0" indent="0" algn="l" rtl="0">
              <a:spcBef>
                <a:spcPts val="0"/>
              </a:spcBef>
              <a:spcAft>
                <a:spcPts val="0"/>
              </a:spcAft>
              <a:buNone/>
            </a:pPr>
            <a:r>
              <a:rPr lang="no" b="1" i="1">
                <a:solidFill>
                  <a:srgbClr val="DD7E6B"/>
                </a:solidFill>
                <a:latin typeface="Roboto"/>
                <a:ea typeface="Roboto"/>
                <a:cs typeface="Roboto"/>
                <a:sym typeface="Roboto"/>
              </a:rPr>
              <a:t>OBS: Det er viktig at alle modeller for et og samme system samsvarer ! </a:t>
            </a:r>
            <a:endParaRPr b="1" i="1">
              <a:solidFill>
                <a:srgbClr val="DD7E6B"/>
              </a:solidFill>
              <a:latin typeface="Roboto"/>
              <a:ea typeface="Roboto"/>
              <a:cs typeface="Roboto"/>
              <a:sym typeface="Roboto"/>
            </a:endParaRPr>
          </a:p>
          <a:p>
            <a:pPr marL="0" lvl="0" indent="0" algn="l" rtl="0">
              <a:spcBef>
                <a:spcPts val="0"/>
              </a:spcBef>
              <a:spcAft>
                <a:spcPts val="0"/>
              </a:spcAft>
              <a:buNone/>
            </a:pPr>
            <a:r>
              <a:rPr lang="no" b="1" i="1">
                <a:solidFill>
                  <a:srgbClr val="DD7E6B"/>
                </a:solidFill>
                <a:latin typeface="Roboto"/>
                <a:ea typeface="Roboto"/>
                <a:cs typeface="Roboto"/>
                <a:sym typeface="Roboto"/>
              </a:rPr>
              <a:t>En metode som blir brukt i et sekvensdiagram må også være med i et klassediagram.  </a:t>
            </a:r>
            <a:endParaRPr b="1" i="1">
              <a:solidFill>
                <a:srgbClr val="DD7E6B"/>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4"/>
        <p:cNvGrpSpPr/>
        <p:nvPr/>
      </p:nvGrpSpPr>
      <p:grpSpPr>
        <a:xfrm>
          <a:off x="0" y="0"/>
          <a:ext cx="0" cy="0"/>
          <a:chOff x="0" y="0"/>
          <a:chExt cx="0" cy="0"/>
        </a:xfrm>
      </p:grpSpPr>
      <p:sp>
        <p:nvSpPr>
          <p:cNvPr id="135" name="Google Shape;135;p25"/>
          <p:cNvSpPr txBox="1">
            <a:spLocks noGrp="1"/>
          </p:cNvSpPr>
          <p:nvPr>
            <p:ph type="ctrTitle"/>
          </p:nvPr>
        </p:nvSpPr>
        <p:spPr>
          <a:xfrm>
            <a:off x="0" y="2038800"/>
            <a:ext cx="9144000" cy="106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dirty="0">
                <a:solidFill>
                  <a:srgbClr val="00B050"/>
                </a:solidFill>
                <a:latin typeface="Roboto"/>
                <a:ea typeface="Roboto"/>
                <a:cs typeface="Roboto"/>
                <a:sym typeface="Roboto"/>
              </a:rPr>
              <a:t>Interaksjonsmodeller</a:t>
            </a:r>
            <a:endParaRPr dirty="0">
              <a:solidFill>
                <a:srgbClr val="00B050"/>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6"/>
          <p:cNvSpPr txBox="1">
            <a:spLocks noGrp="1"/>
          </p:cNvSpPr>
          <p:nvPr>
            <p:ph type="subTitle" idx="1"/>
          </p:nvPr>
        </p:nvSpPr>
        <p:spPr>
          <a:xfrm>
            <a:off x="311700" y="477800"/>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no">
                <a:solidFill>
                  <a:srgbClr val="76A5AF"/>
                </a:solidFill>
                <a:latin typeface="Roboto"/>
                <a:ea typeface="Roboto"/>
                <a:cs typeface="Roboto"/>
                <a:sym typeface="Roboto"/>
              </a:rPr>
              <a:t>Use Case diagram &amp; Sekvensdiagram</a:t>
            </a:r>
            <a:endParaRPr>
              <a:solidFill>
                <a:srgbClr val="76A5AF"/>
              </a:solidFill>
              <a:latin typeface="Roboto"/>
              <a:ea typeface="Roboto"/>
              <a:cs typeface="Roboto"/>
              <a:sym typeface="Roboto"/>
            </a:endParaRPr>
          </a:p>
        </p:txBody>
      </p:sp>
      <p:pic>
        <p:nvPicPr>
          <p:cNvPr id="141" name="Google Shape;141;p26" descr="Skjermbilde 2017-04-05 kl. 19.04.33.png"/>
          <p:cNvPicPr preferRelativeResize="0"/>
          <p:nvPr/>
        </p:nvPicPr>
        <p:blipFill rotWithShape="1">
          <a:blip r:embed="rId3">
            <a:alphaModFix/>
          </a:blip>
          <a:srcRect/>
          <a:stretch/>
        </p:blipFill>
        <p:spPr>
          <a:xfrm>
            <a:off x="3729150" y="978415"/>
            <a:ext cx="5701424" cy="2998272"/>
          </a:xfrm>
          <a:prstGeom prst="rect">
            <a:avLst/>
          </a:prstGeom>
          <a:noFill/>
          <a:ln>
            <a:noFill/>
          </a:ln>
        </p:spPr>
      </p:pic>
      <p:pic>
        <p:nvPicPr>
          <p:cNvPr id="142" name="Google Shape;142;p26" descr="Skjermbilde 2017-04-05 kl. 15.18.17.png"/>
          <p:cNvPicPr preferRelativeResize="0"/>
          <p:nvPr/>
        </p:nvPicPr>
        <p:blipFill rotWithShape="1">
          <a:blip r:embed="rId4">
            <a:alphaModFix/>
          </a:blip>
          <a:srcRect/>
          <a:stretch/>
        </p:blipFill>
        <p:spPr>
          <a:xfrm>
            <a:off x="43050" y="1582300"/>
            <a:ext cx="3947776" cy="2911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6"/>
        <p:cNvGrpSpPr/>
        <p:nvPr/>
      </p:nvGrpSpPr>
      <p:grpSpPr>
        <a:xfrm>
          <a:off x="0" y="0"/>
          <a:ext cx="0" cy="0"/>
          <a:chOff x="0" y="0"/>
          <a:chExt cx="0" cy="0"/>
        </a:xfrm>
      </p:grpSpPr>
      <p:sp>
        <p:nvSpPr>
          <p:cNvPr id="147" name="Google Shape;147;p27"/>
          <p:cNvSpPr txBox="1">
            <a:spLocks noGrp="1"/>
          </p:cNvSpPr>
          <p:nvPr>
            <p:ph type="ctrTitle"/>
          </p:nvPr>
        </p:nvSpPr>
        <p:spPr>
          <a:xfrm>
            <a:off x="0" y="2038800"/>
            <a:ext cx="9144000" cy="106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a:solidFill>
                  <a:srgbClr val="DD7E6B"/>
                </a:solidFill>
                <a:latin typeface="Roboto"/>
                <a:ea typeface="Roboto"/>
                <a:cs typeface="Roboto"/>
                <a:sym typeface="Roboto"/>
              </a:rPr>
              <a:t>Use-case</a:t>
            </a:r>
            <a:endParaRPr b="1">
              <a:solidFill>
                <a:srgbClr val="DD7E6B"/>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28"/>
          <p:cNvSpPr txBox="1">
            <a:spLocks noGrp="1"/>
          </p:cNvSpPr>
          <p:nvPr>
            <p:ph type="ctrTitle"/>
          </p:nvPr>
        </p:nvSpPr>
        <p:spPr>
          <a:xfrm>
            <a:off x="311700" y="1203925"/>
            <a:ext cx="8520600" cy="95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4800" b="1">
                <a:solidFill>
                  <a:srgbClr val="76A5AF"/>
                </a:solidFill>
                <a:latin typeface="Roboto"/>
                <a:ea typeface="Roboto"/>
                <a:cs typeface="Roboto"/>
                <a:sym typeface="Roboto"/>
              </a:rPr>
              <a:t>Aktør vs. interessent...</a:t>
            </a:r>
            <a:endParaRPr sz="3000" b="1">
              <a:solidFill>
                <a:srgbClr val="76A5AF"/>
              </a:solidFill>
              <a:latin typeface="Roboto"/>
              <a:ea typeface="Roboto"/>
              <a:cs typeface="Roboto"/>
              <a:sym typeface="Roboto"/>
            </a:endParaRPr>
          </a:p>
        </p:txBody>
      </p:sp>
      <p:sp>
        <p:nvSpPr>
          <p:cNvPr id="153" name="Google Shape;153;p28"/>
          <p:cNvSpPr txBox="1">
            <a:spLocks noGrp="1"/>
          </p:cNvSpPr>
          <p:nvPr>
            <p:ph type="ctrTitle"/>
          </p:nvPr>
        </p:nvSpPr>
        <p:spPr>
          <a:xfrm>
            <a:off x="311700" y="2163025"/>
            <a:ext cx="7087800" cy="128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DD7E6B"/>
                </a:solidFill>
                <a:latin typeface="Roboto"/>
                <a:ea typeface="Roboto"/>
                <a:cs typeface="Roboto"/>
                <a:sym typeface="Roboto"/>
              </a:rPr>
              <a:t>Aktør:</a:t>
            </a:r>
            <a:r>
              <a:rPr lang="no" sz="1800" b="1">
                <a:solidFill>
                  <a:srgbClr val="666666"/>
                </a:solidFill>
                <a:latin typeface="Roboto"/>
                <a:ea typeface="Roboto"/>
                <a:cs typeface="Roboto"/>
                <a:sym typeface="Roboto"/>
              </a:rPr>
              <a:t> </a:t>
            </a:r>
            <a:r>
              <a:rPr lang="no" sz="1800">
                <a:solidFill>
                  <a:srgbClr val="666666"/>
                </a:solidFill>
                <a:latin typeface="Roboto"/>
                <a:ea typeface="Roboto"/>
                <a:cs typeface="Roboto"/>
                <a:sym typeface="Roboto"/>
              </a:rPr>
              <a:t>aktiv rolle, kommuniserer med systemet. </a:t>
            </a:r>
            <a:endParaRPr sz="1800">
              <a:solidFill>
                <a:srgbClr val="666666"/>
              </a:solidFill>
              <a:latin typeface="Roboto"/>
              <a:ea typeface="Roboto"/>
              <a:cs typeface="Roboto"/>
              <a:sym typeface="Roboto"/>
            </a:endParaRPr>
          </a:p>
          <a:p>
            <a:pPr marL="0" lvl="0" indent="0" algn="l" rtl="0">
              <a:spcBef>
                <a:spcPts val="0"/>
              </a:spcBef>
              <a:spcAft>
                <a:spcPts val="0"/>
              </a:spcAft>
              <a:buNone/>
            </a:pPr>
            <a:endParaRPr sz="1800" b="1">
              <a:solidFill>
                <a:srgbClr val="666666"/>
              </a:solidFill>
              <a:latin typeface="Roboto"/>
              <a:ea typeface="Roboto"/>
              <a:cs typeface="Roboto"/>
              <a:sym typeface="Roboto"/>
            </a:endParaRPr>
          </a:p>
          <a:p>
            <a:pPr marL="0" lvl="0" indent="0" algn="l" rtl="0">
              <a:spcBef>
                <a:spcPts val="0"/>
              </a:spcBef>
              <a:spcAft>
                <a:spcPts val="0"/>
              </a:spcAft>
              <a:buNone/>
            </a:pPr>
            <a:r>
              <a:rPr lang="no" sz="1800" b="1">
                <a:solidFill>
                  <a:srgbClr val="DD7E6B"/>
                </a:solidFill>
                <a:latin typeface="Roboto"/>
                <a:ea typeface="Roboto"/>
                <a:cs typeface="Roboto"/>
                <a:sym typeface="Roboto"/>
              </a:rPr>
              <a:t>Interessent:</a:t>
            </a:r>
            <a:r>
              <a:rPr lang="no" sz="1800" b="1">
                <a:solidFill>
                  <a:srgbClr val="666666"/>
                </a:solidFill>
                <a:latin typeface="Roboto"/>
                <a:ea typeface="Roboto"/>
                <a:cs typeface="Roboto"/>
                <a:sym typeface="Roboto"/>
              </a:rPr>
              <a:t> </a:t>
            </a:r>
            <a:r>
              <a:rPr lang="no" sz="1800">
                <a:solidFill>
                  <a:srgbClr val="666666"/>
                </a:solidFill>
                <a:latin typeface="Roboto"/>
                <a:ea typeface="Roboto"/>
                <a:cs typeface="Roboto"/>
                <a:sym typeface="Roboto"/>
              </a:rPr>
              <a:t>kommuniserer ikke nødvendigvis med systemet.</a:t>
            </a:r>
            <a:endParaRPr sz="1800">
              <a:solidFill>
                <a:srgbClr val="666666"/>
              </a:solidFill>
              <a:latin typeface="Roboto"/>
              <a:ea typeface="Roboto"/>
              <a:cs typeface="Roboto"/>
              <a:sym typeface="Roboto"/>
            </a:endParaRPr>
          </a:p>
        </p:txBody>
      </p:sp>
      <p:sp>
        <p:nvSpPr>
          <p:cNvPr id="154" name="Google Shape;154;p28"/>
          <p:cNvSpPr txBox="1"/>
          <p:nvPr/>
        </p:nvSpPr>
        <p:spPr>
          <a:xfrm>
            <a:off x="7562525" y="4820400"/>
            <a:ext cx="15816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a:solidFill>
                  <a:srgbClr val="45818E"/>
                </a:solidFill>
              </a:rPr>
              <a:t>Oblig 4, oppgave 2a</a:t>
            </a:r>
            <a:endParaRPr sz="900">
              <a:solidFill>
                <a:srgbClr val="45818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10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p29"/>
          <p:cNvSpPr txBox="1">
            <a:spLocks noGrp="1"/>
          </p:cNvSpPr>
          <p:nvPr>
            <p:ph type="ctrTitle"/>
          </p:nvPr>
        </p:nvSpPr>
        <p:spPr>
          <a:xfrm>
            <a:off x="311700" y="1203925"/>
            <a:ext cx="8520600" cy="95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4800" b="1">
                <a:solidFill>
                  <a:srgbClr val="76A5AF"/>
                </a:solidFill>
                <a:latin typeface="Roboto"/>
                <a:ea typeface="Roboto"/>
                <a:cs typeface="Roboto"/>
                <a:sym typeface="Roboto"/>
              </a:rPr>
              <a:t>Primær vs sekundær aktør...</a:t>
            </a:r>
            <a:endParaRPr sz="3000" b="1">
              <a:solidFill>
                <a:srgbClr val="76A5AF"/>
              </a:solidFill>
              <a:latin typeface="Roboto"/>
              <a:ea typeface="Roboto"/>
              <a:cs typeface="Roboto"/>
              <a:sym typeface="Roboto"/>
            </a:endParaRPr>
          </a:p>
        </p:txBody>
      </p:sp>
      <p:sp>
        <p:nvSpPr>
          <p:cNvPr id="160" name="Google Shape;160;p29"/>
          <p:cNvSpPr txBox="1">
            <a:spLocks noGrp="1"/>
          </p:cNvSpPr>
          <p:nvPr>
            <p:ph type="ctrTitle"/>
          </p:nvPr>
        </p:nvSpPr>
        <p:spPr>
          <a:xfrm>
            <a:off x="311700" y="2163025"/>
            <a:ext cx="7087800" cy="128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DD7E6B"/>
                </a:solidFill>
                <a:latin typeface="Roboto"/>
                <a:ea typeface="Roboto"/>
                <a:cs typeface="Roboto"/>
                <a:sym typeface="Roboto"/>
              </a:rPr>
              <a:t>Primær aktør:</a:t>
            </a:r>
            <a:r>
              <a:rPr lang="no" sz="1800" b="1">
                <a:solidFill>
                  <a:srgbClr val="666666"/>
                </a:solidFill>
                <a:latin typeface="Roboto"/>
                <a:ea typeface="Roboto"/>
                <a:cs typeface="Roboto"/>
                <a:sym typeface="Roboto"/>
              </a:rPr>
              <a:t> </a:t>
            </a:r>
            <a:r>
              <a:rPr lang="no" sz="1800">
                <a:solidFill>
                  <a:srgbClr val="666666"/>
                </a:solidFill>
                <a:latin typeface="Roboto"/>
                <a:ea typeface="Roboto"/>
                <a:cs typeface="Roboto"/>
                <a:sym typeface="Roboto"/>
              </a:rPr>
              <a:t>eget</a:t>
            </a:r>
            <a:r>
              <a:rPr lang="no" sz="1800" b="1">
                <a:solidFill>
                  <a:srgbClr val="666666"/>
                </a:solidFill>
                <a:latin typeface="Roboto"/>
                <a:ea typeface="Roboto"/>
                <a:cs typeface="Roboto"/>
                <a:sym typeface="Roboto"/>
              </a:rPr>
              <a:t> </a:t>
            </a:r>
            <a:r>
              <a:rPr lang="no" sz="1800" b="1" u="sng">
                <a:solidFill>
                  <a:srgbClr val="666666"/>
                </a:solidFill>
                <a:latin typeface="Roboto"/>
                <a:ea typeface="Roboto"/>
                <a:cs typeface="Roboto"/>
                <a:sym typeface="Roboto"/>
              </a:rPr>
              <a:t>mål</a:t>
            </a:r>
            <a:r>
              <a:rPr lang="no" sz="1800" b="1">
                <a:solidFill>
                  <a:srgbClr val="666666"/>
                </a:solidFill>
                <a:latin typeface="Roboto"/>
                <a:ea typeface="Roboto"/>
                <a:cs typeface="Roboto"/>
                <a:sym typeface="Roboto"/>
              </a:rPr>
              <a:t> </a:t>
            </a:r>
            <a:r>
              <a:rPr lang="no" sz="1800">
                <a:solidFill>
                  <a:srgbClr val="666666"/>
                </a:solidFill>
                <a:latin typeface="Roboto"/>
                <a:ea typeface="Roboto"/>
                <a:cs typeface="Roboto"/>
                <a:sym typeface="Roboto"/>
              </a:rPr>
              <a:t>i kommunikasjonen med systemet.</a:t>
            </a:r>
            <a:endParaRPr sz="1800">
              <a:solidFill>
                <a:srgbClr val="666666"/>
              </a:solidFill>
              <a:latin typeface="Roboto"/>
              <a:ea typeface="Roboto"/>
              <a:cs typeface="Roboto"/>
              <a:sym typeface="Roboto"/>
            </a:endParaRPr>
          </a:p>
          <a:p>
            <a:pPr marL="0" lvl="0" indent="0" algn="l" rtl="0">
              <a:spcBef>
                <a:spcPts val="0"/>
              </a:spcBef>
              <a:spcAft>
                <a:spcPts val="0"/>
              </a:spcAft>
              <a:buNone/>
            </a:pPr>
            <a:endParaRPr sz="1800" b="1">
              <a:solidFill>
                <a:srgbClr val="666666"/>
              </a:solidFill>
              <a:latin typeface="Roboto"/>
              <a:ea typeface="Roboto"/>
              <a:cs typeface="Roboto"/>
              <a:sym typeface="Roboto"/>
            </a:endParaRPr>
          </a:p>
          <a:p>
            <a:pPr marL="0" lvl="0" indent="0" algn="l" rtl="0">
              <a:spcBef>
                <a:spcPts val="0"/>
              </a:spcBef>
              <a:spcAft>
                <a:spcPts val="0"/>
              </a:spcAft>
              <a:buNone/>
            </a:pPr>
            <a:r>
              <a:rPr lang="no" sz="1800" b="1">
                <a:solidFill>
                  <a:srgbClr val="DD7E6B"/>
                </a:solidFill>
                <a:latin typeface="Roboto"/>
                <a:ea typeface="Roboto"/>
                <a:cs typeface="Roboto"/>
                <a:sym typeface="Roboto"/>
              </a:rPr>
              <a:t>Sekundær aktør: </a:t>
            </a:r>
            <a:r>
              <a:rPr lang="no" sz="1800">
                <a:solidFill>
                  <a:srgbClr val="666666"/>
                </a:solidFill>
                <a:latin typeface="Roboto"/>
                <a:ea typeface="Roboto"/>
                <a:cs typeface="Roboto"/>
                <a:sym typeface="Roboto"/>
              </a:rPr>
              <a:t>trengs for at primær aktøren skal nå målet, kommuniserer også aktivt med systemet.</a:t>
            </a:r>
            <a:r>
              <a:rPr lang="no" sz="1800" b="1">
                <a:solidFill>
                  <a:srgbClr val="666666"/>
                </a:solidFill>
                <a:latin typeface="Roboto"/>
                <a:ea typeface="Roboto"/>
                <a:cs typeface="Roboto"/>
                <a:sym typeface="Roboto"/>
              </a:rPr>
              <a:t> </a:t>
            </a:r>
            <a:endParaRPr sz="1800" b="1">
              <a:solidFill>
                <a:srgbClr val="666666"/>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0"/>
          <p:cNvSpPr txBox="1"/>
          <p:nvPr/>
        </p:nvSpPr>
        <p:spPr>
          <a:xfrm>
            <a:off x="482350" y="197825"/>
            <a:ext cx="8312400" cy="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dirty="0">
                <a:solidFill>
                  <a:srgbClr val="00B050"/>
                </a:solidFill>
                <a:latin typeface="Roboto"/>
                <a:ea typeface="Roboto"/>
                <a:cs typeface="Roboto"/>
                <a:sym typeface="Roboto"/>
              </a:rPr>
              <a:t>Tekstlig beskrivelse av use case</a:t>
            </a:r>
            <a:endParaRPr sz="2400" b="1" dirty="0">
              <a:solidFill>
                <a:srgbClr val="00B050"/>
              </a:solidFill>
              <a:latin typeface="Roboto"/>
              <a:ea typeface="Roboto"/>
              <a:cs typeface="Roboto"/>
              <a:sym typeface="Roboto"/>
            </a:endParaRPr>
          </a:p>
        </p:txBody>
      </p:sp>
      <p:sp>
        <p:nvSpPr>
          <p:cNvPr id="166" name="Google Shape;166;p30"/>
          <p:cNvSpPr txBox="1"/>
          <p:nvPr/>
        </p:nvSpPr>
        <p:spPr>
          <a:xfrm>
            <a:off x="482350" y="733925"/>
            <a:ext cx="7745700" cy="428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Navn: </a:t>
            </a:r>
            <a:r>
              <a:rPr lang="no" sz="1200">
                <a:solidFill>
                  <a:schemeClr val="dk1"/>
                </a:solidFill>
                <a:latin typeface="Roboto"/>
                <a:ea typeface="Roboto"/>
                <a:cs typeface="Roboto"/>
                <a:sym typeface="Roboto"/>
              </a:rPr>
              <a:t>Reserver bil</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no" sz="1200" b="1">
                <a:solidFill>
                  <a:schemeClr val="dk1"/>
                </a:solidFill>
                <a:latin typeface="Roboto"/>
                <a:ea typeface="Roboto"/>
                <a:cs typeface="Roboto"/>
                <a:sym typeface="Roboto"/>
              </a:rPr>
              <a:t>Primæraktør:</a:t>
            </a:r>
            <a:r>
              <a:rPr lang="no" sz="1200">
                <a:solidFill>
                  <a:schemeClr val="dk1"/>
                </a:solidFill>
                <a:latin typeface="Roboto"/>
                <a:ea typeface="Roboto"/>
                <a:cs typeface="Roboto"/>
                <a:sym typeface="Roboto"/>
              </a:rPr>
              <a:t> Kundebehandler</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Sekundæraktør: </a:t>
            </a:r>
            <a:r>
              <a:rPr lang="no"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Prebetingelse:</a:t>
            </a:r>
            <a:r>
              <a:rPr lang="no" sz="1200">
                <a:solidFill>
                  <a:schemeClr val="dk1"/>
                </a:solidFill>
                <a:latin typeface="Roboto"/>
                <a:ea typeface="Roboto"/>
                <a:cs typeface="Roboto"/>
                <a:sym typeface="Roboto"/>
              </a:rPr>
              <a:t> Ingen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no" sz="1200" b="1">
                <a:solidFill>
                  <a:schemeClr val="dk1"/>
                </a:solidFill>
                <a:latin typeface="Roboto"/>
                <a:ea typeface="Roboto"/>
                <a:cs typeface="Roboto"/>
                <a:sym typeface="Roboto"/>
              </a:rPr>
              <a:t>Postbetingelse:</a:t>
            </a:r>
            <a:r>
              <a:rPr lang="no" sz="1200">
                <a:solidFill>
                  <a:schemeClr val="dk1"/>
                </a:solidFill>
                <a:latin typeface="Roboto"/>
                <a:ea typeface="Roboto"/>
                <a:cs typeface="Roboto"/>
                <a:sym typeface="Roboto"/>
              </a:rPr>
              <a:t> Leiekontrakt for spesifisert bil og kunde med gitte utleiedatoer er opprettet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 Hovedflyt:</a:t>
            </a:r>
            <a:endParaRPr sz="1200"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1. Kundebehandler velger tidsintervall (hentedato og returdato)</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2. Systemet returnerer en liste over tilgjengelige biler innenfor de spesifiserte datoene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3. Kundebehandler velger én av bilene.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DD7E6B"/>
                </a:solidFill>
                <a:latin typeface="Roboto"/>
                <a:ea typeface="Roboto"/>
                <a:cs typeface="Roboto"/>
                <a:sym typeface="Roboto"/>
              </a:rPr>
              <a:t>4. </a:t>
            </a:r>
            <a:r>
              <a:rPr lang="no" sz="1200">
                <a:solidFill>
                  <a:schemeClr val="dk1"/>
                </a:solidFill>
                <a:latin typeface="Roboto"/>
                <a:ea typeface="Roboto"/>
                <a:cs typeface="Roboto"/>
                <a:sym typeface="Roboto"/>
              </a:rPr>
              <a:t>Systemet ber om kundenr og finner kunden i systemet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76A5AF"/>
                </a:solidFill>
                <a:latin typeface="Roboto"/>
                <a:ea typeface="Roboto"/>
                <a:cs typeface="Roboto"/>
                <a:sym typeface="Roboto"/>
              </a:rPr>
              <a:t>5. </a:t>
            </a:r>
            <a:r>
              <a:rPr lang="no" sz="1200">
                <a:solidFill>
                  <a:schemeClr val="dk1"/>
                </a:solidFill>
                <a:latin typeface="Roboto"/>
                <a:ea typeface="Roboto"/>
                <a:cs typeface="Roboto"/>
                <a:sym typeface="Roboto"/>
              </a:rPr>
              <a:t>Systemet oppretter ny kontrakt med kunde, og gitt periode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no" sz="1200">
                <a:solidFill>
                  <a:schemeClr val="dk1"/>
                </a:solidFill>
                <a:latin typeface="Roboto"/>
                <a:ea typeface="Roboto"/>
                <a:cs typeface="Roboto"/>
                <a:sym typeface="Roboto"/>
              </a:rPr>
              <a:t>6. Systemet bekrefter reservasjonen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 Alternativ flyt </a:t>
            </a:r>
            <a:r>
              <a:rPr lang="no" sz="1200">
                <a:solidFill>
                  <a:schemeClr val="dk1"/>
                </a:solidFill>
                <a:latin typeface="Roboto"/>
                <a:ea typeface="Roboto"/>
                <a:cs typeface="Roboto"/>
                <a:sym typeface="Roboto"/>
              </a:rPr>
              <a:t>punkt :</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DD7E6B"/>
                </a:solidFill>
                <a:latin typeface="Roboto"/>
                <a:ea typeface="Roboto"/>
                <a:cs typeface="Roboto"/>
                <a:sym typeface="Roboto"/>
              </a:rPr>
              <a:t>4.1:</a:t>
            </a:r>
            <a:r>
              <a:rPr lang="no" sz="1200">
                <a:solidFill>
                  <a:schemeClr val="dk1"/>
                </a:solidFill>
                <a:latin typeface="Roboto"/>
                <a:ea typeface="Roboto"/>
                <a:cs typeface="Roboto"/>
                <a:sym typeface="Roboto"/>
              </a:rPr>
              <a:t> Kunde finnes ikke i systemet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DD7E6B"/>
                </a:solidFill>
                <a:latin typeface="Roboto"/>
                <a:ea typeface="Roboto"/>
                <a:cs typeface="Roboto"/>
                <a:sym typeface="Roboto"/>
              </a:rPr>
              <a:t>4.2: </a:t>
            </a:r>
            <a:r>
              <a:rPr lang="no" sz="1200">
                <a:solidFill>
                  <a:schemeClr val="dk1"/>
                </a:solidFill>
                <a:latin typeface="Roboto"/>
                <a:ea typeface="Roboto"/>
                <a:cs typeface="Roboto"/>
                <a:sym typeface="Roboto"/>
              </a:rPr>
              <a:t>Systemet ber om kundeinformasjon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DD7E6B"/>
                </a:solidFill>
                <a:latin typeface="Roboto"/>
                <a:ea typeface="Roboto"/>
                <a:cs typeface="Roboto"/>
                <a:sym typeface="Roboto"/>
              </a:rPr>
              <a:t>4.3:</a:t>
            </a:r>
            <a:r>
              <a:rPr lang="no" sz="1200">
                <a:solidFill>
                  <a:schemeClr val="dk1"/>
                </a:solidFill>
                <a:latin typeface="Roboto"/>
                <a:ea typeface="Roboto"/>
                <a:cs typeface="Roboto"/>
                <a:sym typeface="Roboto"/>
              </a:rPr>
              <a:t> Kundebehandler skriver inn kundeinformasjon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DD7E6B"/>
                </a:solidFill>
                <a:latin typeface="Roboto"/>
                <a:ea typeface="Roboto"/>
                <a:cs typeface="Roboto"/>
                <a:sym typeface="Roboto"/>
              </a:rPr>
              <a:t>4.4: </a:t>
            </a:r>
            <a:r>
              <a:rPr lang="no" sz="1200">
                <a:solidFill>
                  <a:schemeClr val="dk1"/>
                </a:solidFill>
                <a:latin typeface="Roboto"/>
                <a:ea typeface="Roboto"/>
                <a:cs typeface="Roboto"/>
                <a:sym typeface="Roboto"/>
              </a:rPr>
              <a:t>Systemet oppretter en ny kunde med gitt informasjon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rgbClr val="DD7E6B"/>
                </a:solidFill>
                <a:latin typeface="Roboto"/>
                <a:ea typeface="Roboto"/>
                <a:cs typeface="Roboto"/>
                <a:sym typeface="Roboto"/>
              </a:rPr>
              <a:t>4.5: </a:t>
            </a:r>
            <a:r>
              <a:rPr lang="no" sz="1200">
                <a:solidFill>
                  <a:schemeClr val="dk1"/>
                </a:solidFill>
                <a:latin typeface="Roboto"/>
                <a:ea typeface="Roboto"/>
                <a:cs typeface="Roboto"/>
                <a:sym typeface="Roboto"/>
              </a:rPr>
              <a:t>Systemet registrerer kunde i kunderegister og returnerer til </a:t>
            </a:r>
            <a:r>
              <a:rPr lang="no" sz="1200">
                <a:solidFill>
                  <a:srgbClr val="76A5AF"/>
                </a:solidFill>
                <a:latin typeface="Roboto"/>
                <a:ea typeface="Roboto"/>
                <a:cs typeface="Roboto"/>
                <a:sym typeface="Roboto"/>
              </a:rPr>
              <a:t>steg 5</a:t>
            </a:r>
            <a:endParaRPr sz="1200">
              <a:solidFill>
                <a:srgbClr val="76A5AF"/>
              </a:solidFill>
              <a:latin typeface="Roboto"/>
              <a:ea typeface="Roboto"/>
              <a:cs typeface="Roboto"/>
              <a:sym typeface="Roboto"/>
            </a:endParaRPr>
          </a:p>
          <a:p>
            <a:pPr marL="0" lvl="0" indent="0" algn="l" rtl="0">
              <a:spcBef>
                <a:spcPts val="0"/>
              </a:spcBef>
              <a:spcAft>
                <a:spcPts val="0"/>
              </a:spcAft>
              <a:buNone/>
            </a:pPr>
            <a:r>
              <a:rPr lang="no" b="1" i="1">
                <a:solidFill>
                  <a:srgbClr val="134F5C"/>
                </a:solidFill>
                <a:latin typeface="Roboto"/>
                <a:ea typeface="Roboto"/>
                <a:cs typeface="Roboto"/>
                <a:sym typeface="Roboto"/>
              </a:rPr>
              <a:t> </a:t>
            </a:r>
            <a:endParaRPr b="1" i="1">
              <a:solidFill>
                <a:srgbClr val="134F5C"/>
              </a:solidFill>
              <a:latin typeface="Roboto"/>
              <a:ea typeface="Roboto"/>
              <a:cs typeface="Roboto"/>
              <a:sym typeface="Roboto"/>
            </a:endParaRPr>
          </a:p>
        </p:txBody>
      </p:sp>
      <p:sp>
        <p:nvSpPr>
          <p:cNvPr id="167" name="Google Shape;167;p30"/>
          <p:cNvSpPr txBox="1"/>
          <p:nvPr/>
        </p:nvSpPr>
        <p:spPr>
          <a:xfrm>
            <a:off x="7953375" y="4820400"/>
            <a:ext cx="1190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a:solidFill>
                  <a:srgbClr val="76A5AF"/>
                </a:solidFill>
              </a:rPr>
              <a:t>Oblig 4, oppgave 5</a:t>
            </a:r>
            <a:endParaRPr sz="900">
              <a:solidFill>
                <a:srgbClr val="76A5A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1"/>
          <p:cNvSpPr txBox="1"/>
          <p:nvPr/>
        </p:nvSpPr>
        <p:spPr>
          <a:xfrm>
            <a:off x="147950" y="437375"/>
            <a:ext cx="8312400" cy="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dirty="0">
                <a:solidFill>
                  <a:srgbClr val="00B050"/>
                </a:solidFill>
                <a:latin typeface="Roboto"/>
                <a:ea typeface="Roboto"/>
                <a:cs typeface="Roboto"/>
                <a:sym typeface="Roboto"/>
              </a:rPr>
              <a:t>Include og extend relasjoner</a:t>
            </a:r>
            <a:endParaRPr sz="2400" b="1" dirty="0">
              <a:solidFill>
                <a:srgbClr val="00B050"/>
              </a:solidFill>
              <a:latin typeface="Roboto"/>
              <a:ea typeface="Roboto"/>
              <a:cs typeface="Roboto"/>
              <a:sym typeface="Roboto"/>
            </a:endParaRPr>
          </a:p>
        </p:txBody>
      </p:sp>
      <p:sp>
        <p:nvSpPr>
          <p:cNvPr id="173" name="Google Shape;173;p31"/>
          <p:cNvSpPr txBox="1"/>
          <p:nvPr/>
        </p:nvSpPr>
        <p:spPr>
          <a:xfrm>
            <a:off x="147950" y="1078650"/>
            <a:ext cx="6036900" cy="2986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no" b="1"/>
              <a:t>Include relasjonen</a:t>
            </a:r>
            <a:endParaRPr b="1"/>
          </a:p>
          <a:p>
            <a:pPr marL="914400" lvl="1" indent="-317500" algn="l" rtl="0">
              <a:spcBef>
                <a:spcPts val="0"/>
              </a:spcBef>
              <a:spcAft>
                <a:spcPts val="0"/>
              </a:spcAft>
              <a:buSzPts val="1400"/>
              <a:buChar char="○"/>
            </a:pPr>
            <a:r>
              <a:rPr lang="no"/>
              <a:t>Et use case kan være en del av ett eller flere andre use case</a:t>
            </a:r>
            <a:endParaRPr/>
          </a:p>
          <a:p>
            <a:pPr marL="914400" lvl="1" indent="-317500" algn="l" rtl="0">
              <a:spcBef>
                <a:spcPts val="0"/>
              </a:spcBef>
              <a:spcAft>
                <a:spcPts val="0"/>
              </a:spcAft>
              <a:buSzPts val="1400"/>
              <a:buChar char="○"/>
            </a:pPr>
            <a:r>
              <a:rPr lang="no"/>
              <a:t>Indikerer at et sub use case inneholder nødvendig funksjonalitet for gjennomførelsen av et annet basiscase</a:t>
            </a:r>
            <a:endParaRPr/>
          </a:p>
          <a:p>
            <a:pPr marL="914400" lvl="1" indent="-317500" algn="l" rtl="0">
              <a:spcBef>
                <a:spcPts val="0"/>
              </a:spcBef>
              <a:spcAft>
                <a:spcPts val="0"/>
              </a:spcAft>
              <a:buSzPts val="1400"/>
              <a:buChar char="○"/>
            </a:pPr>
            <a:r>
              <a:rPr lang="no"/>
              <a:t>Holder seg til </a:t>
            </a:r>
            <a:r>
              <a:rPr lang="no" b="1"/>
              <a:t>hovedflyten</a:t>
            </a:r>
            <a:r>
              <a:rPr lang="no"/>
              <a:t>, men er avhengig av et annet use case sin funksjonalitet for å gjennomføre sin egen oppgave</a:t>
            </a:r>
            <a:endParaRPr/>
          </a:p>
          <a:p>
            <a:pPr marL="457200" lvl="0" indent="0" algn="l" rtl="0">
              <a:spcBef>
                <a:spcPts val="0"/>
              </a:spcBef>
              <a:spcAft>
                <a:spcPts val="0"/>
              </a:spcAft>
              <a:buNone/>
            </a:pPr>
            <a:endParaRPr/>
          </a:p>
          <a:p>
            <a:pPr marL="457200" lvl="0" indent="-317500" algn="l" rtl="0">
              <a:spcBef>
                <a:spcPts val="0"/>
              </a:spcBef>
              <a:spcAft>
                <a:spcPts val="0"/>
              </a:spcAft>
              <a:buSzPts val="1400"/>
              <a:buChar char="●"/>
            </a:pPr>
            <a:r>
              <a:rPr lang="no" b="1"/>
              <a:t>Extend relasjonen</a:t>
            </a:r>
            <a:endParaRPr b="1"/>
          </a:p>
          <a:p>
            <a:pPr marL="914400" lvl="1" indent="-317500" algn="l" rtl="0">
              <a:spcBef>
                <a:spcPts val="0"/>
              </a:spcBef>
              <a:spcAft>
                <a:spcPts val="0"/>
              </a:spcAft>
              <a:buSzPts val="1400"/>
              <a:buChar char="○"/>
            </a:pPr>
            <a:r>
              <a:rPr lang="no"/>
              <a:t>Et use case beskriver tilleggs oppførsel som utføres under gitte omstendigheter</a:t>
            </a:r>
            <a:endParaRPr/>
          </a:p>
          <a:p>
            <a:pPr marL="914400" lvl="1" indent="-317500" algn="l" rtl="0">
              <a:spcBef>
                <a:spcPts val="0"/>
              </a:spcBef>
              <a:spcAft>
                <a:spcPts val="0"/>
              </a:spcAft>
              <a:buSzPts val="1400"/>
              <a:buChar char="○"/>
            </a:pPr>
            <a:r>
              <a:rPr lang="no"/>
              <a:t>Utvider oppførselen/funksjonaliteten til et basiscase, som utføres under spesielle omstendigheter</a:t>
            </a:r>
            <a:endParaRPr/>
          </a:p>
          <a:p>
            <a:pPr marL="914400" lvl="1" indent="-317500" algn="l" rtl="0">
              <a:spcBef>
                <a:spcPts val="0"/>
              </a:spcBef>
              <a:spcAft>
                <a:spcPts val="0"/>
              </a:spcAft>
              <a:buSzPts val="1400"/>
              <a:buChar char="○"/>
            </a:pPr>
            <a:r>
              <a:rPr lang="no" b="1"/>
              <a:t>Tenkes som alternativflyt</a:t>
            </a:r>
            <a:endParaRPr b="1"/>
          </a:p>
        </p:txBody>
      </p:sp>
      <p:sp>
        <p:nvSpPr>
          <p:cNvPr id="174" name="Google Shape;174;p31"/>
          <p:cNvSpPr txBox="1"/>
          <p:nvPr/>
        </p:nvSpPr>
        <p:spPr>
          <a:xfrm>
            <a:off x="-47625" y="4820400"/>
            <a:ext cx="1190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a:solidFill>
                  <a:srgbClr val="76A5AF"/>
                </a:solidFill>
              </a:rPr>
              <a:t>Oblig 4, oppgave 5</a:t>
            </a:r>
            <a:endParaRPr sz="900">
              <a:solidFill>
                <a:srgbClr val="76A5A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32" descr="Skjermbilde 2017-04-05 kl. 15.18.17.png"/>
          <p:cNvPicPr preferRelativeResize="0"/>
          <p:nvPr/>
        </p:nvPicPr>
        <p:blipFill rotWithShape="1">
          <a:blip r:embed="rId3">
            <a:alphaModFix/>
          </a:blip>
          <a:srcRect/>
          <a:stretch/>
        </p:blipFill>
        <p:spPr>
          <a:xfrm>
            <a:off x="1600175" y="379713"/>
            <a:ext cx="5943643" cy="43840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p33"/>
          <p:cNvSpPr txBox="1">
            <a:spLocks noGrp="1"/>
          </p:cNvSpPr>
          <p:nvPr>
            <p:ph type="ctrTitle"/>
          </p:nvPr>
        </p:nvSpPr>
        <p:spPr>
          <a:xfrm>
            <a:off x="0" y="2038800"/>
            <a:ext cx="9144000" cy="106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a:solidFill>
                  <a:srgbClr val="76A5AF"/>
                </a:solidFill>
                <a:latin typeface="Roboto"/>
                <a:ea typeface="Roboto"/>
                <a:cs typeface="Roboto"/>
                <a:sym typeface="Roboto"/>
              </a:rPr>
              <a:t>Sekvensdiagram</a:t>
            </a:r>
            <a:endParaRPr b="1">
              <a:solidFill>
                <a:srgbClr val="76A5AF"/>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4"/>
          <p:cNvSpPr txBox="1"/>
          <p:nvPr/>
        </p:nvSpPr>
        <p:spPr>
          <a:xfrm>
            <a:off x="249000" y="245050"/>
            <a:ext cx="8312400" cy="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a:solidFill>
                  <a:srgbClr val="76A5AF"/>
                </a:solidFill>
                <a:latin typeface="Roboto"/>
                <a:ea typeface="Roboto"/>
                <a:cs typeface="Roboto"/>
                <a:sym typeface="Roboto"/>
              </a:rPr>
              <a:t>Sekvensdiagram notasjon</a:t>
            </a:r>
            <a:endParaRPr sz="2400" b="1">
              <a:solidFill>
                <a:srgbClr val="76A5AF"/>
              </a:solidFill>
              <a:latin typeface="Roboto"/>
              <a:ea typeface="Roboto"/>
              <a:cs typeface="Roboto"/>
              <a:sym typeface="Roboto"/>
            </a:endParaRPr>
          </a:p>
        </p:txBody>
      </p:sp>
      <p:sp>
        <p:nvSpPr>
          <p:cNvPr id="190" name="Google Shape;190;p34"/>
          <p:cNvSpPr txBox="1"/>
          <p:nvPr/>
        </p:nvSpPr>
        <p:spPr>
          <a:xfrm>
            <a:off x="249000" y="988275"/>
            <a:ext cx="4627800" cy="37632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dk1"/>
              </a:buClr>
              <a:buSzPts val="1400"/>
              <a:buFont typeface="Roboto"/>
              <a:buChar char="●"/>
            </a:pPr>
            <a:r>
              <a:rPr lang="no" b="1">
                <a:solidFill>
                  <a:schemeClr val="dk1"/>
                </a:solidFill>
                <a:latin typeface="Roboto"/>
                <a:ea typeface="Roboto"/>
                <a:cs typeface="Roboto"/>
                <a:sym typeface="Roboto"/>
              </a:rPr>
              <a:t>Metodekall</a:t>
            </a:r>
            <a:r>
              <a:rPr lang="no">
                <a:solidFill>
                  <a:schemeClr val="dk1"/>
                </a:solidFill>
                <a:latin typeface="Roboto"/>
                <a:ea typeface="Roboto"/>
                <a:cs typeface="Roboto"/>
                <a:sym typeface="Roboto"/>
              </a:rPr>
              <a:t> (med parametre)</a:t>
            </a:r>
            <a:r>
              <a:rPr lang="no" b="1">
                <a:solidFill>
                  <a:schemeClr val="dk1"/>
                </a:solidFill>
                <a:latin typeface="Roboto"/>
                <a:ea typeface="Roboto"/>
                <a:cs typeface="Roboto"/>
                <a:sym typeface="Roboto"/>
              </a:rPr>
              <a:t>: </a:t>
            </a:r>
            <a:r>
              <a:rPr lang="no">
                <a:solidFill>
                  <a:schemeClr val="dk1"/>
                </a:solidFill>
                <a:latin typeface="Roboto"/>
                <a:ea typeface="Roboto"/>
                <a:cs typeface="Roboto"/>
                <a:sym typeface="Roboto"/>
              </a:rPr>
              <a:t>heltrukket pil</a:t>
            </a: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b="1">
                <a:solidFill>
                  <a:schemeClr val="dk1"/>
                </a:solidFill>
                <a:latin typeface="Roboto"/>
                <a:ea typeface="Roboto"/>
                <a:cs typeface="Roboto"/>
                <a:sym typeface="Roboto"/>
              </a:rPr>
              <a:t>Returverdi:</a:t>
            </a:r>
            <a:r>
              <a:rPr lang="no">
                <a:solidFill>
                  <a:schemeClr val="dk1"/>
                </a:solidFill>
                <a:latin typeface="Roboto"/>
                <a:ea typeface="Roboto"/>
                <a:cs typeface="Roboto"/>
                <a:sym typeface="Roboto"/>
              </a:rPr>
              <a:t> stiplet pil</a:t>
            </a: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b="1">
                <a:solidFill>
                  <a:schemeClr val="dk1"/>
                </a:solidFill>
                <a:latin typeface="Roboto"/>
                <a:ea typeface="Roboto"/>
                <a:cs typeface="Roboto"/>
                <a:sym typeface="Roboto"/>
              </a:rPr>
              <a:t>Create</a:t>
            </a:r>
            <a:r>
              <a:rPr lang="no">
                <a:solidFill>
                  <a:schemeClr val="dk1"/>
                </a:solidFill>
                <a:latin typeface="Roboto"/>
                <a:ea typeface="Roboto"/>
                <a:cs typeface="Roboto"/>
                <a:sym typeface="Roboto"/>
              </a:rPr>
              <a:t> (for å opprette objekter): stiplet pil</a:t>
            </a: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b="1">
                <a:solidFill>
                  <a:schemeClr val="dk1"/>
                </a:solidFill>
                <a:latin typeface="Roboto"/>
                <a:ea typeface="Roboto"/>
                <a:cs typeface="Roboto"/>
                <a:sym typeface="Roboto"/>
              </a:rPr>
              <a:t>Alternativ flyt:</a:t>
            </a:r>
            <a:r>
              <a:rPr lang="no">
                <a:solidFill>
                  <a:schemeClr val="dk1"/>
                </a:solidFill>
                <a:latin typeface="Roboto"/>
                <a:ea typeface="Roboto"/>
                <a:cs typeface="Roboto"/>
                <a:sym typeface="Roboto"/>
              </a:rPr>
              <a:t> settes i en “boks”</a:t>
            </a: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b="1">
                <a:solidFill>
                  <a:schemeClr val="dk1"/>
                </a:solidFill>
                <a:latin typeface="Roboto"/>
                <a:ea typeface="Roboto"/>
                <a:cs typeface="Roboto"/>
                <a:sym typeface="Roboto"/>
              </a:rPr>
              <a:t>Aktører: </a:t>
            </a:r>
            <a:r>
              <a:rPr lang="no">
                <a:solidFill>
                  <a:schemeClr val="dk1"/>
                </a:solidFill>
                <a:latin typeface="Roboto"/>
                <a:ea typeface="Roboto"/>
                <a:cs typeface="Roboto"/>
                <a:sym typeface="Roboto"/>
              </a:rPr>
              <a:t>Strekmennesker</a:t>
            </a: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b="1">
                <a:solidFill>
                  <a:schemeClr val="dk1"/>
                </a:solidFill>
                <a:latin typeface="Roboto"/>
                <a:ea typeface="Roboto"/>
                <a:cs typeface="Roboto"/>
                <a:sym typeface="Roboto"/>
              </a:rPr>
              <a:t>Klasser/Objekter:</a:t>
            </a:r>
            <a:r>
              <a:rPr lang="no">
                <a:solidFill>
                  <a:schemeClr val="dk1"/>
                </a:solidFill>
                <a:latin typeface="Roboto"/>
                <a:ea typeface="Roboto"/>
                <a:cs typeface="Roboto"/>
                <a:sym typeface="Roboto"/>
              </a:rPr>
              <a:t> Bokser</a:t>
            </a:r>
            <a:endParaRPr>
              <a:solidFill>
                <a:schemeClr val="dk1"/>
              </a:solidFill>
              <a:latin typeface="Roboto"/>
              <a:ea typeface="Roboto"/>
              <a:cs typeface="Roboto"/>
              <a:sym typeface="Roboto"/>
            </a:endParaRPr>
          </a:p>
          <a:p>
            <a:pPr marL="0" lvl="0" indent="0" algn="l" rtl="0">
              <a:spcBef>
                <a:spcPts val="0"/>
              </a:spcBef>
              <a:spcAft>
                <a:spcPts val="0"/>
              </a:spcAft>
              <a:buNone/>
            </a:pPr>
            <a:r>
              <a:rPr lang="no" b="1" i="1">
                <a:solidFill>
                  <a:srgbClr val="134F5C"/>
                </a:solidFill>
                <a:latin typeface="Roboto"/>
                <a:ea typeface="Roboto"/>
                <a:cs typeface="Roboto"/>
                <a:sym typeface="Roboto"/>
              </a:rPr>
              <a:t> </a:t>
            </a:r>
            <a:endParaRPr b="1" i="1">
              <a:solidFill>
                <a:srgbClr val="134F5C"/>
              </a:solidFill>
              <a:latin typeface="Roboto"/>
              <a:ea typeface="Roboto"/>
              <a:cs typeface="Roboto"/>
              <a:sym typeface="Roboto"/>
            </a:endParaRPr>
          </a:p>
        </p:txBody>
      </p:sp>
      <p:cxnSp>
        <p:nvCxnSpPr>
          <p:cNvPr id="191" name="Google Shape;191;p34"/>
          <p:cNvCxnSpPr/>
          <p:nvPr/>
        </p:nvCxnSpPr>
        <p:spPr>
          <a:xfrm>
            <a:off x="4927100" y="1124500"/>
            <a:ext cx="2145600" cy="0"/>
          </a:xfrm>
          <a:prstGeom prst="straightConnector1">
            <a:avLst/>
          </a:prstGeom>
          <a:noFill/>
          <a:ln w="9525" cap="flat" cmpd="sng">
            <a:solidFill>
              <a:schemeClr val="dk2"/>
            </a:solidFill>
            <a:prstDash val="solid"/>
            <a:round/>
            <a:headEnd type="none" w="med" len="med"/>
            <a:tailEnd type="triangle" w="med" len="med"/>
          </a:ln>
        </p:spPr>
      </p:cxnSp>
      <p:cxnSp>
        <p:nvCxnSpPr>
          <p:cNvPr id="192" name="Google Shape;192;p34"/>
          <p:cNvCxnSpPr/>
          <p:nvPr/>
        </p:nvCxnSpPr>
        <p:spPr>
          <a:xfrm>
            <a:off x="4927100" y="1380475"/>
            <a:ext cx="2145600" cy="0"/>
          </a:xfrm>
          <a:prstGeom prst="straightConnector1">
            <a:avLst/>
          </a:prstGeom>
          <a:noFill/>
          <a:ln w="9525" cap="flat" cmpd="sng">
            <a:solidFill>
              <a:schemeClr val="dk2"/>
            </a:solidFill>
            <a:prstDash val="dash"/>
            <a:round/>
            <a:headEnd type="triangle" w="med" len="med"/>
            <a:tailEnd type="none" w="med" len="med"/>
          </a:ln>
        </p:spPr>
      </p:cxnSp>
      <p:cxnSp>
        <p:nvCxnSpPr>
          <p:cNvPr id="193" name="Google Shape;193;p34"/>
          <p:cNvCxnSpPr/>
          <p:nvPr/>
        </p:nvCxnSpPr>
        <p:spPr>
          <a:xfrm>
            <a:off x="4927100" y="1726150"/>
            <a:ext cx="2145600" cy="0"/>
          </a:xfrm>
          <a:prstGeom prst="straightConnector1">
            <a:avLst/>
          </a:prstGeom>
          <a:noFill/>
          <a:ln w="9525" cap="flat" cmpd="sng">
            <a:solidFill>
              <a:schemeClr val="dk2"/>
            </a:solidFill>
            <a:prstDash val="dash"/>
            <a:round/>
            <a:headEnd type="none" w="med" len="med"/>
            <a:tailEnd type="triangle" w="med" len="med"/>
          </a:ln>
        </p:spPr>
      </p:cxnSp>
      <p:sp>
        <p:nvSpPr>
          <p:cNvPr id="194" name="Google Shape;194;p34"/>
          <p:cNvSpPr txBox="1"/>
          <p:nvPr/>
        </p:nvSpPr>
        <p:spPr>
          <a:xfrm>
            <a:off x="5548850" y="1467850"/>
            <a:ext cx="9021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a:t>&lt;&lt;create&gt;&gt;</a:t>
            </a:r>
            <a:endParaRPr sz="900"/>
          </a:p>
        </p:txBody>
      </p:sp>
      <p:sp>
        <p:nvSpPr>
          <p:cNvPr id="195" name="Google Shape;195;p34"/>
          <p:cNvSpPr/>
          <p:nvPr/>
        </p:nvSpPr>
        <p:spPr>
          <a:xfrm>
            <a:off x="4955475" y="2177275"/>
            <a:ext cx="2117100" cy="6228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4"/>
          <p:cNvSpPr txBox="1"/>
          <p:nvPr/>
        </p:nvSpPr>
        <p:spPr>
          <a:xfrm>
            <a:off x="4927100" y="2134300"/>
            <a:ext cx="461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ALT</a:t>
            </a:r>
            <a:endParaRPr sz="1000"/>
          </a:p>
        </p:txBody>
      </p:sp>
      <p:cxnSp>
        <p:nvCxnSpPr>
          <p:cNvPr id="197" name="Google Shape;197;p34"/>
          <p:cNvCxnSpPr/>
          <p:nvPr/>
        </p:nvCxnSpPr>
        <p:spPr>
          <a:xfrm>
            <a:off x="5077400" y="3288588"/>
            <a:ext cx="10800" cy="429600"/>
          </a:xfrm>
          <a:prstGeom prst="straightConnector1">
            <a:avLst/>
          </a:prstGeom>
          <a:noFill/>
          <a:ln w="9525" cap="flat" cmpd="sng">
            <a:solidFill>
              <a:schemeClr val="dk2"/>
            </a:solidFill>
            <a:prstDash val="solid"/>
            <a:round/>
            <a:headEnd type="none" w="med" len="med"/>
            <a:tailEnd type="none" w="med" len="med"/>
          </a:ln>
        </p:spPr>
      </p:cxnSp>
      <p:cxnSp>
        <p:nvCxnSpPr>
          <p:cNvPr id="198" name="Google Shape;198;p34"/>
          <p:cNvCxnSpPr/>
          <p:nvPr/>
        </p:nvCxnSpPr>
        <p:spPr>
          <a:xfrm>
            <a:off x="5088200" y="3710638"/>
            <a:ext cx="204000" cy="139500"/>
          </a:xfrm>
          <a:prstGeom prst="straightConnector1">
            <a:avLst/>
          </a:prstGeom>
          <a:noFill/>
          <a:ln w="9525" cap="flat" cmpd="sng">
            <a:solidFill>
              <a:schemeClr val="dk2"/>
            </a:solidFill>
            <a:prstDash val="solid"/>
            <a:round/>
            <a:headEnd type="none" w="med" len="med"/>
            <a:tailEnd type="none" w="med" len="med"/>
          </a:ln>
        </p:spPr>
      </p:cxnSp>
      <p:cxnSp>
        <p:nvCxnSpPr>
          <p:cNvPr id="199" name="Google Shape;199;p34"/>
          <p:cNvCxnSpPr/>
          <p:nvPr/>
        </p:nvCxnSpPr>
        <p:spPr>
          <a:xfrm flipH="1">
            <a:off x="4927100" y="3705238"/>
            <a:ext cx="161100" cy="150300"/>
          </a:xfrm>
          <a:prstGeom prst="straightConnector1">
            <a:avLst/>
          </a:prstGeom>
          <a:noFill/>
          <a:ln w="9525" cap="flat" cmpd="sng">
            <a:solidFill>
              <a:schemeClr val="dk2"/>
            </a:solidFill>
            <a:prstDash val="solid"/>
            <a:round/>
            <a:headEnd type="none" w="med" len="med"/>
            <a:tailEnd type="none" w="med" len="med"/>
          </a:ln>
        </p:spPr>
      </p:cxnSp>
      <p:cxnSp>
        <p:nvCxnSpPr>
          <p:cNvPr id="200" name="Google Shape;200;p34"/>
          <p:cNvCxnSpPr/>
          <p:nvPr/>
        </p:nvCxnSpPr>
        <p:spPr>
          <a:xfrm rot="10800000" flipH="1">
            <a:off x="5087275" y="3331613"/>
            <a:ext cx="142800" cy="109500"/>
          </a:xfrm>
          <a:prstGeom prst="straightConnector1">
            <a:avLst/>
          </a:prstGeom>
          <a:noFill/>
          <a:ln w="9525" cap="flat" cmpd="sng">
            <a:solidFill>
              <a:schemeClr val="dk2"/>
            </a:solidFill>
            <a:prstDash val="solid"/>
            <a:round/>
            <a:headEnd type="none" w="med" len="med"/>
            <a:tailEnd type="none" w="med" len="med"/>
          </a:ln>
        </p:spPr>
      </p:cxnSp>
      <p:cxnSp>
        <p:nvCxnSpPr>
          <p:cNvPr id="201" name="Google Shape;201;p34"/>
          <p:cNvCxnSpPr/>
          <p:nvPr/>
        </p:nvCxnSpPr>
        <p:spPr>
          <a:xfrm rot="10800000">
            <a:off x="4939650" y="3355313"/>
            <a:ext cx="152400" cy="85800"/>
          </a:xfrm>
          <a:prstGeom prst="straightConnector1">
            <a:avLst/>
          </a:prstGeom>
          <a:noFill/>
          <a:ln w="9525" cap="flat" cmpd="sng">
            <a:solidFill>
              <a:schemeClr val="dk2"/>
            </a:solidFill>
            <a:prstDash val="solid"/>
            <a:round/>
            <a:headEnd type="none" w="med" len="med"/>
            <a:tailEnd type="none" w="med" len="med"/>
          </a:ln>
        </p:spPr>
      </p:cxnSp>
      <p:sp>
        <p:nvSpPr>
          <p:cNvPr id="202" name="Google Shape;202;p34"/>
          <p:cNvSpPr/>
          <p:nvPr/>
        </p:nvSpPr>
        <p:spPr>
          <a:xfrm>
            <a:off x="5001550" y="3145838"/>
            <a:ext cx="161100" cy="1503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4"/>
          <p:cNvSpPr/>
          <p:nvPr/>
        </p:nvSpPr>
        <p:spPr>
          <a:xfrm>
            <a:off x="5077400" y="4206725"/>
            <a:ext cx="1514400" cy="419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4"/>
          <p:cNvSpPr txBox="1"/>
          <p:nvPr/>
        </p:nvSpPr>
        <p:spPr>
          <a:xfrm>
            <a:off x="5077400" y="4235300"/>
            <a:ext cx="15144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a:t>Navn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sp>
        <p:nvSpPr>
          <p:cNvPr id="209" name="Google Shape;209;p35"/>
          <p:cNvSpPr txBox="1">
            <a:spLocks noGrp="1"/>
          </p:cNvSpPr>
          <p:nvPr>
            <p:ph type="ctrTitle"/>
          </p:nvPr>
        </p:nvSpPr>
        <p:spPr>
          <a:xfrm>
            <a:off x="311700" y="340700"/>
            <a:ext cx="8520600" cy="95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3000" b="1" dirty="0">
                <a:solidFill>
                  <a:srgbClr val="00B050"/>
                </a:solidFill>
                <a:latin typeface="Roboto"/>
                <a:ea typeface="Roboto"/>
                <a:cs typeface="Roboto"/>
                <a:sym typeface="Roboto"/>
              </a:rPr>
              <a:t>Tips til modellering av sekvensdiagram</a:t>
            </a:r>
            <a:endParaRPr sz="3000" b="1" dirty="0">
              <a:solidFill>
                <a:srgbClr val="00B050"/>
              </a:solidFill>
              <a:latin typeface="Roboto"/>
              <a:ea typeface="Roboto"/>
              <a:cs typeface="Roboto"/>
              <a:sym typeface="Roboto"/>
            </a:endParaRPr>
          </a:p>
        </p:txBody>
      </p:sp>
      <p:sp>
        <p:nvSpPr>
          <p:cNvPr id="210" name="Google Shape;210;p35"/>
          <p:cNvSpPr txBox="1">
            <a:spLocks noGrp="1"/>
          </p:cNvSpPr>
          <p:nvPr>
            <p:ph type="ctrTitle"/>
          </p:nvPr>
        </p:nvSpPr>
        <p:spPr>
          <a:xfrm>
            <a:off x="311700" y="1895475"/>
            <a:ext cx="8092200" cy="1708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666666"/>
              </a:buClr>
              <a:buSzPts val="1800"/>
              <a:buFont typeface="Roboto"/>
              <a:buAutoNum type="arabicPeriod"/>
            </a:pPr>
            <a:r>
              <a:rPr lang="no" sz="1800" b="1">
                <a:solidFill>
                  <a:srgbClr val="666666"/>
                </a:solidFill>
                <a:latin typeface="Roboto"/>
                <a:ea typeface="Roboto"/>
                <a:cs typeface="Roboto"/>
                <a:sym typeface="Roboto"/>
              </a:rPr>
              <a:t>Identifiser de ulike aktørene/objektene.</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AutoNum type="arabicPeriod"/>
            </a:pPr>
            <a:r>
              <a:rPr lang="no" sz="1800" b="1">
                <a:solidFill>
                  <a:srgbClr val="666666"/>
                </a:solidFill>
                <a:latin typeface="Roboto"/>
                <a:ea typeface="Roboto"/>
                <a:cs typeface="Roboto"/>
                <a:sym typeface="Roboto"/>
              </a:rPr>
              <a:t>Lag et tenkt, tekstlig oppsett basert på hovedflyt.</a:t>
            </a:r>
            <a:endParaRPr sz="1800" b="1">
              <a:solidFill>
                <a:srgbClr val="666666"/>
              </a:solidFill>
              <a:latin typeface="Roboto"/>
              <a:ea typeface="Roboto"/>
              <a:cs typeface="Roboto"/>
              <a:sym typeface="Roboto"/>
            </a:endParaRPr>
          </a:p>
          <a:p>
            <a:pPr marL="914400" lvl="1" indent="-317500" algn="l" rtl="0">
              <a:spcBef>
                <a:spcPts val="0"/>
              </a:spcBef>
              <a:spcAft>
                <a:spcPts val="0"/>
              </a:spcAft>
              <a:buClr>
                <a:srgbClr val="666666"/>
              </a:buClr>
              <a:buSzPts val="1400"/>
              <a:buFont typeface="Roboto"/>
              <a:buAutoNum type="alphaLcPeriod"/>
            </a:pPr>
            <a:r>
              <a:rPr lang="no" sz="1400">
                <a:solidFill>
                  <a:srgbClr val="666666"/>
                </a:solidFill>
                <a:latin typeface="Roboto"/>
                <a:ea typeface="Roboto"/>
                <a:cs typeface="Roboto"/>
                <a:sym typeface="Roboto"/>
              </a:rPr>
              <a:t>Jo mer detaljert, desto enklere blir det å modellere</a:t>
            </a:r>
            <a:endParaRPr sz="1400">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AutoNum type="arabicPeriod"/>
            </a:pPr>
            <a:r>
              <a:rPr lang="no" sz="1800" b="1">
                <a:solidFill>
                  <a:srgbClr val="666666"/>
                </a:solidFill>
                <a:latin typeface="Roboto"/>
                <a:ea typeface="Roboto"/>
                <a:cs typeface="Roboto"/>
                <a:sym typeface="Roboto"/>
              </a:rPr>
              <a:t>Modeller steg for steg, basert på stegene i hovedflyten.</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AutoNum type="arabicPeriod"/>
            </a:pPr>
            <a:r>
              <a:rPr lang="no" sz="1800" b="1">
                <a:solidFill>
                  <a:srgbClr val="666666"/>
                </a:solidFill>
                <a:latin typeface="Roboto"/>
                <a:ea typeface="Roboto"/>
                <a:cs typeface="Roboto"/>
                <a:sym typeface="Roboto"/>
              </a:rPr>
              <a:t>Inkluder alternativ flyt etter at du har laget en modell for hovedflyten.</a:t>
            </a:r>
            <a:endParaRPr sz="1800" b="1">
              <a:solidFill>
                <a:srgbClr val="666666"/>
              </a:solidFill>
              <a:latin typeface="Roboto"/>
              <a:ea typeface="Roboto"/>
              <a:cs typeface="Roboto"/>
              <a:sym typeface="Roboto"/>
            </a:endParaRPr>
          </a:p>
          <a:p>
            <a:pPr marL="0" lvl="0" indent="0" algn="l" rtl="0">
              <a:spcBef>
                <a:spcPts val="0"/>
              </a:spcBef>
              <a:spcAft>
                <a:spcPts val="0"/>
              </a:spcAft>
              <a:buNone/>
            </a:pPr>
            <a:endParaRPr sz="4800" b="1">
              <a:solidFill>
                <a:srgbClr val="666666"/>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14"/>
        <p:cNvGrpSpPr/>
        <p:nvPr/>
      </p:nvGrpSpPr>
      <p:grpSpPr>
        <a:xfrm>
          <a:off x="0" y="0"/>
          <a:ext cx="0" cy="0"/>
          <a:chOff x="0" y="0"/>
          <a:chExt cx="0" cy="0"/>
        </a:xfrm>
      </p:grpSpPr>
      <p:sp>
        <p:nvSpPr>
          <p:cNvPr id="215" name="Google Shape;215;p36"/>
          <p:cNvSpPr txBox="1">
            <a:spLocks noGrp="1"/>
          </p:cNvSpPr>
          <p:nvPr>
            <p:ph type="ctrTitle"/>
          </p:nvPr>
        </p:nvSpPr>
        <p:spPr>
          <a:xfrm>
            <a:off x="311700" y="340700"/>
            <a:ext cx="8520600" cy="95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3000" b="1">
                <a:solidFill>
                  <a:srgbClr val="76A5AF"/>
                </a:solidFill>
                <a:latin typeface="Roboto"/>
                <a:ea typeface="Roboto"/>
                <a:cs typeface="Roboto"/>
                <a:sym typeface="Roboto"/>
              </a:rPr>
              <a:t>Tips til modellering av sekvensdiagram</a:t>
            </a:r>
            <a:endParaRPr sz="3000" b="1">
              <a:solidFill>
                <a:srgbClr val="76A5AF"/>
              </a:solidFill>
              <a:latin typeface="Roboto"/>
              <a:ea typeface="Roboto"/>
              <a:cs typeface="Roboto"/>
              <a:sym typeface="Roboto"/>
            </a:endParaRPr>
          </a:p>
        </p:txBody>
      </p:sp>
      <p:sp>
        <p:nvSpPr>
          <p:cNvPr id="216" name="Google Shape;216;p36"/>
          <p:cNvSpPr txBox="1">
            <a:spLocks noGrp="1"/>
          </p:cNvSpPr>
          <p:nvPr>
            <p:ph type="ctrTitle"/>
          </p:nvPr>
        </p:nvSpPr>
        <p:spPr>
          <a:xfrm>
            <a:off x="311700" y="1023525"/>
            <a:ext cx="8092200" cy="334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sz="1800">
                <a:solidFill>
                  <a:srgbClr val="000000"/>
                </a:solidFill>
                <a:latin typeface="Roboto"/>
                <a:ea typeface="Roboto"/>
                <a:cs typeface="Roboto"/>
                <a:sym typeface="Roboto"/>
              </a:rPr>
              <a:t>1: Identifiser de ulike </a:t>
            </a:r>
            <a:r>
              <a:rPr lang="no" sz="1800" b="1">
                <a:solidFill>
                  <a:srgbClr val="000000"/>
                </a:solidFill>
                <a:latin typeface="Roboto"/>
                <a:ea typeface="Roboto"/>
                <a:cs typeface="Roboto"/>
                <a:sym typeface="Roboto"/>
              </a:rPr>
              <a:t>aktørene</a:t>
            </a:r>
            <a:r>
              <a:rPr lang="no" sz="1800">
                <a:solidFill>
                  <a:srgbClr val="000000"/>
                </a:solidFill>
                <a:latin typeface="Roboto"/>
                <a:ea typeface="Roboto"/>
                <a:cs typeface="Roboto"/>
                <a:sym typeface="Roboto"/>
              </a:rPr>
              <a:t> &amp; </a:t>
            </a:r>
            <a:r>
              <a:rPr lang="no" sz="1800" b="1">
                <a:solidFill>
                  <a:srgbClr val="000000"/>
                </a:solidFill>
                <a:latin typeface="Roboto"/>
                <a:ea typeface="Roboto"/>
                <a:cs typeface="Roboto"/>
                <a:sym typeface="Roboto"/>
              </a:rPr>
              <a:t>objektene</a:t>
            </a:r>
            <a:r>
              <a:rPr lang="no" sz="1800">
                <a:solidFill>
                  <a:srgbClr val="000000"/>
                </a:solidFill>
                <a:latin typeface="Roboto"/>
                <a:ea typeface="Roboto"/>
                <a:cs typeface="Roboto"/>
                <a:sym typeface="Roboto"/>
              </a:rPr>
              <a:t>:</a:t>
            </a:r>
            <a:endParaRPr sz="1800">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800">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400">
                <a:solidFill>
                  <a:srgbClr val="000000"/>
                </a:solidFill>
                <a:latin typeface="Roboto"/>
                <a:ea typeface="Roboto"/>
                <a:cs typeface="Roboto"/>
                <a:sym typeface="Roboto"/>
              </a:rPr>
              <a:t>Hvilket system er det snakk om? </a:t>
            </a:r>
            <a:r>
              <a:rPr lang="no" sz="1400" i="1">
                <a:solidFill>
                  <a:srgbClr val="000000"/>
                </a:solidFill>
                <a:latin typeface="Roboto"/>
                <a:ea typeface="Roboto"/>
                <a:cs typeface="Roboto"/>
                <a:sym typeface="Roboto"/>
              </a:rPr>
              <a:t>– </a:t>
            </a:r>
            <a:r>
              <a:rPr lang="no" sz="1400" b="1" i="1">
                <a:solidFill>
                  <a:srgbClr val="000000"/>
                </a:solidFill>
                <a:latin typeface="Roboto"/>
                <a:ea typeface="Roboto"/>
                <a:cs typeface="Roboto"/>
                <a:sym typeface="Roboto"/>
              </a:rPr>
              <a:t>Reservasjonssystem </a:t>
            </a:r>
            <a:r>
              <a:rPr lang="no" sz="1400" i="1">
                <a:solidFill>
                  <a:srgbClr val="000000"/>
                </a:solidFill>
                <a:latin typeface="Roboto"/>
                <a:ea typeface="Roboto"/>
                <a:cs typeface="Roboto"/>
                <a:sym typeface="Roboto"/>
              </a:rPr>
              <a:t>for biler</a:t>
            </a:r>
            <a:endParaRPr sz="1400" i="1">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400">
                <a:solidFill>
                  <a:srgbClr val="000000"/>
                </a:solidFill>
                <a:latin typeface="Roboto"/>
                <a:ea typeface="Roboto"/>
                <a:cs typeface="Roboto"/>
                <a:sym typeface="Roboto"/>
              </a:rPr>
              <a:t>Har vi eventuelle undersystemer? </a:t>
            </a:r>
            <a:r>
              <a:rPr lang="no" sz="1400" i="1">
                <a:solidFill>
                  <a:srgbClr val="000000"/>
                </a:solidFill>
                <a:latin typeface="Roboto"/>
                <a:ea typeface="Roboto"/>
                <a:cs typeface="Roboto"/>
                <a:sym typeface="Roboto"/>
              </a:rPr>
              <a:t>–</a:t>
            </a:r>
            <a:r>
              <a:rPr lang="no" sz="1400" b="1" i="1">
                <a:solidFill>
                  <a:srgbClr val="000000"/>
                </a:solidFill>
                <a:latin typeface="Roboto"/>
                <a:ea typeface="Roboto"/>
                <a:cs typeface="Roboto"/>
                <a:sym typeface="Roboto"/>
              </a:rPr>
              <a:t> Bilregister/Kunderegister</a:t>
            </a:r>
            <a:r>
              <a:rPr lang="no" sz="1400" i="1">
                <a:solidFill>
                  <a:srgbClr val="000000"/>
                </a:solidFill>
                <a:latin typeface="Roboto"/>
                <a:ea typeface="Roboto"/>
                <a:cs typeface="Roboto"/>
                <a:sym typeface="Roboto"/>
              </a:rPr>
              <a:t> (avhengig av hvordan systemet er implementert)</a:t>
            </a:r>
            <a:endParaRPr sz="1400" i="1">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400">
                <a:solidFill>
                  <a:srgbClr val="000000"/>
                </a:solidFill>
                <a:latin typeface="Roboto"/>
                <a:ea typeface="Roboto"/>
                <a:cs typeface="Roboto"/>
                <a:sym typeface="Roboto"/>
              </a:rPr>
              <a:t>Har vi eventuelle objekter? </a:t>
            </a:r>
            <a:r>
              <a:rPr lang="no" sz="1400" i="1">
                <a:solidFill>
                  <a:srgbClr val="000000"/>
                </a:solidFill>
                <a:latin typeface="Roboto"/>
                <a:ea typeface="Roboto"/>
                <a:cs typeface="Roboto"/>
                <a:sym typeface="Roboto"/>
              </a:rPr>
              <a:t>– </a:t>
            </a:r>
            <a:r>
              <a:rPr lang="no" sz="1400" b="1" i="1">
                <a:solidFill>
                  <a:srgbClr val="000000"/>
                </a:solidFill>
                <a:latin typeface="Roboto"/>
                <a:ea typeface="Roboto"/>
                <a:cs typeface="Roboto"/>
                <a:sym typeface="Roboto"/>
              </a:rPr>
              <a:t>Kunde</a:t>
            </a:r>
            <a:r>
              <a:rPr lang="no" sz="1400" i="1">
                <a:solidFill>
                  <a:srgbClr val="000000"/>
                </a:solidFill>
                <a:latin typeface="Roboto"/>
                <a:ea typeface="Roboto"/>
                <a:cs typeface="Roboto"/>
                <a:sym typeface="Roboto"/>
              </a:rPr>
              <a:t> (objekter for de ulike kundene)</a:t>
            </a:r>
            <a:r>
              <a:rPr lang="no" sz="1400" b="1" i="1">
                <a:solidFill>
                  <a:srgbClr val="000000"/>
                </a:solidFill>
                <a:latin typeface="Roboto"/>
                <a:ea typeface="Roboto"/>
                <a:cs typeface="Roboto"/>
                <a:sym typeface="Roboto"/>
              </a:rPr>
              <a:t>/Kontrakt</a:t>
            </a:r>
            <a:r>
              <a:rPr lang="no" sz="1400" i="1">
                <a:solidFill>
                  <a:srgbClr val="000000"/>
                </a:solidFill>
                <a:latin typeface="Roboto"/>
                <a:ea typeface="Roboto"/>
                <a:cs typeface="Roboto"/>
                <a:sym typeface="Roboto"/>
              </a:rPr>
              <a:t> (objekt for utleiekontrakt)</a:t>
            </a:r>
            <a:endParaRPr sz="1400" i="1">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400">
                <a:solidFill>
                  <a:srgbClr val="000000"/>
                </a:solidFill>
                <a:latin typeface="Roboto"/>
                <a:ea typeface="Roboto"/>
                <a:cs typeface="Roboto"/>
                <a:sym typeface="Roboto"/>
              </a:rPr>
              <a:t>Hvem skal interagere med systemet? </a:t>
            </a:r>
            <a:r>
              <a:rPr lang="no" sz="1400" i="1">
                <a:solidFill>
                  <a:srgbClr val="000000"/>
                </a:solidFill>
                <a:latin typeface="Roboto"/>
                <a:ea typeface="Roboto"/>
                <a:cs typeface="Roboto"/>
                <a:sym typeface="Roboto"/>
              </a:rPr>
              <a:t>– </a:t>
            </a:r>
            <a:r>
              <a:rPr lang="no" sz="1400" b="1" i="1">
                <a:solidFill>
                  <a:srgbClr val="000000"/>
                </a:solidFill>
                <a:latin typeface="Roboto"/>
                <a:ea typeface="Roboto"/>
                <a:cs typeface="Roboto"/>
                <a:sym typeface="Roboto"/>
              </a:rPr>
              <a:t>Kundebehandler</a:t>
            </a:r>
            <a:endParaRPr sz="1400" b="1" i="1">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400">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400">
                <a:solidFill>
                  <a:srgbClr val="000000"/>
                </a:solidFill>
                <a:latin typeface="Roboto"/>
                <a:ea typeface="Roboto"/>
                <a:cs typeface="Roboto"/>
                <a:sym typeface="Roboto"/>
              </a:rPr>
              <a:t>Aktør: </a:t>
            </a:r>
            <a:r>
              <a:rPr lang="no" sz="1400" b="1">
                <a:solidFill>
                  <a:srgbClr val="000000"/>
                </a:solidFill>
                <a:latin typeface="Roboto"/>
                <a:ea typeface="Roboto"/>
                <a:cs typeface="Roboto"/>
                <a:sym typeface="Roboto"/>
              </a:rPr>
              <a:t>Kundebehandler. </a:t>
            </a:r>
            <a:endParaRPr sz="1400" b="1">
              <a:solidFill>
                <a:srgbClr val="00000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1400">
                <a:solidFill>
                  <a:srgbClr val="000000"/>
                </a:solidFill>
                <a:latin typeface="Roboto"/>
                <a:ea typeface="Roboto"/>
                <a:cs typeface="Roboto"/>
                <a:sym typeface="Roboto"/>
              </a:rPr>
              <a:t>Klasser/Objekter: </a:t>
            </a:r>
            <a:r>
              <a:rPr lang="no" sz="1400" b="1">
                <a:solidFill>
                  <a:srgbClr val="000000"/>
                </a:solidFill>
                <a:latin typeface="Roboto"/>
                <a:ea typeface="Roboto"/>
                <a:cs typeface="Roboto"/>
                <a:sym typeface="Roboto"/>
              </a:rPr>
              <a:t>Reservasjonssystem, Bilregister, Kunderegister, Kunde, Kontrakt</a:t>
            </a:r>
            <a:r>
              <a:rPr lang="no" sz="1400">
                <a:solidFill>
                  <a:srgbClr val="000000"/>
                </a:solidFill>
                <a:latin typeface="Roboto"/>
                <a:ea typeface="Roboto"/>
                <a:cs typeface="Roboto"/>
                <a:sym typeface="Roboto"/>
              </a:rPr>
              <a:t>.</a:t>
            </a:r>
            <a:endParaRPr sz="1400">
              <a:solidFill>
                <a:srgbClr val="000000"/>
              </a:solidFill>
              <a:latin typeface="Roboto"/>
              <a:ea typeface="Roboto"/>
              <a:cs typeface="Roboto"/>
              <a:sym typeface="Roboto"/>
            </a:endParaRPr>
          </a:p>
          <a:p>
            <a:pPr marL="0" lvl="0" indent="0" algn="l" rtl="0">
              <a:spcBef>
                <a:spcPts val="0"/>
              </a:spcBef>
              <a:spcAft>
                <a:spcPts val="0"/>
              </a:spcAft>
              <a:buNone/>
            </a:pPr>
            <a:endParaRPr sz="1800" b="1">
              <a:solidFill>
                <a:schemeClr val="lt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37"/>
          <p:cNvSpPr txBox="1">
            <a:spLocks noGrp="1"/>
          </p:cNvSpPr>
          <p:nvPr>
            <p:ph type="ctrTitle"/>
          </p:nvPr>
        </p:nvSpPr>
        <p:spPr>
          <a:xfrm>
            <a:off x="311700" y="179325"/>
            <a:ext cx="8520600" cy="95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3000" b="1" dirty="0">
                <a:solidFill>
                  <a:srgbClr val="00B050"/>
                </a:solidFill>
                <a:latin typeface="Roboto"/>
                <a:ea typeface="Roboto"/>
                <a:cs typeface="Roboto"/>
                <a:sym typeface="Roboto"/>
              </a:rPr>
              <a:t>Tips til modellering av sekvensdiagram</a:t>
            </a:r>
            <a:endParaRPr sz="3000" b="1" dirty="0">
              <a:solidFill>
                <a:srgbClr val="00B050"/>
              </a:solidFill>
              <a:latin typeface="Roboto"/>
              <a:ea typeface="Roboto"/>
              <a:cs typeface="Roboto"/>
              <a:sym typeface="Roboto"/>
            </a:endParaRPr>
          </a:p>
        </p:txBody>
      </p:sp>
      <p:sp>
        <p:nvSpPr>
          <p:cNvPr id="222" name="Google Shape;222;p37"/>
          <p:cNvSpPr txBox="1">
            <a:spLocks noGrp="1"/>
          </p:cNvSpPr>
          <p:nvPr>
            <p:ph type="ctrTitle"/>
          </p:nvPr>
        </p:nvSpPr>
        <p:spPr>
          <a:xfrm>
            <a:off x="311700" y="736650"/>
            <a:ext cx="8092200" cy="399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666666"/>
                </a:solidFill>
                <a:latin typeface="Roboto"/>
                <a:ea typeface="Roboto"/>
                <a:cs typeface="Roboto"/>
                <a:sym typeface="Roboto"/>
              </a:rPr>
              <a:t>2: Lag et tenkt, tekstlig oppsett basert på hovedflyt:</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76A5AF"/>
                </a:solidFill>
                <a:latin typeface="Roboto"/>
                <a:ea typeface="Roboto"/>
                <a:cs typeface="Roboto"/>
                <a:sym typeface="Roboto"/>
              </a:rPr>
              <a:t>Aktør (Kundebehandler) </a:t>
            </a:r>
            <a:r>
              <a:rPr lang="no" sz="1800" b="1">
                <a:solidFill>
                  <a:srgbClr val="666666"/>
                </a:solidFill>
                <a:latin typeface="Roboto"/>
                <a:ea typeface="Roboto"/>
                <a:cs typeface="Roboto"/>
                <a:sym typeface="Roboto"/>
              </a:rPr>
              <a:t>til venstre. </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666666"/>
                </a:solidFill>
                <a:latin typeface="Roboto"/>
                <a:ea typeface="Roboto"/>
                <a:cs typeface="Roboto"/>
                <a:sym typeface="Roboto"/>
              </a:rPr>
              <a:t>Interagerer med </a:t>
            </a:r>
            <a:r>
              <a:rPr lang="no" sz="1800" b="1">
                <a:solidFill>
                  <a:srgbClr val="76A5AF"/>
                </a:solidFill>
                <a:latin typeface="Roboto"/>
                <a:ea typeface="Roboto"/>
                <a:cs typeface="Roboto"/>
                <a:sym typeface="Roboto"/>
              </a:rPr>
              <a:t>Reservasjonssystemet</a:t>
            </a:r>
            <a:r>
              <a:rPr lang="no" sz="1800" b="1">
                <a:solidFill>
                  <a:srgbClr val="666666"/>
                </a:solidFill>
                <a:latin typeface="Roboto"/>
                <a:ea typeface="Roboto"/>
                <a:cs typeface="Roboto"/>
                <a:sym typeface="Roboto"/>
              </a:rPr>
              <a:t> når hen velger tidsintervall. </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666666"/>
                </a:solidFill>
                <a:latin typeface="Roboto"/>
                <a:ea typeface="Roboto"/>
                <a:cs typeface="Roboto"/>
                <a:sym typeface="Roboto"/>
              </a:rPr>
              <a:t>Da interagerer </a:t>
            </a:r>
            <a:r>
              <a:rPr lang="no" sz="1800" b="1">
                <a:solidFill>
                  <a:srgbClr val="76A5AF"/>
                </a:solidFill>
                <a:latin typeface="Roboto"/>
                <a:ea typeface="Roboto"/>
                <a:cs typeface="Roboto"/>
                <a:sym typeface="Roboto"/>
              </a:rPr>
              <a:t>Reservasjonssystemet</a:t>
            </a:r>
            <a:r>
              <a:rPr lang="no" sz="1800" b="1">
                <a:solidFill>
                  <a:srgbClr val="666666"/>
                </a:solidFill>
                <a:latin typeface="Roboto"/>
                <a:ea typeface="Roboto"/>
                <a:cs typeface="Roboto"/>
                <a:sym typeface="Roboto"/>
              </a:rPr>
              <a:t> med Bilregister og henter ut tilgjengelige biler. </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666666"/>
                </a:solidFill>
                <a:latin typeface="Roboto"/>
                <a:ea typeface="Roboto"/>
                <a:cs typeface="Roboto"/>
                <a:sym typeface="Roboto"/>
              </a:rPr>
              <a:t>«Viser» tilgjengelige biler til </a:t>
            </a:r>
            <a:r>
              <a:rPr lang="no" sz="1800" b="1">
                <a:solidFill>
                  <a:srgbClr val="76A5AF"/>
                </a:solidFill>
                <a:latin typeface="Roboto"/>
                <a:ea typeface="Roboto"/>
                <a:cs typeface="Roboto"/>
                <a:sym typeface="Roboto"/>
              </a:rPr>
              <a:t>kunde</a:t>
            </a:r>
            <a:r>
              <a:rPr lang="no" sz="1800" b="1">
                <a:solidFill>
                  <a:srgbClr val="666666"/>
                </a:solidFill>
                <a:latin typeface="Roboto"/>
                <a:ea typeface="Roboto"/>
                <a:cs typeface="Roboto"/>
                <a:sym typeface="Roboto"/>
              </a:rPr>
              <a:t>. </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76A5AF"/>
                </a:solidFill>
                <a:latin typeface="Roboto"/>
                <a:ea typeface="Roboto"/>
                <a:cs typeface="Roboto"/>
                <a:sym typeface="Roboto"/>
              </a:rPr>
              <a:t>Kundebehandler</a:t>
            </a:r>
            <a:r>
              <a:rPr lang="no" sz="1800" b="1">
                <a:solidFill>
                  <a:srgbClr val="666666"/>
                </a:solidFill>
                <a:latin typeface="Roboto"/>
                <a:ea typeface="Roboto"/>
                <a:cs typeface="Roboto"/>
                <a:sym typeface="Roboto"/>
              </a:rPr>
              <a:t> velger bil og «sender» dette til Reservasjonssystem. </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76A5AF"/>
                </a:solidFill>
                <a:latin typeface="Roboto"/>
                <a:ea typeface="Roboto"/>
                <a:cs typeface="Roboto"/>
                <a:sym typeface="Roboto"/>
              </a:rPr>
              <a:t>Reservasjonssystem</a:t>
            </a:r>
            <a:r>
              <a:rPr lang="no" sz="1800" b="1">
                <a:solidFill>
                  <a:srgbClr val="666666"/>
                </a:solidFill>
                <a:latin typeface="Roboto"/>
                <a:ea typeface="Roboto"/>
                <a:cs typeface="Roboto"/>
                <a:sym typeface="Roboto"/>
              </a:rPr>
              <a:t> ber om kundenr. </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76A5AF"/>
                </a:solidFill>
                <a:latin typeface="Roboto"/>
                <a:ea typeface="Roboto"/>
                <a:cs typeface="Roboto"/>
                <a:sym typeface="Roboto"/>
              </a:rPr>
              <a:t>Kundebehandler</a:t>
            </a:r>
            <a:r>
              <a:rPr lang="no" sz="1800" b="1">
                <a:solidFill>
                  <a:srgbClr val="666666"/>
                </a:solidFill>
                <a:latin typeface="Roboto"/>
                <a:ea typeface="Roboto"/>
                <a:cs typeface="Roboto"/>
                <a:sym typeface="Roboto"/>
              </a:rPr>
              <a:t> gir kundenr.</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76A5AF"/>
                </a:solidFill>
                <a:latin typeface="Roboto"/>
                <a:ea typeface="Roboto"/>
                <a:cs typeface="Roboto"/>
                <a:sym typeface="Roboto"/>
              </a:rPr>
              <a:t>Reservasjonssystem</a:t>
            </a:r>
            <a:r>
              <a:rPr lang="no" sz="1800" b="1">
                <a:solidFill>
                  <a:srgbClr val="666666"/>
                </a:solidFill>
                <a:latin typeface="Roboto"/>
                <a:ea typeface="Roboto"/>
                <a:cs typeface="Roboto"/>
                <a:sym typeface="Roboto"/>
              </a:rPr>
              <a:t> finner kunde i Kunderegister.</a:t>
            </a:r>
            <a:endParaRPr sz="1800" b="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i="1">
                <a:solidFill>
                  <a:srgbClr val="76A5AF"/>
                </a:solidFill>
                <a:latin typeface="Roboto"/>
                <a:ea typeface="Roboto"/>
                <a:cs typeface="Roboto"/>
                <a:sym typeface="Roboto"/>
              </a:rPr>
              <a:t>Kundeobjekt</a:t>
            </a:r>
            <a:r>
              <a:rPr lang="no" sz="1800" b="1" i="1">
                <a:solidFill>
                  <a:srgbClr val="666666"/>
                </a:solidFill>
                <a:latin typeface="Roboto"/>
                <a:ea typeface="Roboto"/>
                <a:cs typeface="Roboto"/>
                <a:sym typeface="Roboto"/>
              </a:rPr>
              <a:t> på plass eller være med i Sekvensdiagrammet? Må det registreres som alternativ flyt?</a:t>
            </a:r>
            <a:endParaRPr sz="1800" b="1" i="1">
              <a:solidFill>
                <a:srgbClr val="666666"/>
              </a:solidFill>
              <a:latin typeface="Roboto"/>
              <a:ea typeface="Roboto"/>
              <a:cs typeface="Roboto"/>
              <a:sym typeface="Roboto"/>
            </a:endParaRPr>
          </a:p>
          <a:p>
            <a:pPr marL="457200" lvl="0" indent="-342900" algn="l" rtl="0">
              <a:spcBef>
                <a:spcPts val="0"/>
              </a:spcBef>
              <a:spcAft>
                <a:spcPts val="0"/>
              </a:spcAft>
              <a:buClr>
                <a:srgbClr val="666666"/>
              </a:buClr>
              <a:buSzPts val="1800"/>
              <a:buFont typeface="Roboto"/>
              <a:buChar char="-"/>
            </a:pPr>
            <a:r>
              <a:rPr lang="no" sz="1800" b="1">
                <a:solidFill>
                  <a:srgbClr val="666666"/>
                </a:solidFill>
                <a:latin typeface="Roboto"/>
                <a:ea typeface="Roboto"/>
                <a:cs typeface="Roboto"/>
                <a:sym typeface="Roboto"/>
              </a:rPr>
              <a:t>Kontrakt blir laget med metode fra </a:t>
            </a:r>
            <a:r>
              <a:rPr lang="no" sz="1800" b="1">
                <a:solidFill>
                  <a:srgbClr val="76A5AF"/>
                </a:solidFill>
                <a:latin typeface="Roboto"/>
                <a:ea typeface="Roboto"/>
                <a:cs typeface="Roboto"/>
                <a:sym typeface="Roboto"/>
              </a:rPr>
              <a:t>Kundeobjekt</a:t>
            </a:r>
            <a:endParaRPr sz="1800" b="1">
              <a:solidFill>
                <a:srgbClr val="76A5AF"/>
              </a:solidFill>
              <a:latin typeface="Roboto"/>
              <a:ea typeface="Roboto"/>
              <a:cs typeface="Roboto"/>
              <a:sym typeface="Roboto"/>
            </a:endParaRPr>
          </a:p>
          <a:p>
            <a:pPr marL="0" lvl="0" indent="0" algn="l" rtl="0">
              <a:spcBef>
                <a:spcPts val="0"/>
              </a:spcBef>
              <a:spcAft>
                <a:spcPts val="0"/>
              </a:spcAft>
              <a:buNone/>
            </a:pPr>
            <a:endParaRPr sz="1800" b="1">
              <a:solidFill>
                <a:srgbClr val="666666"/>
              </a:solidFill>
              <a:latin typeface="Roboto"/>
              <a:ea typeface="Roboto"/>
              <a:cs typeface="Roboto"/>
              <a:sym typeface="Roboto"/>
            </a:endParaRPr>
          </a:p>
          <a:p>
            <a:pPr marL="0" lvl="0" indent="0" algn="l" rtl="0">
              <a:spcBef>
                <a:spcPts val="0"/>
              </a:spcBef>
              <a:spcAft>
                <a:spcPts val="0"/>
              </a:spcAft>
              <a:buNone/>
            </a:pPr>
            <a:endParaRPr sz="1800" b="1">
              <a:solidFill>
                <a:srgbClr val="666666"/>
              </a:solidFill>
              <a:latin typeface="Roboto"/>
              <a:ea typeface="Roboto"/>
              <a:cs typeface="Roboto"/>
              <a:sym typeface="Roboto"/>
            </a:endParaRPr>
          </a:p>
          <a:p>
            <a:pPr marL="0" lvl="0" indent="0" algn="l" rtl="0">
              <a:spcBef>
                <a:spcPts val="0"/>
              </a:spcBef>
              <a:spcAft>
                <a:spcPts val="0"/>
              </a:spcAft>
              <a:buNone/>
            </a:pPr>
            <a:endParaRPr sz="1800" b="1">
              <a:solidFill>
                <a:srgbClr val="666666"/>
              </a:solidFill>
              <a:latin typeface="Roboto"/>
              <a:ea typeface="Roboto"/>
              <a:cs typeface="Roboto"/>
              <a:sym typeface="Roboto"/>
            </a:endParaRPr>
          </a:p>
          <a:p>
            <a:pPr marL="0" lvl="0" indent="0" algn="l" rtl="0">
              <a:spcBef>
                <a:spcPts val="0"/>
              </a:spcBef>
              <a:spcAft>
                <a:spcPts val="0"/>
              </a:spcAft>
              <a:buNone/>
            </a:pPr>
            <a:endParaRPr sz="1800" b="1">
              <a:solidFill>
                <a:srgbClr val="666666"/>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8"/>
          <p:cNvSpPr txBox="1"/>
          <p:nvPr/>
        </p:nvSpPr>
        <p:spPr>
          <a:xfrm>
            <a:off x="482350" y="197825"/>
            <a:ext cx="8312400" cy="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dirty="0">
                <a:solidFill>
                  <a:srgbClr val="00B050"/>
                </a:solidFill>
                <a:latin typeface="Roboto"/>
                <a:ea typeface="Roboto"/>
                <a:cs typeface="Roboto"/>
                <a:sym typeface="Roboto"/>
              </a:rPr>
              <a:t>Tekstlig beskrivelse av use case</a:t>
            </a:r>
            <a:endParaRPr sz="2400" b="1" dirty="0">
              <a:solidFill>
                <a:srgbClr val="00B050"/>
              </a:solidFill>
              <a:latin typeface="Roboto"/>
              <a:ea typeface="Roboto"/>
              <a:cs typeface="Roboto"/>
              <a:sym typeface="Roboto"/>
            </a:endParaRPr>
          </a:p>
        </p:txBody>
      </p:sp>
      <p:sp>
        <p:nvSpPr>
          <p:cNvPr id="228" name="Google Shape;228;p38"/>
          <p:cNvSpPr txBox="1"/>
          <p:nvPr/>
        </p:nvSpPr>
        <p:spPr>
          <a:xfrm>
            <a:off x="482350" y="733925"/>
            <a:ext cx="7745700" cy="4155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Navn: </a:t>
            </a:r>
            <a:r>
              <a:rPr lang="no" sz="1200">
                <a:solidFill>
                  <a:schemeClr val="dk1"/>
                </a:solidFill>
                <a:latin typeface="Roboto"/>
                <a:ea typeface="Roboto"/>
                <a:cs typeface="Roboto"/>
                <a:sym typeface="Roboto"/>
              </a:rPr>
              <a:t>Reserver bil</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no" sz="1200" b="1">
                <a:solidFill>
                  <a:schemeClr val="dk1"/>
                </a:solidFill>
                <a:latin typeface="Roboto"/>
                <a:ea typeface="Roboto"/>
                <a:cs typeface="Roboto"/>
                <a:sym typeface="Roboto"/>
              </a:rPr>
              <a:t>Primæraktør:</a:t>
            </a:r>
            <a:r>
              <a:rPr lang="no" sz="1200">
                <a:solidFill>
                  <a:schemeClr val="dk1"/>
                </a:solidFill>
                <a:latin typeface="Roboto"/>
                <a:ea typeface="Roboto"/>
                <a:cs typeface="Roboto"/>
                <a:sym typeface="Roboto"/>
              </a:rPr>
              <a:t> Kundebehandler</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Sekundæraktør: </a:t>
            </a:r>
            <a:r>
              <a:rPr lang="no"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Prebetingelse:</a:t>
            </a:r>
            <a:r>
              <a:rPr lang="no" sz="1200">
                <a:solidFill>
                  <a:schemeClr val="dk1"/>
                </a:solidFill>
                <a:latin typeface="Roboto"/>
                <a:ea typeface="Roboto"/>
                <a:cs typeface="Roboto"/>
                <a:sym typeface="Roboto"/>
              </a:rPr>
              <a:t> Ingen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no" sz="1200" b="1">
                <a:solidFill>
                  <a:schemeClr val="dk1"/>
                </a:solidFill>
                <a:latin typeface="Roboto"/>
                <a:ea typeface="Roboto"/>
                <a:cs typeface="Roboto"/>
                <a:sym typeface="Roboto"/>
              </a:rPr>
              <a:t>Postbetingelse:</a:t>
            </a:r>
            <a:r>
              <a:rPr lang="no" sz="1200">
                <a:solidFill>
                  <a:schemeClr val="dk1"/>
                </a:solidFill>
                <a:latin typeface="Roboto"/>
                <a:ea typeface="Roboto"/>
                <a:cs typeface="Roboto"/>
                <a:sym typeface="Roboto"/>
              </a:rPr>
              <a:t> Leiekontrakt for spesifisert bil og kunde med gitte utleiedatoer er opprettet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 Hovedflyt:</a:t>
            </a:r>
            <a:endParaRPr sz="1200"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1. Kundebehandler velger tidsintervall (hentedato og returdato)</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2. Systemet returnerer en liste over tilgjengelige biler innenfor de spesifiserte datoene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3. Kundebehandler velger én av bilene.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 Systemet ber om kundenr og finner kunden i systemet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5. Systemet oppretter ny kontrakt med kunde, og gitt periode</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no" sz="1200">
                <a:solidFill>
                  <a:schemeClr val="dk1"/>
                </a:solidFill>
                <a:latin typeface="Roboto"/>
                <a:ea typeface="Roboto"/>
                <a:cs typeface="Roboto"/>
                <a:sym typeface="Roboto"/>
              </a:rPr>
              <a:t>6. Systemet bekrefter  reservasjonen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b="1">
                <a:solidFill>
                  <a:schemeClr val="dk1"/>
                </a:solidFill>
                <a:latin typeface="Roboto"/>
                <a:ea typeface="Roboto"/>
                <a:cs typeface="Roboto"/>
                <a:sym typeface="Roboto"/>
              </a:rPr>
              <a:t> Alternativ flyt</a:t>
            </a:r>
            <a:r>
              <a:rPr lang="no"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4.1: Kunde finnes ikke i systemet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4.2: Systemet ber om kundeinformasjon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4.3: Kundebehandler skriver inn kundeinformasjon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4.4: Systemet oppretter en ny kunde med gitt informasjon</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 sz="1200">
                <a:solidFill>
                  <a:schemeClr val="dk1"/>
                </a:solidFill>
                <a:latin typeface="Roboto"/>
                <a:ea typeface="Roboto"/>
                <a:cs typeface="Roboto"/>
                <a:sym typeface="Roboto"/>
              </a:rPr>
              <a:t>4.5: Systemet registrerer kunde i kunderegister og returnerer til steg 5</a:t>
            </a:r>
            <a:endParaRPr sz="1200">
              <a:solidFill>
                <a:schemeClr val="dk1"/>
              </a:solidFill>
              <a:latin typeface="Roboto"/>
              <a:ea typeface="Roboto"/>
              <a:cs typeface="Roboto"/>
              <a:sym typeface="Roboto"/>
            </a:endParaRPr>
          </a:p>
          <a:p>
            <a:pPr marL="0" lvl="0" indent="0" algn="l" rtl="0">
              <a:spcBef>
                <a:spcPts val="0"/>
              </a:spcBef>
              <a:spcAft>
                <a:spcPts val="0"/>
              </a:spcAft>
              <a:buNone/>
            </a:pPr>
            <a:r>
              <a:rPr lang="no" b="1" i="1">
                <a:solidFill>
                  <a:srgbClr val="134F5C"/>
                </a:solidFill>
                <a:latin typeface="Roboto"/>
                <a:ea typeface="Roboto"/>
                <a:cs typeface="Roboto"/>
                <a:sym typeface="Roboto"/>
              </a:rPr>
              <a:t> </a:t>
            </a:r>
            <a:endParaRPr b="1" i="1">
              <a:solidFill>
                <a:srgbClr val="134F5C"/>
              </a:solidFill>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39" descr="Skjermbilde 2017-04-05 kl. 19.04.33.png"/>
          <p:cNvPicPr preferRelativeResize="0"/>
          <p:nvPr/>
        </p:nvPicPr>
        <p:blipFill>
          <a:blip r:embed="rId3">
            <a:alphaModFix/>
          </a:blip>
          <a:stretch>
            <a:fillRect/>
          </a:stretch>
        </p:blipFill>
        <p:spPr>
          <a:xfrm>
            <a:off x="145425" y="507950"/>
            <a:ext cx="8853150" cy="4635550"/>
          </a:xfrm>
          <a:prstGeom prst="rect">
            <a:avLst/>
          </a:prstGeom>
          <a:noFill/>
          <a:ln>
            <a:noFill/>
          </a:ln>
        </p:spPr>
      </p:pic>
      <p:sp>
        <p:nvSpPr>
          <p:cNvPr id="234" name="Google Shape;234;p39"/>
          <p:cNvSpPr txBox="1"/>
          <p:nvPr/>
        </p:nvSpPr>
        <p:spPr>
          <a:xfrm>
            <a:off x="145425" y="97100"/>
            <a:ext cx="8312400" cy="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400" b="1" dirty="0">
                <a:solidFill>
                  <a:srgbClr val="00B050"/>
                </a:solidFill>
                <a:latin typeface="Roboto"/>
                <a:ea typeface="Roboto"/>
                <a:cs typeface="Roboto"/>
                <a:sym typeface="Roboto"/>
              </a:rPr>
              <a:t>Sekvensdiagram</a:t>
            </a:r>
            <a:endParaRPr sz="2400" b="1" dirty="0">
              <a:solidFill>
                <a:srgbClr val="00B050"/>
              </a:solidFill>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Google Shape;239;p40"/>
          <p:cNvSpPr txBox="1">
            <a:spLocks noGrp="1"/>
          </p:cNvSpPr>
          <p:nvPr>
            <p:ph type="ctrTitle"/>
          </p:nvPr>
        </p:nvSpPr>
        <p:spPr>
          <a:xfrm>
            <a:off x="311700" y="1203925"/>
            <a:ext cx="8520600" cy="25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dirty="0">
                <a:solidFill>
                  <a:srgbClr val="00B050"/>
                </a:solidFill>
                <a:latin typeface="Roboto"/>
                <a:ea typeface="Roboto"/>
                <a:cs typeface="Roboto"/>
                <a:sym typeface="Roboto"/>
              </a:rPr>
              <a:t>Videoer</a:t>
            </a:r>
            <a:r>
              <a:rPr lang="no" b="1" dirty="0">
                <a:solidFill>
                  <a:srgbClr val="DD7E6B"/>
                </a:solidFill>
                <a:latin typeface="Roboto"/>
                <a:ea typeface="Roboto"/>
                <a:cs typeface="Roboto"/>
                <a:sym typeface="Roboto"/>
              </a:rPr>
              <a:t>:</a:t>
            </a:r>
            <a:endParaRPr b="1" dirty="0">
              <a:solidFill>
                <a:srgbClr val="DD7E6B"/>
              </a:solidFill>
              <a:latin typeface="Roboto"/>
              <a:ea typeface="Roboto"/>
              <a:cs typeface="Roboto"/>
              <a:sym typeface="Roboto"/>
            </a:endParaRPr>
          </a:p>
          <a:p>
            <a:pPr marL="0" lvl="0" indent="0" algn="l" rtl="0">
              <a:spcBef>
                <a:spcPts val="0"/>
              </a:spcBef>
              <a:spcAft>
                <a:spcPts val="0"/>
              </a:spcAft>
              <a:buNone/>
            </a:pPr>
            <a:r>
              <a:rPr lang="no" b="1" u="sng" dirty="0">
                <a:solidFill>
                  <a:srgbClr val="666666"/>
                </a:solidFill>
                <a:latin typeface="Roboto"/>
                <a:ea typeface="Roboto"/>
                <a:cs typeface="Roboto"/>
                <a:sym typeface="Roboto"/>
                <a:hlinkClick r:id="rId3">
                  <a:extLst>
                    <a:ext uri="{A12FA001-AC4F-418D-AE19-62706E023703}">
                      <ahyp:hlinkClr xmlns:ahyp="http://schemas.microsoft.com/office/drawing/2018/hyperlinkcolor" val="tx"/>
                    </a:ext>
                  </a:extLst>
                </a:hlinkClick>
              </a:rPr>
              <a:t>Aktivitetsdiagram</a:t>
            </a: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u="sng" dirty="0">
                <a:solidFill>
                  <a:srgbClr val="666666"/>
                </a:solidFill>
                <a:latin typeface="Roboto"/>
                <a:ea typeface="Roboto"/>
                <a:cs typeface="Roboto"/>
                <a:sym typeface="Roboto"/>
                <a:hlinkClick r:id="rId4">
                  <a:extLst>
                    <a:ext uri="{A12FA001-AC4F-418D-AE19-62706E023703}">
                      <ahyp:hlinkClr xmlns:ahyp="http://schemas.microsoft.com/office/drawing/2018/hyperlinkcolor" val="tx"/>
                    </a:ext>
                  </a:extLst>
                </a:hlinkClick>
              </a:rPr>
              <a:t>Sekvensdiagram</a:t>
            </a: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u="sng" dirty="0">
                <a:solidFill>
                  <a:srgbClr val="666666"/>
                </a:solidFill>
                <a:latin typeface="Roboto"/>
                <a:ea typeface="Roboto"/>
                <a:cs typeface="Roboto"/>
                <a:sym typeface="Roboto"/>
                <a:hlinkClick r:id="rId5">
                  <a:extLst>
                    <a:ext uri="{A12FA001-AC4F-418D-AE19-62706E023703}">
                      <ahyp:hlinkClr xmlns:ahyp="http://schemas.microsoft.com/office/drawing/2018/hyperlinkcolor" val="tx"/>
                    </a:ext>
                  </a:extLst>
                </a:hlinkClick>
              </a:rPr>
              <a:t>Use Case-diagram</a:t>
            </a:r>
            <a:endParaRPr b="1" dirty="0">
              <a:solidFill>
                <a:srgbClr val="666666"/>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1"/>
          <p:cNvSpPr txBox="1">
            <a:spLocks noGrp="1"/>
          </p:cNvSpPr>
          <p:nvPr>
            <p:ph type="title"/>
          </p:nvPr>
        </p:nvSpPr>
        <p:spPr>
          <a:xfrm>
            <a:off x="311700" y="1957725"/>
            <a:ext cx="8520600" cy="841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no" sz="7200" b="1">
                <a:solidFill>
                  <a:srgbClr val="76A5AF"/>
                </a:solidFill>
                <a:latin typeface="Raleway"/>
                <a:ea typeface="Raleway"/>
                <a:cs typeface="Raleway"/>
                <a:sym typeface="Raleway"/>
              </a:rPr>
              <a:t>Oblig 4</a:t>
            </a:r>
            <a:endParaRPr sz="7200" b="1">
              <a:solidFill>
                <a:srgbClr val="76A5AF"/>
              </a:solidFill>
              <a:latin typeface="Raleway"/>
              <a:ea typeface="Raleway"/>
              <a:cs typeface="Raleway"/>
              <a:sym typeface="Raleway"/>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4" name="Google Shape;254;p43"/>
          <p:cNvSpPr txBox="1">
            <a:spLocks noGrp="1"/>
          </p:cNvSpPr>
          <p:nvPr>
            <p:ph type="title"/>
          </p:nvPr>
        </p:nvSpPr>
        <p:spPr>
          <a:xfrm>
            <a:off x="311700" y="2698475"/>
            <a:ext cx="8520600" cy="103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5200" b="1" dirty="0">
                <a:solidFill>
                  <a:srgbClr val="00B050"/>
                </a:solidFill>
                <a:latin typeface="Roboto"/>
                <a:ea typeface="Roboto"/>
                <a:cs typeface="Roboto"/>
                <a:sym typeface="Roboto"/>
              </a:rPr>
              <a:t>UKESOPPGAVER</a:t>
            </a:r>
            <a:endParaRPr sz="5200" b="1" dirty="0">
              <a:solidFill>
                <a:srgbClr val="00B050"/>
              </a:solidFill>
              <a:latin typeface="Roboto"/>
              <a:ea typeface="Roboto"/>
              <a:cs typeface="Roboto"/>
              <a:sym typeface="Roboto"/>
            </a:endParaRPr>
          </a:p>
          <a:p>
            <a:pPr marL="0" lvl="0" indent="0" algn="l" rtl="0">
              <a:spcBef>
                <a:spcPts val="0"/>
              </a:spcBef>
              <a:spcAft>
                <a:spcPts val="0"/>
              </a:spcAft>
              <a:buNone/>
            </a:pPr>
            <a:r>
              <a:rPr lang="no" sz="3900" b="1" dirty="0">
                <a:solidFill>
                  <a:srgbClr val="00B050"/>
                </a:solidFill>
                <a:latin typeface="Roboto"/>
                <a:ea typeface="Roboto"/>
                <a:cs typeface="Roboto"/>
                <a:sym typeface="Roboto"/>
              </a:rPr>
              <a:t>Fasit</a:t>
            </a:r>
            <a:endParaRPr sz="3900" b="1" dirty="0">
              <a:solidFill>
                <a:srgbClr val="00B050"/>
              </a:solidFill>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4"/>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1</a:t>
            </a:r>
            <a:endParaRPr sz="2800" b="1">
              <a:solidFill>
                <a:srgbClr val="76A5AF"/>
              </a:solidFill>
              <a:latin typeface="Roboto"/>
              <a:ea typeface="Roboto"/>
              <a:cs typeface="Roboto"/>
              <a:sym typeface="Roboto"/>
            </a:endParaRPr>
          </a:p>
        </p:txBody>
      </p:sp>
      <p:sp>
        <p:nvSpPr>
          <p:cNvPr id="260" name="Google Shape;260;p44"/>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er et use case, og hvorfor er det nyttig å lage use cases?</a:t>
            </a:r>
            <a:endParaRPr/>
          </a:p>
        </p:txBody>
      </p:sp>
      <p:sp>
        <p:nvSpPr>
          <p:cNvPr id="261" name="Google Shape;261;p44"/>
          <p:cNvSpPr txBox="1"/>
          <p:nvPr/>
        </p:nvSpPr>
        <p:spPr>
          <a:xfrm>
            <a:off x="427600" y="1588250"/>
            <a:ext cx="8279400" cy="324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Kan ses på som en slags </a:t>
            </a:r>
            <a:r>
              <a:rPr lang="no" b="1">
                <a:solidFill>
                  <a:schemeClr val="dk1"/>
                </a:solidFill>
              </a:rPr>
              <a:t>historie</a:t>
            </a:r>
            <a:r>
              <a:rPr lang="no">
                <a:solidFill>
                  <a:schemeClr val="dk1"/>
                </a:solidFill>
              </a:rPr>
              <a:t>, som beskriver hvordan systemet </a:t>
            </a:r>
            <a:r>
              <a:rPr lang="no" b="1">
                <a:solidFill>
                  <a:schemeClr val="dk1"/>
                </a:solidFill>
              </a:rPr>
              <a:t>oppnår </a:t>
            </a:r>
            <a:r>
              <a:rPr lang="no">
                <a:solidFill>
                  <a:schemeClr val="dk1"/>
                </a:solidFill>
              </a:rPr>
              <a:t>et mål av verdi for en aktør. Viktig at et use case beskriver en komplett funksjonell enhet som kan testes. Vi skiller mellom use case som tekstlig beskrivelse og use case diagram. Vi har med både</a:t>
            </a:r>
            <a:r>
              <a:rPr lang="no" b="1">
                <a:solidFill>
                  <a:schemeClr val="dk1"/>
                </a:solidFill>
              </a:rPr>
              <a:t> hovedflyt</a:t>
            </a:r>
            <a:r>
              <a:rPr lang="no">
                <a:solidFill>
                  <a:schemeClr val="dk1"/>
                </a:solidFill>
              </a:rPr>
              <a:t>, </a:t>
            </a:r>
            <a:r>
              <a:rPr lang="no" b="1">
                <a:solidFill>
                  <a:schemeClr val="dk1"/>
                </a:solidFill>
              </a:rPr>
              <a:t>alternativ flyt</a:t>
            </a:r>
            <a:r>
              <a:rPr lang="no">
                <a:solidFill>
                  <a:schemeClr val="dk1"/>
                </a:solidFill>
              </a:rPr>
              <a:t> og </a:t>
            </a:r>
            <a:r>
              <a:rPr lang="no" b="1">
                <a:solidFill>
                  <a:schemeClr val="dk1"/>
                </a:solidFill>
              </a:rPr>
              <a:t>primær aktør</a:t>
            </a:r>
            <a:r>
              <a:rPr lang="no">
                <a:solidFill>
                  <a:schemeClr val="dk1"/>
                </a:solidFill>
              </a:rPr>
              <a:t> og eventuelt </a:t>
            </a:r>
            <a:r>
              <a:rPr lang="no" b="1">
                <a:solidFill>
                  <a:schemeClr val="dk1"/>
                </a:solidFill>
              </a:rPr>
              <a:t>sekundær aktør </a:t>
            </a:r>
            <a:r>
              <a:rPr lang="no">
                <a:solidFill>
                  <a:schemeClr val="dk1"/>
                </a:solidFill>
              </a:rPr>
              <a:t>i et tekstlig beskrivelses use case.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Det er  nyttig å lage use case fordi det hjelper oss å se hvilke </a:t>
            </a:r>
            <a:r>
              <a:rPr lang="no" b="1">
                <a:solidFill>
                  <a:schemeClr val="dk1"/>
                </a:solidFill>
              </a:rPr>
              <a:t>steg/sekundær aktører </a:t>
            </a:r>
            <a:r>
              <a:rPr lang="no">
                <a:solidFill>
                  <a:schemeClr val="dk1"/>
                </a:solidFill>
              </a:rPr>
              <a:t>som må til for at primær aktør skal nå </a:t>
            </a:r>
            <a:r>
              <a:rPr lang="no" b="1">
                <a:solidFill>
                  <a:schemeClr val="dk1"/>
                </a:solidFill>
              </a:rPr>
              <a:t>målet</a:t>
            </a:r>
            <a:r>
              <a:rPr lang="no">
                <a:solidFill>
                  <a:schemeClr val="dk1"/>
                </a:solidFill>
              </a:rPr>
              <a:t> sitt, og hvor det kan oppstå </a:t>
            </a:r>
            <a:r>
              <a:rPr lang="no" b="1">
                <a:solidFill>
                  <a:schemeClr val="dk1"/>
                </a:solidFill>
              </a:rPr>
              <a:t>alternativ flyt</a:t>
            </a:r>
            <a:r>
              <a:rPr lang="no">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Use case kommuniserer tydelig:</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Hva de forskjellige </a:t>
            </a:r>
            <a:r>
              <a:rPr lang="no" b="1">
                <a:solidFill>
                  <a:schemeClr val="dk1"/>
                </a:solidFill>
              </a:rPr>
              <a:t>målene</a:t>
            </a:r>
            <a:r>
              <a:rPr lang="no">
                <a:solidFill>
                  <a:schemeClr val="dk1"/>
                </a:solidFill>
              </a:rPr>
              <a:t> med systemet er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Hvem </a:t>
            </a:r>
            <a:r>
              <a:rPr lang="no">
                <a:solidFill>
                  <a:schemeClr val="dk1"/>
                </a:solidFill>
              </a:rPr>
              <a:t>som bruker systemet, og til </a:t>
            </a:r>
            <a:r>
              <a:rPr lang="no" b="1">
                <a:solidFill>
                  <a:schemeClr val="dk1"/>
                </a:solidFill>
              </a:rPr>
              <a:t>hva </a:t>
            </a:r>
            <a:r>
              <a:rPr lang="no">
                <a:solidFill>
                  <a:schemeClr val="dk1"/>
                </a:solidFill>
              </a:rPr>
              <a:t>systemet skal brukes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Hvilke andre aktører systemet interagerer med</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animEffect transition="in" filter="fade">
                                      <p:cBhvr>
                                        <p:cTn id="7" dur="1000"/>
                                        <p:tgtEl>
                                          <p:spTgt spid="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5"/>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2</a:t>
            </a:r>
            <a:endParaRPr sz="2800" b="1">
              <a:solidFill>
                <a:srgbClr val="76A5AF"/>
              </a:solidFill>
              <a:latin typeface="Roboto"/>
              <a:ea typeface="Roboto"/>
              <a:cs typeface="Roboto"/>
              <a:sym typeface="Roboto"/>
            </a:endParaRPr>
          </a:p>
        </p:txBody>
      </p:sp>
      <p:sp>
        <p:nvSpPr>
          <p:cNvPr id="267" name="Google Shape;267;p45"/>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skiller aktører fra interessenter?</a:t>
            </a:r>
            <a:endParaRPr/>
          </a:p>
        </p:txBody>
      </p:sp>
      <p:sp>
        <p:nvSpPr>
          <p:cNvPr id="268" name="Google Shape;268;p45"/>
          <p:cNvSpPr txBox="1"/>
          <p:nvPr/>
        </p:nvSpPr>
        <p:spPr>
          <a:xfrm>
            <a:off x="311700" y="1614925"/>
            <a:ext cx="85206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Skillet mellom aktør og interessent omhandler </a:t>
            </a:r>
            <a:r>
              <a:rPr lang="no" b="1">
                <a:solidFill>
                  <a:schemeClr val="dk1"/>
                </a:solidFill>
              </a:rPr>
              <a:t>rolle/tilknytning</a:t>
            </a:r>
            <a:r>
              <a:rPr lang="no">
                <a:solidFill>
                  <a:schemeClr val="dk1"/>
                </a:solidFill>
              </a:rPr>
              <a:t> til bruken og utviklingen av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En aktør er en samlebetegnelse for å angi alle grupper av personer som</a:t>
            </a:r>
            <a:r>
              <a:rPr lang="no" b="1">
                <a:solidFill>
                  <a:schemeClr val="dk1"/>
                </a:solidFill>
              </a:rPr>
              <a:t> anvender </a:t>
            </a:r>
            <a:r>
              <a:rPr lang="no">
                <a:solidFill>
                  <a:schemeClr val="dk1"/>
                </a:solidFill>
              </a:rPr>
              <a:t>systemet, eller </a:t>
            </a:r>
            <a:r>
              <a:rPr lang="no" b="1">
                <a:solidFill>
                  <a:schemeClr val="dk1"/>
                </a:solidFill>
              </a:rPr>
              <a:t>øvrige systemer </a:t>
            </a:r>
            <a:r>
              <a:rPr lang="no">
                <a:solidFill>
                  <a:schemeClr val="dk1"/>
                </a:solidFill>
              </a:rPr>
              <a:t>som blir </a:t>
            </a:r>
            <a:r>
              <a:rPr lang="no" b="1">
                <a:solidFill>
                  <a:schemeClr val="dk1"/>
                </a:solidFill>
              </a:rPr>
              <a:t>anvendt </a:t>
            </a:r>
            <a:r>
              <a:rPr lang="no">
                <a:solidFill>
                  <a:schemeClr val="dk1"/>
                </a:solidFill>
              </a:rPr>
              <a:t>av systemet</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Aktører må være enten:</a:t>
            </a:r>
            <a:endParaRPr>
              <a:solidFill>
                <a:schemeClr val="dk1"/>
              </a:solidFill>
            </a:endParaRPr>
          </a:p>
          <a:p>
            <a:pPr marL="1371600" lvl="2" indent="-317500" algn="l" rtl="0">
              <a:lnSpc>
                <a:spcPct val="115000"/>
              </a:lnSpc>
              <a:spcBef>
                <a:spcPts val="0"/>
              </a:spcBef>
              <a:spcAft>
                <a:spcPts val="0"/>
              </a:spcAft>
              <a:buClr>
                <a:schemeClr val="dk1"/>
              </a:buClr>
              <a:buSzPts val="1400"/>
              <a:buChar char="■"/>
            </a:pPr>
            <a:r>
              <a:rPr lang="no" b="1">
                <a:solidFill>
                  <a:schemeClr val="dk1"/>
                </a:solidFill>
              </a:rPr>
              <a:t>brukere </a:t>
            </a:r>
            <a:r>
              <a:rPr lang="no">
                <a:solidFill>
                  <a:schemeClr val="dk1"/>
                </a:solidFill>
              </a:rPr>
              <a:t>av systemet </a:t>
            </a:r>
            <a:endParaRPr>
              <a:solidFill>
                <a:schemeClr val="dk1"/>
              </a:solidFill>
            </a:endParaRPr>
          </a:p>
          <a:p>
            <a:pPr marL="1371600" lvl="2" indent="-317500" algn="l" rtl="0">
              <a:lnSpc>
                <a:spcPct val="115000"/>
              </a:lnSpc>
              <a:spcBef>
                <a:spcPts val="0"/>
              </a:spcBef>
              <a:spcAft>
                <a:spcPts val="0"/>
              </a:spcAft>
              <a:buClr>
                <a:schemeClr val="dk1"/>
              </a:buClr>
              <a:buSzPts val="1400"/>
              <a:buChar char="■"/>
            </a:pPr>
            <a:r>
              <a:rPr lang="no" b="1">
                <a:solidFill>
                  <a:schemeClr val="dk1"/>
                </a:solidFill>
              </a:rPr>
              <a:t>andre systemer</a:t>
            </a:r>
            <a:r>
              <a:rPr lang="no">
                <a:solidFill>
                  <a:schemeClr val="dk1"/>
                </a:solidFill>
              </a:rPr>
              <a:t> som brukes av/bruker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En interessent er en betegnelse for alle personer, grupper eller organer, som </a:t>
            </a:r>
            <a:r>
              <a:rPr lang="no" b="1">
                <a:solidFill>
                  <a:schemeClr val="dk1"/>
                </a:solidFill>
              </a:rPr>
              <a:t>påvirkes</a:t>
            </a:r>
            <a:r>
              <a:rPr lang="no">
                <a:solidFill>
                  <a:schemeClr val="dk1"/>
                </a:solidFill>
              </a:rPr>
              <a:t> av eller </a:t>
            </a:r>
            <a:r>
              <a:rPr lang="no" b="1">
                <a:solidFill>
                  <a:schemeClr val="dk1"/>
                </a:solidFill>
              </a:rPr>
              <a:t>påvirker </a:t>
            </a:r>
            <a:r>
              <a:rPr lang="no">
                <a:solidFill>
                  <a:schemeClr val="dk1"/>
                </a:solidFill>
              </a:rPr>
              <a:t>systemets utvikling/bruk. Både direkte og indirekte.</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Interessenter kan være: </a:t>
            </a:r>
            <a:endParaRPr>
              <a:solidFill>
                <a:schemeClr val="dk1"/>
              </a:solidFill>
            </a:endParaRPr>
          </a:p>
          <a:p>
            <a:pPr marL="1371600" lvl="2" indent="-317500" algn="l" rtl="0">
              <a:lnSpc>
                <a:spcPct val="115000"/>
              </a:lnSpc>
              <a:spcBef>
                <a:spcPts val="0"/>
              </a:spcBef>
              <a:spcAft>
                <a:spcPts val="0"/>
              </a:spcAft>
              <a:buClr>
                <a:schemeClr val="dk1"/>
              </a:buClr>
              <a:buSzPts val="1400"/>
              <a:buChar char="■"/>
            </a:pPr>
            <a:r>
              <a:rPr lang="no" b="1">
                <a:solidFill>
                  <a:schemeClr val="dk1"/>
                </a:solidFill>
              </a:rPr>
              <a:t>brukere</a:t>
            </a:r>
            <a:r>
              <a:rPr lang="no">
                <a:solidFill>
                  <a:schemeClr val="dk1"/>
                </a:solidFill>
              </a:rPr>
              <a:t> av systemet </a:t>
            </a:r>
            <a:endParaRPr>
              <a:solidFill>
                <a:schemeClr val="dk1"/>
              </a:solidFill>
            </a:endParaRPr>
          </a:p>
          <a:p>
            <a:pPr marL="1371600" lvl="2" indent="-317500" algn="l" rtl="0">
              <a:lnSpc>
                <a:spcPct val="115000"/>
              </a:lnSpc>
              <a:spcBef>
                <a:spcPts val="0"/>
              </a:spcBef>
              <a:spcAft>
                <a:spcPts val="0"/>
              </a:spcAft>
              <a:buClr>
                <a:schemeClr val="dk1"/>
              </a:buClr>
              <a:buSzPts val="1400"/>
              <a:buChar char="■"/>
            </a:pPr>
            <a:r>
              <a:rPr lang="no">
                <a:solidFill>
                  <a:schemeClr val="dk1"/>
                </a:solidFill>
              </a:rPr>
              <a:t>inkluderer </a:t>
            </a:r>
            <a:r>
              <a:rPr lang="no" b="1">
                <a:solidFill>
                  <a:schemeClr val="dk1"/>
                </a:solidFill>
              </a:rPr>
              <a:t>alle</a:t>
            </a:r>
            <a:r>
              <a:rPr lang="no">
                <a:solidFill>
                  <a:schemeClr val="dk1"/>
                </a:solidFill>
              </a:rPr>
              <a:t> som påvirker/påvirkes av systemets kravspesifikasjon og utvikling </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8"/>
                                        </p:tgtEl>
                                        <p:attrNameLst>
                                          <p:attrName>style.visibility</p:attrName>
                                        </p:attrNameLst>
                                      </p:cBhvr>
                                      <p:to>
                                        <p:strVal val="visible"/>
                                      </p:to>
                                    </p:set>
                                    <p:animEffect transition="in" filter="fade">
                                      <p:cBhvr>
                                        <p:cTn id="7" dur="10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6"/>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3</a:t>
            </a:r>
            <a:endParaRPr sz="2800" b="1">
              <a:solidFill>
                <a:srgbClr val="76A5AF"/>
              </a:solidFill>
              <a:latin typeface="Roboto"/>
              <a:ea typeface="Roboto"/>
              <a:cs typeface="Roboto"/>
              <a:sym typeface="Roboto"/>
            </a:endParaRPr>
          </a:p>
        </p:txBody>
      </p:sp>
      <p:sp>
        <p:nvSpPr>
          <p:cNvPr id="274" name="Google Shape;274;p46"/>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er en aktør i et use case diagram, og hva er forskjellen på en primær og sekundær aktør?</a:t>
            </a:r>
            <a:endParaRPr/>
          </a:p>
        </p:txBody>
      </p:sp>
      <p:sp>
        <p:nvSpPr>
          <p:cNvPr id="275" name="Google Shape;275;p46"/>
          <p:cNvSpPr txBox="1"/>
          <p:nvPr/>
        </p:nvSpPr>
        <p:spPr>
          <a:xfrm>
            <a:off x="394800" y="1757625"/>
            <a:ext cx="8354400" cy="203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I et use case diagram er aktøren </a:t>
            </a:r>
            <a:r>
              <a:rPr lang="no" b="1">
                <a:solidFill>
                  <a:schemeClr val="dk1"/>
                </a:solidFill>
              </a:rPr>
              <a:t>strekfigurene</a:t>
            </a:r>
            <a:r>
              <a:rPr lang="no">
                <a:solidFill>
                  <a:schemeClr val="dk1"/>
                </a:solidFill>
              </a:rPr>
              <a:t>. Disse må ha et </a:t>
            </a:r>
            <a:r>
              <a:rPr lang="no" b="1">
                <a:solidFill>
                  <a:schemeClr val="dk1"/>
                </a:solidFill>
              </a:rPr>
              <a:t>rollenavn</a:t>
            </a:r>
            <a:r>
              <a:rPr lang="no">
                <a:solidFill>
                  <a:schemeClr val="dk1"/>
                </a:solidFill>
              </a:rPr>
              <a:t>. Primæraktører har et </a:t>
            </a:r>
            <a:r>
              <a:rPr lang="no" b="1">
                <a:solidFill>
                  <a:schemeClr val="dk1"/>
                </a:solidFill>
              </a:rPr>
              <a:t>mål</a:t>
            </a:r>
            <a:r>
              <a:rPr lang="no">
                <a:solidFill>
                  <a:schemeClr val="dk1"/>
                </a:solidFill>
              </a:rPr>
              <a:t> av verdi i systemet. Sekundæraktører </a:t>
            </a:r>
            <a:r>
              <a:rPr lang="no" b="1">
                <a:solidFill>
                  <a:schemeClr val="dk1"/>
                </a:solidFill>
              </a:rPr>
              <a:t>realiserer</a:t>
            </a:r>
            <a:r>
              <a:rPr lang="no">
                <a:solidFill>
                  <a:schemeClr val="dk1"/>
                </a:solidFill>
              </a:rPr>
              <a:t> målene til primæraktørene.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Eks: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UML: </a:t>
            </a:r>
            <a:r>
              <a:rPr lang="no" b="1">
                <a:solidFill>
                  <a:schemeClr val="dk1"/>
                </a:solidFill>
              </a:rPr>
              <a:t>Kunde</a:t>
            </a:r>
            <a:r>
              <a:rPr lang="no">
                <a:solidFill>
                  <a:schemeClr val="dk1"/>
                </a:solidFill>
              </a:rPr>
              <a:t> (primær aktør) setter inn penger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UML: </a:t>
            </a:r>
            <a:r>
              <a:rPr lang="no" b="1">
                <a:solidFill>
                  <a:schemeClr val="dk1"/>
                </a:solidFill>
              </a:rPr>
              <a:t>Bank</a:t>
            </a:r>
            <a:r>
              <a:rPr lang="no">
                <a:solidFill>
                  <a:schemeClr val="dk1"/>
                </a:solidFill>
              </a:rPr>
              <a:t> (sekundær aktør) sørger for at pengene blir satt inn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5"/>
                                        </p:tgtEl>
                                        <p:attrNameLst>
                                          <p:attrName>style.visibility</p:attrName>
                                        </p:attrNameLst>
                                      </p:cBhvr>
                                      <p:to>
                                        <p:strVal val="visible"/>
                                      </p:to>
                                    </p:set>
                                    <p:animEffect transition="in" filter="fade">
                                      <p:cBhvr>
                                        <p:cTn id="7" dur="10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7"/>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4</a:t>
            </a:r>
            <a:endParaRPr sz="2800" b="1">
              <a:solidFill>
                <a:srgbClr val="76A5AF"/>
              </a:solidFill>
              <a:latin typeface="Roboto"/>
              <a:ea typeface="Roboto"/>
              <a:cs typeface="Roboto"/>
              <a:sym typeface="Roboto"/>
            </a:endParaRPr>
          </a:p>
        </p:txBody>
      </p:sp>
      <p:sp>
        <p:nvSpPr>
          <p:cNvPr id="281" name="Google Shape;281;p47"/>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er en domenemodell, og hvorfor er det nyttig å lage en domenemodell for et gitt system?</a:t>
            </a:r>
            <a:endParaRPr/>
          </a:p>
        </p:txBody>
      </p:sp>
      <p:sp>
        <p:nvSpPr>
          <p:cNvPr id="282" name="Google Shape;282;p47"/>
          <p:cNvSpPr txBox="1"/>
          <p:nvPr/>
        </p:nvSpPr>
        <p:spPr>
          <a:xfrm>
            <a:off x="366000" y="1894825"/>
            <a:ext cx="84120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En domenemodell er en </a:t>
            </a:r>
            <a:r>
              <a:rPr lang="no" b="1">
                <a:solidFill>
                  <a:schemeClr val="dk1"/>
                </a:solidFill>
              </a:rPr>
              <a:t>representasjon</a:t>
            </a:r>
            <a:r>
              <a:rPr lang="no">
                <a:solidFill>
                  <a:schemeClr val="dk1"/>
                </a:solidFill>
              </a:rPr>
              <a:t> av de ulike </a:t>
            </a:r>
            <a:r>
              <a:rPr lang="no" b="1">
                <a:solidFill>
                  <a:schemeClr val="dk1"/>
                </a:solidFill>
              </a:rPr>
              <a:t>objektene</a:t>
            </a:r>
            <a:r>
              <a:rPr lang="no">
                <a:solidFill>
                  <a:schemeClr val="dk1"/>
                </a:solidFill>
              </a:rPr>
              <a:t> (i domenet) et system består av. Modelleres på samme måte som et </a:t>
            </a:r>
            <a:r>
              <a:rPr lang="no" b="1">
                <a:solidFill>
                  <a:schemeClr val="dk1"/>
                </a:solidFill>
              </a:rPr>
              <a:t>klassediagram</a:t>
            </a:r>
            <a:r>
              <a:rPr lang="no">
                <a:solidFill>
                  <a:schemeClr val="dk1"/>
                </a:solidFill>
              </a:rPr>
              <a:t>, men </a:t>
            </a:r>
            <a:r>
              <a:rPr lang="no" b="1">
                <a:solidFill>
                  <a:schemeClr val="dk1"/>
                </a:solidFill>
              </a:rPr>
              <a:t>uten </a:t>
            </a:r>
            <a:r>
              <a:rPr lang="no">
                <a:solidFill>
                  <a:schemeClr val="dk1"/>
                </a:solidFill>
              </a:rPr>
              <a:t>metoder.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o">
                <a:solidFill>
                  <a:schemeClr val="dk1"/>
                </a:solidFill>
              </a:rPr>
              <a:t>Det er nyttig for å: </a:t>
            </a:r>
            <a:r>
              <a:rPr lang="no" b="1">
                <a:solidFill>
                  <a:schemeClr val="dk1"/>
                </a:solidFill>
              </a:rPr>
              <a:t>kartlegge</a:t>
            </a:r>
            <a:r>
              <a:rPr lang="no">
                <a:solidFill>
                  <a:schemeClr val="dk1"/>
                </a:solidFill>
              </a:rPr>
              <a:t> hvilke objekt som man bør ta hensyn til; </a:t>
            </a:r>
            <a:r>
              <a:rPr lang="no" b="1">
                <a:solidFill>
                  <a:schemeClr val="dk1"/>
                </a:solidFill>
              </a:rPr>
              <a:t>kommunisere </a:t>
            </a:r>
            <a:r>
              <a:rPr lang="no">
                <a:solidFill>
                  <a:schemeClr val="dk1"/>
                </a:solidFill>
              </a:rPr>
              <a:t>at man har forstått domenet; se på </a:t>
            </a:r>
            <a:r>
              <a:rPr lang="no" b="1">
                <a:solidFill>
                  <a:schemeClr val="dk1"/>
                </a:solidFill>
              </a:rPr>
              <a:t>relasjoner </a:t>
            </a:r>
            <a:r>
              <a:rPr lang="no">
                <a:solidFill>
                  <a:schemeClr val="dk1"/>
                </a:solidFill>
              </a:rPr>
              <a:t>mellom objektene.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animEffect transition="in" filter="fade">
                                      <p:cBhvr>
                                        <p:cTn id="7" dur="1000"/>
                                        <p:tgtEl>
                                          <p:spTgt spid="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p48" descr="Skjermbilde 2017-04-05 kl. 14.58.45.png"/>
          <p:cNvPicPr preferRelativeResize="0"/>
          <p:nvPr/>
        </p:nvPicPr>
        <p:blipFill>
          <a:blip r:embed="rId3">
            <a:alphaModFix/>
          </a:blip>
          <a:stretch>
            <a:fillRect/>
          </a:stretch>
        </p:blipFill>
        <p:spPr>
          <a:xfrm>
            <a:off x="567025" y="449513"/>
            <a:ext cx="8009950" cy="4244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9"/>
          <p:cNvSpPr txBox="1"/>
          <p:nvPr/>
        </p:nvSpPr>
        <p:spPr>
          <a:xfrm>
            <a:off x="311700" y="725875"/>
            <a:ext cx="8876400" cy="411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t>Anta følgende beskrivelse av et system som skal håndtere bord og bordbestillinger på en restaurant:</a:t>
            </a:r>
            <a:endParaRPr b="1"/>
          </a:p>
          <a:p>
            <a:pPr marL="0" lvl="0" indent="0" algn="l" rtl="0">
              <a:lnSpc>
                <a:spcPct val="115000"/>
              </a:lnSpc>
              <a:spcBef>
                <a:spcPts val="0"/>
              </a:spcBef>
              <a:spcAft>
                <a:spcPts val="0"/>
              </a:spcAft>
              <a:buClr>
                <a:schemeClr val="dk1"/>
              </a:buClr>
              <a:buSzPts val="1100"/>
              <a:buFont typeface="Arial"/>
              <a:buNone/>
            </a:pPr>
            <a:r>
              <a:rPr lang="no"/>
              <a:t>Systemet skal støtte</a:t>
            </a:r>
            <a:r>
              <a:rPr lang="no" b="1"/>
              <a:t> bordreservasjoner </a:t>
            </a:r>
            <a:r>
              <a:rPr lang="no"/>
              <a:t>og </a:t>
            </a:r>
            <a:r>
              <a:rPr lang="no" b="1"/>
              <a:t>bordplassering </a:t>
            </a:r>
            <a:r>
              <a:rPr lang="no"/>
              <a:t>i en restaurant. Kunder </a:t>
            </a:r>
            <a:r>
              <a:rPr lang="no" b="1"/>
              <a:t>kontakter</a:t>
            </a:r>
            <a:endParaRPr b="1"/>
          </a:p>
          <a:p>
            <a:pPr marL="0" lvl="0" indent="0" algn="l" rtl="0">
              <a:lnSpc>
                <a:spcPct val="115000"/>
              </a:lnSpc>
              <a:spcBef>
                <a:spcPts val="0"/>
              </a:spcBef>
              <a:spcAft>
                <a:spcPts val="0"/>
              </a:spcAft>
              <a:buClr>
                <a:schemeClr val="dk1"/>
              </a:buClr>
              <a:buSzPts val="1100"/>
              <a:buFont typeface="Arial"/>
              <a:buNone/>
            </a:pPr>
            <a:r>
              <a:rPr lang="no"/>
              <a:t>restauranten for å </a:t>
            </a:r>
            <a:r>
              <a:rPr lang="no" b="1"/>
              <a:t>bestille </a:t>
            </a:r>
            <a:r>
              <a:rPr lang="no"/>
              <a:t>eller </a:t>
            </a:r>
            <a:r>
              <a:rPr lang="no" b="1"/>
              <a:t>avbestille </a:t>
            </a:r>
            <a:r>
              <a:rPr lang="no"/>
              <a:t>bord. En </a:t>
            </a:r>
            <a:r>
              <a:rPr lang="no" b="1"/>
              <a:t>resepsjonist mottar</a:t>
            </a:r>
            <a:r>
              <a:rPr lang="no"/>
              <a:t> samtalene. Bestillinger</a:t>
            </a:r>
            <a:endParaRPr/>
          </a:p>
          <a:p>
            <a:pPr marL="0" lvl="0" indent="0" algn="l" rtl="0">
              <a:lnSpc>
                <a:spcPct val="115000"/>
              </a:lnSpc>
              <a:spcBef>
                <a:spcPts val="0"/>
              </a:spcBef>
              <a:spcAft>
                <a:spcPts val="0"/>
              </a:spcAft>
              <a:buClr>
                <a:schemeClr val="dk1"/>
              </a:buClr>
              <a:buSzPts val="1100"/>
              <a:buFont typeface="Arial"/>
              <a:buNone/>
            </a:pPr>
            <a:r>
              <a:rPr lang="no"/>
              <a:t>legges inn for et </a:t>
            </a:r>
            <a:r>
              <a:rPr lang="no" b="1"/>
              <a:t>bestemt bord</a:t>
            </a:r>
            <a:r>
              <a:rPr lang="no"/>
              <a:t> sammen med </a:t>
            </a:r>
            <a:r>
              <a:rPr lang="no" b="1"/>
              <a:t>antall</a:t>
            </a:r>
            <a:r>
              <a:rPr lang="no"/>
              <a:t> personer. For hver bestilling </a:t>
            </a:r>
            <a:r>
              <a:rPr lang="no" b="1"/>
              <a:t>registreres</a:t>
            </a:r>
            <a:r>
              <a:rPr lang="no"/>
              <a:t> en </a:t>
            </a:r>
            <a:r>
              <a:rPr lang="no" b="1"/>
              <a:t>kontaktperson</a:t>
            </a:r>
            <a:r>
              <a:rPr lang="no"/>
              <a:t> med navn og telefonnummer.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no"/>
              <a:t>Når gjester ankommer, blir de plassert ved sitt bord av</a:t>
            </a:r>
            <a:r>
              <a:rPr lang="no" b="1"/>
              <a:t> hovmesteren</a:t>
            </a:r>
            <a:r>
              <a:rPr lang="no"/>
              <a:t>, og deres bestilling</a:t>
            </a:r>
            <a:endParaRPr/>
          </a:p>
          <a:p>
            <a:pPr marL="0" lvl="0" indent="0" algn="l" rtl="0">
              <a:lnSpc>
                <a:spcPct val="115000"/>
              </a:lnSpc>
              <a:spcBef>
                <a:spcPts val="0"/>
              </a:spcBef>
              <a:spcAft>
                <a:spcPts val="0"/>
              </a:spcAft>
              <a:buClr>
                <a:schemeClr val="dk1"/>
              </a:buClr>
              <a:buSzPts val="1100"/>
              <a:buFont typeface="Arial"/>
              <a:buNone/>
            </a:pPr>
            <a:r>
              <a:rPr lang="no" b="1"/>
              <a:t>markeres</a:t>
            </a:r>
            <a:r>
              <a:rPr lang="no"/>
              <a:t> med “ankommet”. Hvis gjestene plasseres ved et annet bord enn det som var registrert med bestillingen, så </a:t>
            </a:r>
            <a:r>
              <a:rPr lang="no" b="1"/>
              <a:t>registreres </a:t>
            </a:r>
            <a:r>
              <a:rPr lang="no"/>
              <a:t>bordbyttet i bestillingen. Tidspunktet da et gitt bord må være ledig igjen kan også </a:t>
            </a:r>
            <a:r>
              <a:rPr lang="no" b="1"/>
              <a:t>registreres</a:t>
            </a:r>
            <a:r>
              <a:rPr lang="no"/>
              <a:t>. Kunder kan </a:t>
            </a:r>
            <a:r>
              <a:rPr lang="no" b="1"/>
              <a:t>endre </a:t>
            </a:r>
            <a:r>
              <a:rPr lang="no"/>
              <a:t>bestilling eller avbestille bord på forhånd.</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no"/>
              <a:t>Det er selvfølgelig mulig å spise uten å ha bestilt på forhånd hvis det er ledige bord. Når gjester får bord </a:t>
            </a:r>
            <a:r>
              <a:rPr lang="no" b="1"/>
              <a:t>uten </a:t>
            </a:r>
            <a:r>
              <a:rPr lang="no"/>
              <a:t>å ha bestilt dette, </a:t>
            </a:r>
            <a:r>
              <a:rPr lang="no" b="1"/>
              <a:t>markeres</a:t>
            </a:r>
            <a:r>
              <a:rPr lang="no"/>
              <a:t> det i systemet med</a:t>
            </a:r>
            <a:r>
              <a:rPr lang="no" b="1"/>
              <a:t> tidspunkt, bord og antall</a:t>
            </a:r>
            <a:r>
              <a:rPr lang="no"/>
              <a:t>, men </a:t>
            </a:r>
            <a:r>
              <a:rPr lang="no" b="1"/>
              <a:t>uten</a:t>
            </a:r>
            <a:r>
              <a:rPr lang="no"/>
              <a:t> navn og telefonnummer.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None/>
            </a:pPr>
            <a:r>
              <a:rPr lang="no"/>
              <a:t>Når nye bestillinger </a:t>
            </a:r>
            <a:r>
              <a:rPr lang="no" b="1"/>
              <a:t>registreres</a:t>
            </a:r>
            <a:r>
              <a:rPr lang="no"/>
              <a:t> i systemet, eller eksisterende bestillinger </a:t>
            </a:r>
            <a:r>
              <a:rPr lang="no" b="1"/>
              <a:t>endres</a:t>
            </a:r>
            <a:r>
              <a:rPr lang="no"/>
              <a:t>, skal skjermbildet </a:t>
            </a:r>
            <a:r>
              <a:rPr lang="no" b="1"/>
              <a:t>umiddelbart </a:t>
            </a:r>
            <a:r>
              <a:rPr lang="no"/>
              <a:t>oppdateres, slik at de ansatte på restauranten alltid har oppdatert informasjon tilgjengelig.</a:t>
            </a:r>
            <a:endParaRPr/>
          </a:p>
        </p:txBody>
      </p:sp>
      <p:sp>
        <p:nvSpPr>
          <p:cNvPr id="293" name="Google Shape;293;p49"/>
          <p:cNvSpPr txBox="1"/>
          <p:nvPr/>
        </p:nvSpPr>
        <p:spPr>
          <a:xfrm>
            <a:off x="311700" y="1531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5 </a:t>
            </a:r>
            <a:endParaRPr sz="2800" b="1">
              <a:solidFill>
                <a:srgbClr val="76A5AF"/>
              </a:solidFill>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50"/>
          <p:cNvSpPr txBox="1">
            <a:spLocks noGrp="1"/>
          </p:cNvSpPr>
          <p:nvPr>
            <p:ph type="title"/>
          </p:nvPr>
        </p:nvSpPr>
        <p:spPr>
          <a:xfrm>
            <a:off x="311700" y="499425"/>
            <a:ext cx="8520600" cy="181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b="1">
                <a:solidFill>
                  <a:srgbClr val="76A5AF"/>
                </a:solidFill>
                <a:latin typeface="Roboto"/>
                <a:ea typeface="Roboto"/>
                <a:cs typeface="Roboto"/>
                <a:sym typeface="Roboto"/>
              </a:rPr>
              <a:t>SPØRSMÅL 5A</a:t>
            </a:r>
            <a:endParaRPr b="1">
              <a:solidFill>
                <a:srgbClr val="76A5AF"/>
              </a:solidFill>
              <a:latin typeface="Roboto"/>
              <a:ea typeface="Roboto"/>
              <a:cs typeface="Roboto"/>
              <a:sym typeface="Roboto"/>
            </a:endParaRPr>
          </a:p>
          <a:p>
            <a:pPr marL="0" lvl="0" indent="0" algn="l" rtl="0">
              <a:lnSpc>
                <a:spcPct val="115000"/>
              </a:lnSpc>
              <a:spcBef>
                <a:spcPts val="0"/>
              </a:spcBef>
              <a:spcAft>
                <a:spcPts val="0"/>
              </a:spcAft>
              <a:buSzPts val="2800"/>
              <a:buNone/>
            </a:pPr>
            <a:endParaRPr sz="1400" b="1">
              <a:solidFill>
                <a:srgbClr val="000000"/>
              </a:solidFill>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solidFill>
                  <a:srgbClr val="000000"/>
                </a:solidFill>
                <a:latin typeface="Roboto"/>
                <a:ea typeface="Roboto"/>
                <a:cs typeface="Roboto"/>
                <a:sym typeface="Roboto"/>
              </a:rPr>
              <a:t>Spørsmål:</a:t>
            </a:r>
            <a:r>
              <a:rPr lang="no" sz="1400">
                <a:solidFill>
                  <a:srgbClr val="000000"/>
                </a:solidFill>
                <a:latin typeface="Roboto"/>
                <a:ea typeface="Roboto"/>
                <a:cs typeface="Roboto"/>
                <a:sym typeface="Roboto"/>
              </a:rPr>
              <a:t> Analyser beskrivelsen av et system som skal håndtere bord og bordbestillinger på en restaurant. </a:t>
            </a:r>
            <a:r>
              <a:rPr lang="no" sz="1400" b="1">
                <a:solidFill>
                  <a:srgbClr val="000000"/>
                </a:solidFill>
                <a:latin typeface="Roboto"/>
                <a:ea typeface="Roboto"/>
                <a:cs typeface="Roboto"/>
                <a:sym typeface="Roboto"/>
              </a:rPr>
              <a:t>Finn aktører for systemet.</a:t>
            </a:r>
            <a:endParaRPr sz="1400" b="1">
              <a:solidFill>
                <a:srgbClr val="000000"/>
              </a:solidFill>
              <a:latin typeface="Raleway"/>
              <a:ea typeface="Raleway"/>
              <a:cs typeface="Raleway"/>
              <a:sym typeface="Raleway"/>
            </a:endParaRPr>
          </a:p>
        </p:txBody>
      </p:sp>
      <p:sp>
        <p:nvSpPr>
          <p:cNvPr id="299" name="Google Shape;299;p50"/>
          <p:cNvSpPr txBox="1"/>
          <p:nvPr/>
        </p:nvSpPr>
        <p:spPr>
          <a:xfrm>
            <a:off x="308550" y="2153225"/>
            <a:ext cx="8526900" cy="2134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2800"/>
              <a:buFont typeface="Arial"/>
              <a:buNone/>
            </a:pPr>
            <a:r>
              <a:rPr lang="no" b="1">
                <a:solidFill>
                  <a:schemeClr val="dk1"/>
                </a:solidFill>
                <a:latin typeface="Roboto"/>
                <a:ea typeface="Roboto"/>
                <a:cs typeface="Roboto"/>
                <a:sym typeface="Roboto"/>
              </a:rPr>
              <a:t>Svar:</a:t>
            </a:r>
            <a:endParaRPr b="1">
              <a:solidFill>
                <a:srgbClr val="333333"/>
              </a:solidFill>
              <a:latin typeface="Roboto"/>
              <a:ea typeface="Roboto"/>
              <a:cs typeface="Roboto"/>
              <a:sym typeface="Roboto"/>
            </a:endParaRPr>
          </a:p>
          <a:p>
            <a:pPr marL="457200" lvl="0" indent="-317500" algn="l" rtl="0">
              <a:lnSpc>
                <a:spcPct val="115000"/>
              </a:lnSpc>
              <a:spcBef>
                <a:spcPts val="0"/>
              </a:spcBef>
              <a:spcAft>
                <a:spcPts val="0"/>
              </a:spcAft>
              <a:buClr>
                <a:srgbClr val="333333"/>
              </a:buClr>
              <a:buSzPts val="1400"/>
              <a:buChar char="-"/>
            </a:pPr>
            <a:r>
              <a:rPr lang="no" b="1">
                <a:solidFill>
                  <a:srgbClr val="333333"/>
                </a:solidFill>
                <a:latin typeface="Roboto"/>
                <a:ea typeface="Roboto"/>
                <a:cs typeface="Roboto"/>
                <a:sym typeface="Roboto"/>
              </a:rPr>
              <a:t>Resepsjonist:</a:t>
            </a:r>
            <a:r>
              <a:rPr lang="no">
                <a:solidFill>
                  <a:srgbClr val="333333"/>
                </a:solidFill>
                <a:latin typeface="Roboto"/>
                <a:ea typeface="Roboto"/>
                <a:cs typeface="Roboto"/>
                <a:sym typeface="Roboto"/>
              </a:rPr>
              <a:t> motta samtaler og håndtere bestillinger</a:t>
            </a:r>
            <a:endParaRPr b="1">
              <a:solidFill>
                <a:srgbClr val="333333"/>
              </a:solidFill>
              <a:latin typeface="Roboto"/>
              <a:ea typeface="Roboto"/>
              <a:cs typeface="Roboto"/>
              <a:sym typeface="Roboto"/>
            </a:endParaRPr>
          </a:p>
          <a:p>
            <a:pPr marL="457200" lvl="0" indent="-317500" algn="l" rtl="0">
              <a:lnSpc>
                <a:spcPct val="115000"/>
              </a:lnSpc>
              <a:spcBef>
                <a:spcPts val="0"/>
              </a:spcBef>
              <a:spcAft>
                <a:spcPts val="0"/>
              </a:spcAft>
              <a:buClr>
                <a:srgbClr val="333333"/>
              </a:buClr>
              <a:buSzPts val="1400"/>
              <a:buChar char="-"/>
            </a:pPr>
            <a:r>
              <a:rPr lang="no" b="1">
                <a:solidFill>
                  <a:srgbClr val="333333"/>
                </a:solidFill>
                <a:latin typeface="Roboto"/>
                <a:ea typeface="Roboto"/>
                <a:cs typeface="Roboto"/>
                <a:sym typeface="Roboto"/>
              </a:rPr>
              <a:t>Hovmester:</a:t>
            </a:r>
            <a:r>
              <a:rPr lang="no">
                <a:solidFill>
                  <a:srgbClr val="333333"/>
                </a:solidFill>
                <a:latin typeface="Roboto"/>
                <a:ea typeface="Roboto"/>
                <a:cs typeface="Roboto"/>
                <a:sym typeface="Roboto"/>
              </a:rPr>
              <a:t> plassere gjester</a:t>
            </a:r>
            <a:endParaRPr>
              <a:solidFill>
                <a:srgbClr val="333333"/>
              </a:solidFill>
              <a:latin typeface="Roboto"/>
              <a:ea typeface="Roboto"/>
              <a:cs typeface="Roboto"/>
              <a:sym typeface="Roboto"/>
            </a:endParaRPr>
          </a:p>
          <a:p>
            <a:pPr marL="457200" lvl="0" indent="-317500" algn="l" rtl="0">
              <a:lnSpc>
                <a:spcPct val="115000"/>
              </a:lnSpc>
              <a:spcBef>
                <a:spcPts val="0"/>
              </a:spcBef>
              <a:spcAft>
                <a:spcPts val="0"/>
              </a:spcAft>
              <a:buClr>
                <a:srgbClr val="333333"/>
              </a:buClr>
              <a:buSzPts val="1400"/>
              <a:buChar char="-"/>
            </a:pPr>
            <a:r>
              <a:rPr lang="no">
                <a:solidFill>
                  <a:srgbClr val="333333"/>
                </a:solidFill>
                <a:latin typeface="Roboto"/>
                <a:ea typeface="Roboto"/>
                <a:cs typeface="Roboto"/>
                <a:sym typeface="Roboto"/>
              </a:rPr>
              <a:t>Videre kan man </a:t>
            </a:r>
            <a:r>
              <a:rPr lang="no" i="1">
                <a:solidFill>
                  <a:srgbClr val="333333"/>
                </a:solidFill>
                <a:latin typeface="Roboto"/>
                <a:ea typeface="Roboto"/>
                <a:cs typeface="Roboto"/>
                <a:sym typeface="Roboto"/>
              </a:rPr>
              <a:t>generalisere</a:t>
            </a:r>
            <a:r>
              <a:rPr lang="no">
                <a:solidFill>
                  <a:srgbClr val="333333"/>
                </a:solidFill>
                <a:latin typeface="Roboto"/>
                <a:ea typeface="Roboto"/>
                <a:cs typeface="Roboto"/>
                <a:sym typeface="Roboto"/>
              </a:rPr>
              <a:t> disse to til </a:t>
            </a:r>
            <a:r>
              <a:rPr lang="no" b="1">
                <a:solidFill>
                  <a:srgbClr val="333333"/>
                </a:solidFill>
                <a:latin typeface="Roboto"/>
                <a:ea typeface="Roboto"/>
                <a:cs typeface="Roboto"/>
                <a:sym typeface="Roboto"/>
              </a:rPr>
              <a:t>“Ansatt”</a:t>
            </a:r>
            <a:r>
              <a:rPr lang="no">
                <a:solidFill>
                  <a:srgbClr val="333333"/>
                </a:solidFill>
                <a:latin typeface="Roboto"/>
                <a:ea typeface="Roboto"/>
                <a:cs typeface="Roboto"/>
                <a:sym typeface="Roboto"/>
              </a:rPr>
              <a:t>, med samme mål: se oversikt over bestillinger/plasseringer.</a:t>
            </a:r>
            <a:endParaRPr>
              <a:solidFill>
                <a:srgbClr val="333333"/>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b="1">
              <a:solidFill>
                <a:srgbClr val="333333"/>
              </a:solidFill>
              <a:latin typeface="Raleway"/>
              <a:ea typeface="Raleway"/>
              <a:cs typeface="Raleway"/>
              <a:sym typeface="Raleway"/>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Marker de du ser har et mål / hjelper til med å nå mål i teksten </a:t>
            </a:r>
            <a:endParaRPr b="1">
              <a:solidFill>
                <a:schemeClr val="dk1"/>
              </a:solidFill>
              <a:latin typeface="Raleway"/>
              <a:ea typeface="Raleway"/>
              <a:cs typeface="Raleway"/>
              <a:sym typeface="Raleway"/>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fade">
                                      <p:cBhvr>
                                        <p:cTn id="7" dur="10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51" descr="Skjermbilde 2017-04-05 kl. 15.01.46.png"/>
          <p:cNvPicPr preferRelativeResize="0"/>
          <p:nvPr/>
        </p:nvPicPr>
        <p:blipFill rotWithShape="1">
          <a:blip r:embed="rId3">
            <a:alphaModFix/>
          </a:blip>
          <a:srcRect/>
          <a:stretch/>
        </p:blipFill>
        <p:spPr>
          <a:xfrm>
            <a:off x="0" y="593247"/>
            <a:ext cx="9144000" cy="395700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52"/>
          <p:cNvSpPr txBox="1">
            <a:spLocks noGrp="1"/>
          </p:cNvSpPr>
          <p:nvPr>
            <p:ph type="title"/>
          </p:nvPr>
        </p:nvSpPr>
        <p:spPr>
          <a:xfrm>
            <a:off x="311700" y="499425"/>
            <a:ext cx="8520600" cy="4425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b="1">
                <a:solidFill>
                  <a:srgbClr val="76A5AF"/>
                </a:solidFill>
                <a:latin typeface="Roboto"/>
                <a:ea typeface="Roboto"/>
                <a:cs typeface="Roboto"/>
                <a:sym typeface="Roboto"/>
              </a:rPr>
              <a:t>SPØRSMÅL 5B</a:t>
            </a:r>
            <a:endParaRPr sz="1800" b="1">
              <a:solidFill>
                <a:srgbClr val="76A5AF"/>
              </a:solidFill>
              <a:latin typeface="Roboto"/>
              <a:ea typeface="Roboto"/>
              <a:cs typeface="Roboto"/>
              <a:sym typeface="Roboto"/>
            </a:endParaRPr>
          </a:p>
          <a:p>
            <a:pPr marL="0" lvl="0" indent="0" algn="l" rtl="0">
              <a:lnSpc>
                <a:spcPct val="115000"/>
              </a:lnSpc>
              <a:spcBef>
                <a:spcPts val="0"/>
              </a:spcBef>
              <a:spcAft>
                <a:spcPts val="0"/>
              </a:spcAft>
              <a:buSzPts val="2800"/>
              <a:buNone/>
            </a:pPr>
            <a:endParaRPr sz="1400" b="1">
              <a:solidFill>
                <a:srgbClr val="000000"/>
              </a:solidFill>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solidFill>
                  <a:srgbClr val="000000"/>
                </a:solidFill>
                <a:latin typeface="Roboto"/>
                <a:ea typeface="Roboto"/>
                <a:cs typeface="Roboto"/>
                <a:sym typeface="Roboto"/>
              </a:rPr>
              <a:t>Spørsmål:</a:t>
            </a:r>
            <a:r>
              <a:rPr lang="no" sz="1400">
                <a:solidFill>
                  <a:srgbClr val="000000"/>
                </a:solidFill>
                <a:latin typeface="Roboto"/>
                <a:ea typeface="Roboto"/>
                <a:cs typeface="Roboto"/>
                <a:sym typeface="Roboto"/>
              </a:rPr>
              <a:t> Analyser beskrivelsen av et system som skal håndtere bord og bordbestillinger på en restaurant. </a:t>
            </a:r>
            <a:r>
              <a:rPr lang="no" sz="1400" b="1">
                <a:solidFill>
                  <a:srgbClr val="000000"/>
                </a:solidFill>
                <a:latin typeface="Roboto"/>
                <a:ea typeface="Roboto"/>
                <a:cs typeface="Roboto"/>
                <a:sym typeface="Roboto"/>
              </a:rPr>
              <a:t>Finn use cases for systemet.</a:t>
            </a:r>
            <a:endParaRPr sz="1400" b="1">
              <a:solidFill>
                <a:srgbClr val="000000"/>
              </a:solidFill>
              <a:latin typeface="Roboto"/>
              <a:ea typeface="Roboto"/>
              <a:cs typeface="Roboto"/>
              <a:sym typeface="Roboto"/>
            </a:endParaRPr>
          </a:p>
          <a:p>
            <a:pPr marL="0" lvl="0" indent="0" algn="l" rtl="0">
              <a:lnSpc>
                <a:spcPct val="115000"/>
              </a:lnSpc>
              <a:spcBef>
                <a:spcPts val="0"/>
              </a:spcBef>
              <a:spcAft>
                <a:spcPts val="0"/>
              </a:spcAft>
              <a:buSzPts val="2800"/>
              <a:buNone/>
            </a:pPr>
            <a:endParaRPr sz="1400" b="1">
              <a:solidFill>
                <a:srgbClr val="000000"/>
              </a:solidFill>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solidFill>
                  <a:srgbClr val="000000"/>
                </a:solidFill>
                <a:latin typeface="Roboto"/>
                <a:ea typeface="Roboto"/>
                <a:cs typeface="Roboto"/>
                <a:sym typeface="Roboto"/>
              </a:rPr>
              <a:t>Analyse: </a:t>
            </a:r>
            <a:endParaRPr sz="1400" b="1">
              <a:solidFill>
                <a:srgbClr val="000000"/>
              </a:solidFill>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latin typeface="Roboto"/>
                <a:ea typeface="Roboto"/>
                <a:cs typeface="Roboto"/>
                <a:sym typeface="Roboto"/>
              </a:rPr>
              <a:t>Hva skal aktørene kunne gjøre?</a:t>
            </a:r>
            <a:r>
              <a:rPr lang="no" sz="1400">
                <a:latin typeface="Roboto"/>
                <a:ea typeface="Roboto"/>
                <a:cs typeface="Roboto"/>
                <a:sym typeface="Roboto"/>
              </a:rPr>
              <a:t> </a:t>
            </a:r>
            <a:r>
              <a:rPr lang="no" sz="1400" b="1">
                <a:latin typeface="Roboto"/>
                <a:ea typeface="Roboto"/>
                <a:cs typeface="Roboto"/>
                <a:sym typeface="Roboto"/>
              </a:rPr>
              <a:t>Hvilke resultater vil aktøren oppnå?</a:t>
            </a:r>
            <a:r>
              <a:rPr lang="no" sz="1400">
                <a:latin typeface="Roboto"/>
                <a:ea typeface="Roboto"/>
                <a:cs typeface="Roboto"/>
                <a:sym typeface="Roboto"/>
              </a:rPr>
              <a:t> </a:t>
            </a:r>
            <a:endParaRPr sz="1400">
              <a:latin typeface="Roboto"/>
              <a:ea typeface="Roboto"/>
              <a:cs typeface="Roboto"/>
              <a:sym typeface="Roboto"/>
            </a:endParaRPr>
          </a:p>
          <a:p>
            <a:pPr marL="0" lvl="0" indent="0" algn="l" rtl="0">
              <a:lnSpc>
                <a:spcPct val="115000"/>
              </a:lnSpc>
              <a:spcBef>
                <a:spcPts val="0"/>
              </a:spcBef>
              <a:spcAft>
                <a:spcPts val="0"/>
              </a:spcAft>
              <a:buSzPts val="2800"/>
              <a:buNone/>
            </a:pPr>
            <a:r>
              <a:rPr lang="no" sz="1400">
                <a:latin typeface="Roboto"/>
                <a:ea typeface="Roboto"/>
                <a:cs typeface="Roboto"/>
                <a:sym typeface="Roboto"/>
              </a:rPr>
              <a:t>Identifiser de viktigste oppgavene (se etter verb)</a:t>
            </a:r>
            <a:endParaRPr sz="1400">
              <a:latin typeface="Roboto"/>
              <a:ea typeface="Roboto"/>
              <a:cs typeface="Roboto"/>
              <a:sym typeface="Roboto"/>
            </a:endParaRPr>
          </a:p>
          <a:p>
            <a:pPr marL="0" lvl="0" indent="0" algn="l" rtl="0">
              <a:lnSpc>
                <a:spcPct val="115000"/>
              </a:lnSpc>
              <a:spcBef>
                <a:spcPts val="0"/>
              </a:spcBef>
              <a:spcAft>
                <a:spcPts val="0"/>
              </a:spcAft>
              <a:buSzPts val="2800"/>
              <a:buNone/>
            </a:pPr>
            <a:r>
              <a:rPr lang="no" sz="1400">
                <a:latin typeface="Roboto"/>
                <a:ea typeface="Roboto"/>
                <a:cs typeface="Roboto"/>
                <a:sym typeface="Roboto"/>
              </a:rPr>
              <a:t>- Skape / Lagre / Endre / Lese / Slette </a:t>
            </a:r>
            <a:endParaRPr sz="1400">
              <a:latin typeface="Roboto"/>
              <a:ea typeface="Roboto"/>
              <a:cs typeface="Roboto"/>
              <a:sym typeface="Roboto"/>
            </a:endParaRPr>
          </a:p>
          <a:p>
            <a:pPr marL="0" lvl="0" indent="0" algn="l" rtl="0">
              <a:lnSpc>
                <a:spcPct val="115000"/>
              </a:lnSpc>
              <a:spcBef>
                <a:spcPts val="0"/>
              </a:spcBef>
              <a:spcAft>
                <a:spcPts val="0"/>
              </a:spcAft>
              <a:buSzPts val="2800"/>
              <a:buNone/>
            </a:pPr>
            <a:endParaRPr sz="1400">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latin typeface="Roboto"/>
                <a:ea typeface="Roboto"/>
                <a:cs typeface="Roboto"/>
                <a:sym typeface="Roboto"/>
              </a:rPr>
              <a:t>Notasjon for use case-funksjoner:</a:t>
            </a:r>
            <a:endParaRPr sz="1400" b="1">
              <a:latin typeface="Roboto"/>
              <a:ea typeface="Roboto"/>
              <a:cs typeface="Roboto"/>
              <a:sym typeface="Roboto"/>
            </a:endParaRPr>
          </a:p>
          <a:p>
            <a:pPr marL="0" lvl="0" indent="0" algn="l" rtl="0">
              <a:lnSpc>
                <a:spcPct val="115000"/>
              </a:lnSpc>
              <a:spcBef>
                <a:spcPts val="0"/>
              </a:spcBef>
              <a:spcAft>
                <a:spcPts val="0"/>
              </a:spcAft>
              <a:buSzPts val="2800"/>
              <a:buNone/>
            </a:pPr>
            <a:r>
              <a:rPr lang="no" sz="1400" u="sng">
                <a:latin typeface="Roboto"/>
                <a:ea typeface="Roboto"/>
                <a:cs typeface="Roboto"/>
                <a:sym typeface="Roboto"/>
              </a:rPr>
              <a:t>Figur:</a:t>
            </a:r>
            <a:r>
              <a:rPr lang="no" sz="1400">
                <a:latin typeface="Roboto"/>
                <a:ea typeface="Roboto"/>
                <a:cs typeface="Roboto"/>
                <a:sym typeface="Roboto"/>
              </a:rPr>
              <a:t> Oval </a:t>
            </a:r>
            <a:endParaRPr sz="1400">
              <a:latin typeface="Roboto"/>
              <a:ea typeface="Roboto"/>
              <a:cs typeface="Roboto"/>
              <a:sym typeface="Roboto"/>
            </a:endParaRPr>
          </a:p>
          <a:p>
            <a:pPr marL="0" lvl="0" indent="0" algn="l" rtl="0">
              <a:lnSpc>
                <a:spcPct val="115000"/>
              </a:lnSpc>
              <a:spcBef>
                <a:spcPts val="0"/>
              </a:spcBef>
              <a:spcAft>
                <a:spcPts val="0"/>
              </a:spcAft>
              <a:buSzPts val="2800"/>
              <a:buNone/>
            </a:pPr>
            <a:r>
              <a:rPr lang="no" sz="1400" u="sng">
                <a:latin typeface="Roboto"/>
                <a:ea typeface="Roboto"/>
                <a:cs typeface="Roboto"/>
                <a:sym typeface="Roboto"/>
              </a:rPr>
              <a:t>Merkelapp</a:t>
            </a:r>
            <a:r>
              <a:rPr lang="no" sz="1400">
                <a:latin typeface="Roboto"/>
                <a:ea typeface="Roboto"/>
                <a:cs typeface="Roboto"/>
                <a:sym typeface="Roboto"/>
              </a:rPr>
              <a:t>: Navn på use case → verbfrase</a:t>
            </a:r>
            <a:endParaRPr sz="1400" b="1">
              <a:solidFill>
                <a:srgbClr val="333333"/>
              </a:solidFill>
              <a:latin typeface="Raleway"/>
              <a:ea typeface="Raleway"/>
              <a:cs typeface="Raleway"/>
              <a:sym typeface="Raleway"/>
            </a:endParaRPr>
          </a:p>
          <a:p>
            <a:pPr marL="0" lvl="0" indent="0" algn="l" rtl="0">
              <a:lnSpc>
                <a:spcPct val="115000"/>
              </a:lnSpc>
              <a:spcBef>
                <a:spcPts val="600"/>
              </a:spcBef>
              <a:spcAft>
                <a:spcPts val="0"/>
              </a:spcAft>
              <a:buSzPts val="2800"/>
              <a:buNone/>
            </a:pP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a:solidFill>
                  <a:srgbClr val="000000"/>
                </a:solidFill>
                <a:latin typeface="Raleway"/>
                <a:ea typeface="Raleway"/>
                <a:cs typeface="Raleway"/>
                <a:sym typeface="Raleway"/>
              </a:rPr>
              <a:t> </a:t>
            </a:r>
            <a:endParaRPr sz="1800" b="1">
              <a:solidFill>
                <a:srgbClr val="000000"/>
              </a:solidFill>
              <a:latin typeface="Raleway"/>
              <a:ea typeface="Raleway"/>
              <a:cs typeface="Raleway"/>
              <a:sym typeface="Raleway"/>
            </a:endParaRPr>
          </a:p>
        </p:txBody>
      </p:sp>
      <p:pic>
        <p:nvPicPr>
          <p:cNvPr id="310" name="Google Shape;310;p52" descr="Skjermbilde 2017-04-05 kl. 15.08.05.png"/>
          <p:cNvPicPr preferRelativeResize="0"/>
          <p:nvPr/>
        </p:nvPicPr>
        <p:blipFill rotWithShape="1">
          <a:blip r:embed="rId3">
            <a:alphaModFix/>
          </a:blip>
          <a:srcRect/>
          <a:stretch/>
        </p:blipFill>
        <p:spPr>
          <a:xfrm>
            <a:off x="6034525" y="2551000"/>
            <a:ext cx="2331675" cy="2249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3"/>
          <p:cNvSpPr txBox="1">
            <a:spLocks noGrp="1"/>
          </p:cNvSpPr>
          <p:nvPr>
            <p:ph type="title"/>
          </p:nvPr>
        </p:nvSpPr>
        <p:spPr>
          <a:xfrm>
            <a:off x="311700" y="499425"/>
            <a:ext cx="8520600" cy="1366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b="1">
                <a:solidFill>
                  <a:srgbClr val="76A5AF"/>
                </a:solidFill>
                <a:latin typeface="Roboto"/>
                <a:ea typeface="Roboto"/>
                <a:cs typeface="Roboto"/>
                <a:sym typeface="Roboto"/>
              </a:rPr>
              <a:t>SPØRSMÅL 5C</a:t>
            </a:r>
            <a:endParaRPr sz="1800" b="1">
              <a:solidFill>
                <a:srgbClr val="76A5AF"/>
              </a:solidFill>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solidFill>
                  <a:srgbClr val="000000"/>
                </a:solidFill>
                <a:latin typeface="Roboto"/>
                <a:ea typeface="Roboto"/>
                <a:cs typeface="Roboto"/>
                <a:sym typeface="Roboto"/>
              </a:rPr>
              <a:t>Spørsmål:</a:t>
            </a:r>
            <a:r>
              <a:rPr lang="no" sz="1400">
                <a:solidFill>
                  <a:srgbClr val="000000"/>
                </a:solidFill>
                <a:latin typeface="Roboto"/>
                <a:ea typeface="Roboto"/>
                <a:cs typeface="Roboto"/>
                <a:sym typeface="Roboto"/>
              </a:rPr>
              <a:t> Analyser beskrivelsen av et system som skal håndtere bord og bordbestillinger på en restaurant. </a:t>
            </a:r>
            <a:r>
              <a:rPr lang="no" sz="1400" b="1">
                <a:solidFill>
                  <a:srgbClr val="000000"/>
                </a:solidFill>
                <a:latin typeface="Roboto"/>
                <a:ea typeface="Roboto"/>
                <a:cs typeface="Roboto"/>
                <a:sym typeface="Roboto"/>
              </a:rPr>
              <a:t>Lag et use case diagram for systemet.</a:t>
            </a: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a:solidFill>
                  <a:srgbClr val="000000"/>
                </a:solidFill>
                <a:latin typeface="Raleway"/>
                <a:ea typeface="Raleway"/>
                <a:cs typeface="Raleway"/>
                <a:sym typeface="Raleway"/>
              </a:rPr>
              <a:t> </a:t>
            </a:r>
            <a:endParaRPr sz="1800" b="1">
              <a:solidFill>
                <a:srgbClr val="000000"/>
              </a:solidFill>
              <a:latin typeface="Raleway"/>
              <a:ea typeface="Raleway"/>
              <a:cs typeface="Raleway"/>
              <a:sym typeface="Raleway"/>
            </a:endParaRPr>
          </a:p>
        </p:txBody>
      </p:sp>
      <p:sp>
        <p:nvSpPr>
          <p:cNvPr id="316" name="Google Shape;316;p53"/>
          <p:cNvSpPr txBox="1"/>
          <p:nvPr/>
        </p:nvSpPr>
        <p:spPr>
          <a:xfrm>
            <a:off x="315750" y="1866225"/>
            <a:ext cx="8512500" cy="228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2800"/>
              <a:buFont typeface="Arial"/>
              <a:buNone/>
            </a:pPr>
            <a:r>
              <a:rPr lang="no" b="1">
                <a:solidFill>
                  <a:schemeClr val="dk1"/>
                </a:solidFill>
                <a:latin typeface="Roboto"/>
                <a:ea typeface="Roboto"/>
                <a:cs typeface="Roboto"/>
                <a:sym typeface="Roboto"/>
              </a:rPr>
              <a:t>Svar:</a:t>
            </a:r>
            <a:endParaRPr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2800"/>
              <a:buFont typeface="Arial"/>
              <a:buNone/>
            </a:pPr>
            <a:r>
              <a:rPr lang="no" b="1">
                <a:solidFill>
                  <a:schemeClr val="dk1"/>
                </a:solidFill>
                <a:latin typeface="Roboto"/>
                <a:ea typeface="Roboto"/>
                <a:cs typeface="Roboto"/>
                <a:sym typeface="Roboto"/>
              </a:rPr>
              <a:t>Include-relasjonen: </a:t>
            </a:r>
            <a:r>
              <a:rPr lang="no">
                <a:solidFill>
                  <a:schemeClr val="dk1"/>
                </a:solidFill>
                <a:latin typeface="Roboto"/>
                <a:ea typeface="Roboto"/>
                <a:cs typeface="Roboto"/>
                <a:sym typeface="Roboto"/>
              </a:rPr>
              <a:t>Indikerer at et </a:t>
            </a:r>
            <a:r>
              <a:rPr lang="no" b="1">
                <a:solidFill>
                  <a:schemeClr val="dk1"/>
                </a:solidFill>
                <a:latin typeface="Roboto"/>
                <a:ea typeface="Roboto"/>
                <a:cs typeface="Roboto"/>
                <a:sym typeface="Roboto"/>
              </a:rPr>
              <a:t>(sub)</a:t>
            </a:r>
            <a:r>
              <a:rPr lang="no">
                <a:solidFill>
                  <a:schemeClr val="dk1"/>
                </a:solidFill>
                <a:latin typeface="Roboto"/>
                <a:ea typeface="Roboto"/>
                <a:cs typeface="Roboto"/>
                <a:sym typeface="Roboto"/>
              </a:rPr>
              <a:t> use case inneholder nødvendig funksjonalitet for gjennomførelsen av et annet basiscase.</a:t>
            </a: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2800"/>
              <a:buFont typeface="Arial"/>
              <a:buNone/>
            </a:pPr>
            <a:endParaRPr>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2800"/>
              <a:buFont typeface="Arial"/>
              <a:buNone/>
            </a:pPr>
            <a:r>
              <a:rPr lang="no" b="1">
                <a:solidFill>
                  <a:schemeClr val="dk1"/>
                </a:solidFill>
                <a:latin typeface="Roboto"/>
                <a:ea typeface="Roboto"/>
                <a:cs typeface="Roboto"/>
                <a:sym typeface="Roboto"/>
              </a:rPr>
              <a:t>Extend-relasjonen: </a:t>
            </a:r>
            <a:r>
              <a:rPr lang="no">
                <a:solidFill>
                  <a:schemeClr val="dk1"/>
                </a:solidFill>
                <a:latin typeface="Roboto"/>
                <a:ea typeface="Roboto"/>
                <a:cs typeface="Roboto"/>
                <a:sym typeface="Roboto"/>
              </a:rPr>
              <a:t>Utvider oppførselen / funksjonalitet til et basiscase, som utføres under spesielle omstendigheter.</a:t>
            </a:r>
            <a:endParaRPr b="1">
              <a:solidFill>
                <a:srgbClr val="333333"/>
              </a:solidFill>
              <a:latin typeface="Raleway"/>
              <a:ea typeface="Raleway"/>
              <a:cs typeface="Raleway"/>
              <a:sym typeface="Raleway"/>
            </a:endParaRPr>
          </a:p>
          <a:p>
            <a:pPr marL="0" lvl="0" indent="0" algn="l" rtl="0">
              <a:lnSpc>
                <a:spcPct val="115000"/>
              </a:lnSpc>
              <a:spcBef>
                <a:spcPts val="600"/>
              </a:spcBef>
              <a:spcAft>
                <a:spcPts val="0"/>
              </a:spcAft>
              <a:buClr>
                <a:schemeClr val="dk1"/>
              </a:buClr>
              <a:buSzPts val="2800"/>
              <a:buFont typeface="Arial"/>
              <a:buNone/>
            </a:pPr>
            <a:endParaRPr sz="1800" b="1">
              <a:solidFill>
                <a:schemeClr val="dk1"/>
              </a:solidFill>
              <a:latin typeface="Raleway"/>
              <a:ea typeface="Raleway"/>
              <a:cs typeface="Raleway"/>
              <a:sym typeface="Raleway"/>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fade">
                                      <p:cBhvr>
                                        <p:cTn id="7" dur="10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54" descr="Skjermbilde 2017-04-05 kl. 15.14.20.png"/>
          <p:cNvPicPr preferRelativeResize="0"/>
          <p:nvPr/>
        </p:nvPicPr>
        <p:blipFill rotWithShape="1">
          <a:blip r:embed="rId3">
            <a:alphaModFix/>
          </a:blip>
          <a:srcRect/>
          <a:stretch/>
        </p:blipFill>
        <p:spPr>
          <a:xfrm>
            <a:off x="1416116" y="794500"/>
            <a:ext cx="6311775" cy="38141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55" descr="Skjermbilde 2017-04-05 kl. 15.15.11.png"/>
          <p:cNvPicPr preferRelativeResize="0"/>
          <p:nvPr/>
        </p:nvPicPr>
        <p:blipFill rotWithShape="1">
          <a:blip r:embed="rId3">
            <a:alphaModFix/>
          </a:blip>
          <a:srcRect/>
          <a:stretch/>
        </p:blipFill>
        <p:spPr>
          <a:xfrm>
            <a:off x="366713" y="847725"/>
            <a:ext cx="8410575" cy="34480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56" descr="Skjermbilde 2017-04-05 kl. 15.10.53.png"/>
          <p:cNvPicPr preferRelativeResize="0"/>
          <p:nvPr/>
        </p:nvPicPr>
        <p:blipFill rotWithShape="1">
          <a:blip r:embed="rId3">
            <a:alphaModFix/>
          </a:blip>
          <a:srcRect/>
          <a:stretch/>
        </p:blipFill>
        <p:spPr>
          <a:xfrm>
            <a:off x="661988" y="461963"/>
            <a:ext cx="7820025" cy="42195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7"/>
          <p:cNvSpPr txBox="1">
            <a:spLocks noGrp="1"/>
          </p:cNvSpPr>
          <p:nvPr>
            <p:ph type="title"/>
          </p:nvPr>
        </p:nvSpPr>
        <p:spPr>
          <a:xfrm>
            <a:off x="311700" y="728025"/>
            <a:ext cx="8520600" cy="10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b="1">
                <a:solidFill>
                  <a:srgbClr val="76A5AF"/>
                </a:solidFill>
                <a:latin typeface="Roboto"/>
                <a:ea typeface="Roboto"/>
                <a:cs typeface="Roboto"/>
                <a:sym typeface="Roboto"/>
              </a:rPr>
              <a:t>SPØRSMÅL 5D</a:t>
            </a:r>
            <a:endParaRPr sz="1800" b="1">
              <a:solidFill>
                <a:srgbClr val="76A5AF"/>
              </a:solidFill>
              <a:latin typeface="Roboto"/>
              <a:ea typeface="Roboto"/>
              <a:cs typeface="Roboto"/>
              <a:sym typeface="Roboto"/>
            </a:endParaRPr>
          </a:p>
          <a:p>
            <a:pPr marL="0" lvl="0" indent="0" algn="l" rtl="0">
              <a:lnSpc>
                <a:spcPct val="115000"/>
              </a:lnSpc>
              <a:spcBef>
                <a:spcPts val="0"/>
              </a:spcBef>
              <a:spcAft>
                <a:spcPts val="0"/>
              </a:spcAft>
              <a:buSzPts val="2800"/>
              <a:buNone/>
            </a:pPr>
            <a:r>
              <a:rPr lang="no" sz="1400" b="1">
                <a:solidFill>
                  <a:srgbClr val="000000"/>
                </a:solidFill>
                <a:latin typeface="Roboto"/>
                <a:ea typeface="Roboto"/>
                <a:cs typeface="Roboto"/>
                <a:sym typeface="Roboto"/>
              </a:rPr>
              <a:t>Spørsmål:</a:t>
            </a:r>
            <a:r>
              <a:rPr lang="no" sz="1400">
                <a:solidFill>
                  <a:srgbClr val="000000"/>
                </a:solidFill>
                <a:latin typeface="Roboto"/>
                <a:ea typeface="Roboto"/>
                <a:cs typeface="Roboto"/>
                <a:sym typeface="Roboto"/>
              </a:rPr>
              <a:t> Anta at en kunde kan bestille bord på nett i tillegg til over telefon. Gjør eventuelle modifikasjoner i løsningene i oppgave a, b og c.</a:t>
            </a: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a:solidFill>
                  <a:srgbClr val="000000"/>
                </a:solidFill>
                <a:latin typeface="Raleway"/>
                <a:ea typeface="Raleway"/>
                <a:cs typeface="Raleway"/>
                <a:sym typeface="Raleway"/>
              </a:rPr>
              <a:t> </a:t>
            </a:r>
            <a:endParaRPr sz="1800" b="1">
              <a:solidFill>
                <a:srgbClr val="000000"/>
              </a:solidFill>
              <a:latin typeface="Raleway"/>
              <a:ea typeface="Raleway"/>
              <a:cs typeface="Raleway"/>
              <a:sym typeface="Raleway"/>
            </a:endParaRPr>
          </a:p>
        </p:txBody>
      </p:sp>
      <p:sp>
        <p:nvSpPr>
          <p:cNvPr id="337" name="Google Shape;337;p57"/>
          <p:cNvSpPr txBox="1"/>
          <p:nvPr/>
        </p:nvSpPr>
        <p:spPr>
          <a:xfrm>
            <a:off x="330150" y="1980975"/>
            <a:ext cx="8483700" cy="2719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2800"/>
              <a:buFont typeface="Arial"/>
              <a:buNone/>
            </a:pPr>
            <a:r>
              <a:rPr lang="no" b="1">
                <a:solidFill>
                  <a:schemeClr val="dk1"/>
                </a:solidFill>
                <a:latin typeface="Roboto"/>
                <a:ea typeface="Roboto"/>
                <a:cs typeface="Roboto"/>
                <a:sym typeface="Roboto"/>
              </a:rPr>
              <a:t>Svar:</a:t>
            </a:r>
            <a:endParaRPr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2800"/>
              <a:buFont typeface="Arial"/>
              <a:buNone/>
            </a:pPr>
            <a:r>
              <a:rPr lang="no" b="1">
                <a:solidFill>
                  <a:schemeClr val="dk1"/>
                </a:solidFill>
                <a:latin typeface="Roboto"/>
                <a:ea typeface="Roboto"/>
                <a:cs typeface="Roboto"/>
                <a:sym typeface="Roboto"/>
              </a:rPr>
              <a:t>Analyse: </a:t>
            </a:r>
            <a:endParaRPr b="1">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AutoNum type="alphaUcPeriod"/>
            </a:pPr>
            <a:r>
              <a:rPr lang="no">
                <a:solidFill>
                  <a:schemeClr val="dk1"/>
                </a:solidFill>
                <a:latin typeface="Roboto"/>
                <a:ea typeface="Roboto"/>
                <a:cs typeface="Roboto"/>
                <a:sym typeface="Roboto"/>
              </a:rPr>
              <a:t>Ny aktør </a:t>
            </a:r>
            <a:r>
              <a:rPr lang="no" b="1">
                <a:solidFill>
                  <a:schemeClr val="dk1"/>
                </a:solidFill>
                <a:latin typeface="Roboto"/>
                <a:ea typeface="Roboto"/>
                <a:cs typeface="Roboto"/>
                <a:sym typeface="Roboto"/>
              </a:rPr>
              <a:t>Kunde, </a:t>
            </a:r>
            <a:r>
              <a:rPr lang="no">
                <a:solidFill>
                  <a:schemeClr val="dk1"/>
                </a:solidFill>
                <a:latin typeface="Roboto"/>
                <a:ea typeface="Roboto"/>
                <a:cs typeface="Roboto"/>
                <a:sym typeface="Roboto"/>
              </a:rPr>
              <a:t>med mål: </a:t>
            </a:r>
            <a:r>
              <a:rPr lang="no" b="1">
                <a:solidFill>
                  <a:schemeClr val="dk1"/>
                </a:solidFill>
                <a:latin typeface="Roboto"/>
                <a:ea typeface="Roboto"/>
                <a:cs typeface="Roboto"/>
                <a:sym typeface="Roboto"/>
              </a:rPr>
              <a:t>Bestille bord på nett</a:t>
            </a:r>
            <a:r>
              <a:rPr lang="no">
                <a:solidFill>
                  <a:schemeClr val="dk1"/>
                </a:solidFill>
                <a:latin typeface="Roboto"/>
                <a:ea typeface="Roboto"/>
                <a:cs typeface="Roboto"/>
                <a:sym typeface="Roboto"/>
              </a:rPr>
              <a:t> </a:t>
            </a: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AutoNum type="alphaUcPeriod"/>
            </a:pPr>
            <a:r>
              <a:rPr lang="no">
                <a:solidFill>
                  <a:schemeClr val="dk1"/>
                </a:solidFill>
                <a:latin typeface="Roboto"/>
                <a:ea typeface="Roboto"/>
                <a:cs typeface="Roboto"/>
                <a:sym typeface="Roboto"/>
              </a:rPr>
              <a:t>Nytt use case? </a:t>
            </a:r>
            <a:endParaRPr>
              <a:solidFill>
                <a:schemeClr val="dk1"/>
              </a:solidFill>
              <a:latin typeface="Roboto"/>
              <a:ea typeface="Roboto"/>
              <a:cs typeface="Roboto"/>
              <a:sym typeface="Roboto"/>
            </a:endParaRPr>
          </a:p>
          <a:p>
            <a:pPr marL="914400" lvl="1" indent="-317500" algn="l" rtl="0">
              <a:lnSpc>
                <a:spcPct val="115000"/>
              </a:lnSpc>
              <a:spcBef>
                <a:spcPts val="0"/>
              </a:spcBef>
              <a:spcAft>
                <a:spcPts val="0"/>
              </a:spcAft>
              <a:buClr>
                <a:schemeClr val="dk1"/>
              </a:buClr>
              <a:buSzPts val="1400"/>
              <a:buFont typeface="Roboto"/>
              <a:buAutoNum type="alphaLcPeriod"/>
            </a:pPr>
            <a:r>
              <a:rPr lang="no">
                <a:solidFill>
                  <a:schemeClr val="dk1"/>
                </a:solidFill>
                <a:latin typeface="Roboto"/>
                <a:ea typeface="Roboto"/>
                <a:cs typeface="Roboto"/>
                <a:sym typeface="Roboto"/>
              </a:rPr>
              <a:t>Skal man opprette et nytt use case ‘‘Bestill bord på nett?’’ </a:t>
            </a:r>
            <a:endParaRPr>
              <a:solidFill>
                <a:schemeClr val="dk1"/>
              </a:solidFill>
              <a:latin typeface="Roboto"/>
              <a:ea typeface="Roboto"/>
              <a:cs typeface="Roboto"/>
              <a:sym typeface="Roboto"/>
            </a:endParaRPr>
          </a:p>
          <a:p>
            <a:pPr marL="914400" lvl="1" indent="-317500" algn="l" rtl="0">
              <a:lnSpc>
                <a:spcPct val="115000"/>
              </a:lnSpc>
              <a:spcBef>
                <a:spcPts val="0"/>
              </a:spcBef>
              <a:spcAft>
                <a:spcPts val="0"/>
              </a:spcAft>
              <a:buClr>
                <a:schemeClr val="dk1"/>
              </a:buClr>
              <a:buSzPts val="1400"/>
              <a:buFont typeface="Roboto"/>
              <a:buAutoNum type="alphaLcPeriod"/>
            </a:pPr>
            <a:r>
              <a:rPr lang="no">
                <a:solidFill>
                  <a:schemeClr val="dk1"/>
                </a:solidFill>
                <a:latin typeface="Roboto"/>
                <a:ea typeface="Roboto"/>
                <a:cs typeface="Roboto"/>
                <a:sym typeface="Roboto"/>
              </a:rPr>
              <a:t>Skal man beholde ‘‘Bestill bord’’? </a:t>
            </a: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AutoNum type="alphaUcPeriod"/>
            </a:pPr>
            <a:r>
              <a:rPr lang="no">
                <a:solidFill>
                  <a:schemeClr val="dk1"/>
                </a:solidFill>
                <a:latin typeface="Roboto"/>
                <a:ea typeface="Roboto"/>
                <a:cs typeface="Roboto"/>
                <a:sym typeface="Roboto"/>
              </a:rPr>
              <a:t>Oppdater use case-diagrammet</a:t>
            </a:r>
            <a:endParaRPr b="1">
              <a:solidFill>
                <a:schemeClr val="dk1"/>
              </a:solidFill>
              <a:latin typeface="Roboto"/>
              <a:ea typeface="Roboto"/>
              <a:cs typeface="Roboto"/>
              <a:sym typeface="Roboto"/>
            </a:endParaRPr>
          </a:p>
          <a:p>
            <a:pPr marL="0" lvl="0" indent="0" algn="l" rtl="0">
              <a:spcBef>
                <a:spcPts val="2400"/>
              </a:spcBef>
              <a:spcAft>
                <a:spcPts val="0"/>
              </a:spcAft>
              <a:buClr>
                <a:schemeClr val="dk1"/>
              </a:buClr>
              <a:buSzPts val="2800"/>
              <a:buFont typeface="Arial"/>
              <a:buNone/>
            </a:pPr>
            <a:endParaRPr sz="1800" b="1">
              <a:solidFill>
                <a:srgbClr val="333333"/>
              </a:solidFill>
              <a:latin typeface="Raleway"/>
              <a:ea typeface="Raleway"/>
              <a:cs typeface="Raleway"/>
              <a:sym typeface="Raleway"/>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animEffect transition="in" filter="fade">
                                      <p:cBhvr>
                                        <p:cTn id="7" dur="1000"/>
                                        <p:tgtEl>
                                          <p:spTgt spid="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58" descr="Skjermbilde 2017-04-05 kl. 15.17.33.png"/>
          <p:cNvPicPr preferRelativeResize="0"/>
          <p:nvPr/>
        </p:nvPicPr>
        <p:blipFill rotWithShape="1">
          <a:blip r:embed="rId3">
            <a:alphaModFix/>
          </a:blip>
          <a:srcRect/>
          <a:stretch/>
        </p:blipFill>
        <p:spPr>
          <a:xfrm>
            <a:off x="1518051" y="326526"/>
            <a:ext cx="6107900" cy="44904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59" descr="Skjermbilde 2017-04-05 kl. 15.18.17.png"/>
          <p:cNvPicPr preferRelativeResize="0"/>
          <p:nvPr/>
        </p:nvPicPr>
        <p:blipFill rotWithShape="1">
          <a:blip r:embed="rId3">
            <a:alphaModFix/>
          </a:blip>
          <a:srcRect/>
          <a:stretch/>
        </p:blipFill>
        <p:spPr>
          <a:xfrm>
            <a:off x="1455112" y="272700"/>
            <a:ext cx="6233775" cy="45981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60"/>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5E</a:t>
            </a:r>
            <a:endParaRPr sz="2800" b="1">
              <a:solidFill>
                <a:srgbClr val="76A5AF"/>
              </a:solidFill>
              <a:latin typeface="Roboto"/>
              <a:ea typeface="Roboto"/>
              <a:cs typeface="Roboto"/>
              <a:sym typeface="Roboto"/>
            </a:endParaRPr>
          </a:p>
        </p:txBody>
      </p:sp>
      <p:sp>
        <p:nvSpPr>
          <p:cNvPr id="353" name="Google Shape;353;p60"/>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Lag en enkel domenemodell for systemet.</a:t>
            </a:r>
            <a:endParaRPr/>
          </a:p>
        </p:txBody>
      </p:sp>
      <p:sp>
        <p:nvSpPr>
          <p:cNvPr id="354" name="Google Shape;354;p60"/>
          <p:cNvSpPr txBox="1"/>
          <p:nvPr/>
        </p:nvSpPr>
        <p:spPr>
          <a:xfrm>
            <a:off x="330150" y="1794350"/>
            <a:ext cx="8440500" cy="203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Domenemodell: klassediagram </a:t>
            </a:r>
            <a:r>
              <a:rPr lang="no" b="1">
                <a:solidFill>
                  <a:schemeClr val="dk1"/>
                </a:solidFill>
              </a:rPr>
              <a:t>uten</a:t>
            </a:r>
            <a:r>
              <a:rPr lang="no">
                <a:solidFill>
                  <a:schemeClr val="dk1"/>
                </a:solidFill>
              </a:rPr>
              <a:t> metoder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Hvilke klasser er aktuelle å modellere?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For hver klasse: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Hvilke attributter (</a:t>
            </a:r>
            <a:r>
              <a:rPr lang="no" b="1">
                <a:solidFill>
                  <a:schemeClr val="dk1"/>
                </a:solidFill>
              </a:rPr>
              <a:t>variabler</a:t>
            </a:r>
            <a:r>
              <a:rPr lang="no">
                <a:solidFill>
                  <a:schemeClr val="dk1"/>
                </a:solidFill>
              </a:rPr>
              <a:t>) er naturlig å inkludere?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Hvilket </a:t>
            </a:r>
            <a:r>
              <a:rPr lang="no" b="1">
                <a:solidFill>
                  <a:schemeClr val="dk1"/>
                </a:solidFill>
              </a:rPr>
              <a:t>forhold</a:t>
            </a:r>
            <a:r>
              <a:rPr lang="no">
                <a:solidFill>
                  <a:schemeClr val="dk1"/>
                </a:solidFill>
              </a:rPr>
              <a:t> er det mellom klassene? Én-til-én, Én-til-mange, Mange-til-én, Mange-til-mange</a:t>
            </a: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4"/>
                                        </p:tgtEl>
                                        <p:attrNameLst>
                                          <p:attrName>style.visibility</p:attrName>
                                        </p:attrNameLst>
                                      </p:cBhvr>
                                      <p:to>
                                        <p:strVal val="visible"/>
                                      </p:to>
                                    </p:set>
                                    <p:animEffect transition="in" filter="fade">
                                      <p:cBhvr>
                                        <p:cTn id="7" dur="10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pic>
        <p:nvPicPr>
          <p:cNvPr id="359" name="Google Shape;359;p61" descr="Skjermbilde 2017-04-05 kl. 15.21.15.png"/>
          <p:cNvPicPr preferRelativeResize="0"/>
          <p:nvPr/>
        </p:nvPicPr>
        <p:blipFill rotWithShape="1">
          <a:blip r:embed="rId3">
            <a:alphaModFix/>
          </a:blip>
          <a:srcRect/>
          <a:stretch/>
        </p:blipFill>
        <p:spPr>
          <a:xfrm>
            <a:off x="669150" y="236200"/>
            <a:ext cx="7805700" cy="4671100"/>
          </a:xfrm>
          <a:prstGeom prst="rect">
            <a:avLst/>
          </a:prstGeom>
          <a:noFill/>
          <a:ln>
            <a:noFill/>
          </a:ln>
        </p:spPr>
      </p:pic>
      <p:sp>
        <p:nvSpPr>
          <p:cNvPr id="360" name="Google Shape;360;p61"/>
          <p:cNvSpPr/>
          <p:nvPr/>
        </p:nvSpPr>
        <p:spPr>
          <a:xfrm>
            <a:off x="6572250" y="2305050"/>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1" name="Google Shape;361;p61"/>
          <p:cNvCxnSpPr>
            <a:stCxn id="360" idx="0"/>
          </p:cNvCxnSpPr>
          <p:nvPr/>
        </p:nvCxnSpPr>
        <p:spPr>
          <a:xfrm rot="10800000" flipH="1">
            <a:off x="6905700" y="1257450"/>
            <a:ext cx="9600" cy="1047600"/>
          </a:xfrm>
          <a:prstGeom prst="straightConnector1">
            <a:avLst/>
          </a:prstGeom>
          <a:noFill/>
          <a:ln w="19050" cap="flat" cmpd="sng">
            <a:solidFill>
              <a:srgbClr val="DD7E6B"/>
            </a:solidFill>
            <a:prstDash val="solid"/>
            <a:round/>
            <a:headEnd type="none" w="med" len="med"/>
            <a:tailEnd type="none" w="med" len="med"/>
          </a:ln>
        </p:spPr>
      </p:cxnSp>
      <p:sp>
        <p:nvSpPr>
          <p:cNvPr id="362" name="Google Shape;362;p61"/>
          <p:cNvSpPr txBox="1"/>
          <p:nvPr/>
        </p:nvSpPr>
        <p:spPr>
          <a:xfrm>
            <a:off x="5729325" y="3310225"/>
            <a:ext cx="2143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Kunden kan ha mange bestillinger: null til mange</a:t>
            </a:r>
            <a:endParaRPr sz="1000"/>
          </a:p>
        </p:txBody>
      </p:sp>
      <p:sp>
        <p:nvSpPr>
          <p:cNvPr id="363" name="Google Shape;363;p61"/>
          <p:cNvSpPr/>
          <p:nvPr/>
        </p:nvSpPr>
        <p:spPr>
          <a:xfrm>
            <a:off x="5391150" y="2305050"/>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4" name="Google Shape;364;p61"/>
          <p:cNvCxnSpPr/>
          <p:nvPr/>
        </p:nvCxnSpPr>
        <p:spPr>
          <a:xfrm rot="10800000" flipH="1">
            <a:off x="5724525" y="2943225"/>
            <a:ext cx="4800" cy="723900"/>
          </a:xfrm>
          <a:prstGeom prst="straightConnector1">
            <a:avLst/>
          </a:prstGeom>
          <a:noFill/>
          <a:ln w="19050" cap="flat" cmpd="sng">
            <a:solidFill>
              <a:srgbClr val="DD7E6B"/>
            </a:solidFill>
            <a:prstDash val="solid"/>
            <a:round/>
            <a:headEnd type="none" w="med" len="med"/>
            <a:tailEnd type="none" w="med" len="med"/>
          </a:ln>
        </p:spPr>
      </p:cxnSp>
      <p:sp>
        <p:nvSpPr>
          <p:cNvPr id="365" name="Google Shape;365;p61"/>
          <p:cNvSpPr txBox="1"/>
          <p:nvPr/>
        </p:nvSpPr>
        <p:spPr>
          <a:xfrm>
            <a:off x="7020875" y="1137575"/>
            <a:ext cx="12810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Men en bestilling kan bare ha en kunde, hvis ikke er den dobbeltbooket</a:t>
            </a:r>
            <a:endParaRPr sz="1000"/>
          </a:p>
        </p:txBody>
      </p:sp>
      <p:sp>
        <p:nvSpPr>
          <p:cNvPr id="366" name="Google Shape;366;p61"/>
          <p:cNvSpPr/>
          <p:nvPr/>
        </p:nvSpPr>
        <p:spPr>
          <a:xfrm>
            <a:off x="2343150" y="326325"/>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7" name="Google Shape;367;p61"/>
          <p:cNvCxnSpPr>
            <a:stCxn id="366" idx="2"/>
            <a:endCxn id="368" idx="3"/>
          </p:cNvCxnSpPr>
          <p:nvPr/>
        </p:nvCxnSpPr>
        <p:spPr>
          <a:xfrm rot="10800000">
            <a:off x="1625550" y="645375"/>
            <a:ext cx="717600" cy="0"/>
          </a:xfrm>
          <a:prstGeom prst="straightConnector1">
            <a:avLst/>
          </a:prstGeom>
          <a:noFill/>
          <a:ln w="19050" cap="flat" cmpd="sng">
            <a:solidFill>
              <a:srgbClr val="DD7E6B"/>
            </a:solidFill>
            <a:prstDash val="solid"/>
            <a:round/>
            <a:headEnd type="none" w="med" len="med"/>
            <a:tailEnd type="none" w="med" len="med"/>
          </a:ln>
        </p:spPr>
      </p:cxnSp>
      <p:sp>
        <p:nvSpPr>
          <p:cNvPr id="369" name="Google Shape;369;p61"/>
          <p:cNvSpPr txBox="1"/>
          <p:nvPr/>
        </p:nvSpPr>
        <p:spPr>
          <a:xfrm>
            <a:off x="0" y="1227150"/>
            <a:ext cx="1848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Restauranten burde ha minst ett bord for å kunne kvalifiseres som en restaurant. Derfor kan resturanten ha ett til mange bord</a:t>
            </a:r>
            <a:endParaRPr sz="1000"/>
          </a:p>
        </p:txBody>
      </p:sp>
      <p:sp>
        <p:nvSpPr>
          <p:cNvPr id="370" name="Google Shape;370;p61"/>
          <p:cNvSpPr/>
          <p:nvPr/>
        </p:nvSpPr>
        <p:spPr>
          <a:xfrm rot="-5400000">
            <a:off x="1893450" y="1462200"/>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1" name="Google Shape;371;p61"/>
          <p:cNvCxnSpPr>
            <a:stCxn id="370" idx="0"/>
            <a:endCxn id="369" idx="3"/>
          </p:cNvCxnSpPr>
          <p:nvPr/>
        </p:nvCxnSpPr>
        <p:spPr>
          <a:xfrm rot="10800000">
            <a:off x="1847850" y="1781250"/>
            <a:ext cx="60000" cy="0"/>
          </a:xfrm>
          <a:prstGeom prst="straightConnector1">
            <a:avLst/>
          </a:prstGeom>
          <a:noFill/>
          <a:ln w="19050" cap="flat" cmpd="sng">
            <a:solidFill>
              <a:srgbClr val="DD7E6B"/>
            </a:solidFill>
            <a:prstDash val="solid"/>
            <a:round/>
            <a:headEnd type="none" w="med" len="med"/>
            <a:tailEnd type="none" w="med" len="med"/>
          </a:ln>
        </p:spPr>
      </p:cxnSp>
      <p:sp>
        <p:nvSpPr>
          <p:cNvPr id="368" name="Google Shape;368;p61"/>
          <p:cNvSpPr txBox="1"/>
          <p:nvPr/>
        </p:nvSpPr>
        <p:spPr>
          <a:xfrm>
            <a:off x="91950" y="399075"/>
            <a:ext cx="1533600" cy="492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1000"/>
              <a:t>Men bordet kan bare ha en restaurant</a:t>
            </a:r>
            <a:endParaRPr sz="1000"/>
          </a:p>
        </p:txBody>
      </p:sp>
      <p:sp>
        <p:nvSpPr>
          <p:cNvPr id="372" name="Google Shape;372;p61"/>
          <p:cNvSpPr/>
          <p:nvPr/>
        </p:nvSpPr>
        <p:spPr>
          <a:xfrm>
            <a:off x="5439775" y="94800"/>
            <a:ext cx="1132500" cy="426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62"/>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6A</a:t>
            </a:r>
            <a:endParaRPr sz="2800" b="1">
              <a:solidFill>
                <a:srgbClr val="76A5AF"/>
              </a:solidFill>
              <a:latin typeface="Roboto"/>
              <a:ea typeface="Roboto"/>
              <a:cs typeface="Roboto"/>
              <a:sym typeface="Roboto"/>
            </a:endParaRPr>
          </a:p>
        </p:txBody>
      </p:sp>
      <p:sp>
        <p:nvSpPr>
          <p:cNvPr id="378" name="Google Shape;378;p62"/>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er en tekstlig beskrivelse av et use case?</a:t>
            </a:r>
            <a:endParaRPr/>
          </a:p>
        </p:txBody>
      </p:sp>
      <p:sp>
        <p:nvSpPr>
          <p:cNvPr id="379" name="Google Shape;379;p62"/>
          <p:cNvSpPr txBox="1"/>
          <p:nvPr/>
        </p:nvSpPr>
        <p:spPr>
          <a:xfrm>
            <a:off x="351750" y="1550325"/>
            <a:ext cx="8440500" cy="3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En tekstlig beskrivelse av en use case tar for seg </a:t>
            </a:r>
            <a:r>
              <a:rPr lang="no" b="1">
                <a:solidFill>
                  <a:schemeClr val="dk1"/>
                </a:solidFill>
              </a:rPr>
              <a:t>interaksjonen mellom systemet og bruker.</a:t>
            </a:r>
            <a:r>
              <a:rPr lang="no">
                <a:solidFill>
                  <a:schemeClr val="dk1"/>
                </a:solidFill>
              </a:rPr>
              <a:t> Det er en </a:t>
            </a:r>
            <a:r>
              <a:rPr lang="no" b="1">
                <a:solidFill>
                  <a:schemeClr val="dk1"/>
                </a:solidFill>
              </a:rPr>
              <a:t>nummerert liste</a:t>
            </a:r>
            <a:r>
              <a:rPr lang="no">
                <a:solidFill>
                  <a:schemeClr val="dk1"/>
                </a:solidFill>
              </a:rPr>
              <a:t> som beskriver </a:t>
            </a:r>
            <a:r>
              <a:rPr lang="no" b="1">
                <a:solidFill>
                  <a:schemeClr val="dk1"/>
                </a:solidFill>
              </a:rPr>
              <a:t>interaksjonen</a:t>
            </a:r>
            <a:r>
              <a:rPr lang="no">
                <a:solidFill>
                  <a:schemeClr val="dk1"/>
                </a:solidFill>
              </a:rPr>
              <a:t> steg for steg. En tekstlig beskrivelse skal inneholder følgende: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Navn</a:t>
            </a:r>
            <a:r>
              <a:rPr lang="no">
                <a:solidFill>
                  <a:schemeClr val="dk1"/>
                </a:solidFill>
              </a:rPr>
              <a:t> på use case → Hvilken funksjonalitet dreier det seg om?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Aktør</a:t>
            </a:r>
            <a:r>
              <a:rPr lang="no">
                <a:solidFill>
                  <a:schemeClr val="dk1"/>
                </a:solidFill>
              </a:rPr>
              <a:t> → hvem/hva er det som interagerer med systemet?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Prebetingelse(r) </a:t>
            </a:r>
            <a:r>
              <a:rPr lang="no">
                <a:solidFill>
                  <a:schemeClr val="dk1"/>
                </a:solidFill>
              </a:rPr>
              <a:t>→ Hva skal til for å starte use caset?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Postbetingelse(r) </a:t>
            </a:r>
            <a:r>
              <a:rPr lang="no">
                <a:solidFill>
                  <a:schemeClr val="dk1"/>
                </a:solidFill>
              </a:rPr>
              <a:t>→ Hva skal til for å avslutte use caset?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Hovedflyt </a:t>
            </a:r>
            <a:r>
              <a:rPr lang="no">
                <a:solidFill>
                  <a:schemeClr val="dk1"/>
                </a:solidFill>
              </a:rPr>
              <a:t>→ Hvilke steg inngår i gjennomførelsen av use caset?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Alternativ flyt </a:t>
            </a:r>
            <a:r>
              <a:rPr lang="no">
                <a:solidFill>
                  <a:schemeClr val="dk1"/>
                </a:solidFill>
              </a:rPr>
              <a:t>→ Hvilke steg inntreffer ved avvik i hovedflyten?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Obs: viktig at alternativ flyt også </a:t>
            </a:r>
            <a:r>
              <a:rPr lang="no" b="1">
                <a:solidFill>
                  <a:schemeClr val="dk1"/>
                </a:solidFill>
              </a:rPr>
              <a:t>termineres</a:t>
            </a:r>
            <a:r>
              <a:rPr lang="no">
                <a:solidFill>
                  <a:schemeClr val="dk1"/>
                </a:solidFill>
              </a:rPr>
              <a:t>, enten ved å gå tilbake til hovedflyten eller ved å avslutte.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9"/>
                                        </p:tgtEl>
                                        <p:attrNameLst>
                                          <p:attrName>style.visibility</p:attrName>
                                        </p:attrNameLst>
                                      </p:cBhvr>
                                      <p:to>
                                        <p:strVal val="visible"/>
                                      </p:to>
                                    </p:set>
                                    <p:animEffect transition="in" filter="fade">
                                      <p:cBhvr>
                                        <p:cTn id="7" dur="1000"/>
                                        <p:tgtEl>
                                          <p:spTgt spid="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3"/>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6B</a:t>
            </a:r>
            <a:endParaRPr sz="2800" b="1">
              <a:solidFill>
                <a:srgbClr val="76A5AF"/>
              </a:solidFill>
              <a:latin typeface="Roboto"/>
              <a:ea typeface="Roboto"/>
              <a:cs typeface="Roboto"/>
              <a:sym typeface="Roboto"/>
            </a:endParaRPr>
          </a:p>
        </p:txBody>
      </p:sp>
      <p:sp>
        <p:nvSpPr>
          <p:cNvPr id="385" name="Google Shape;385;p63"/>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Lag én tekstlig beskrivelse av ett av use casene du fant i 5 b. Ha med eventuelle pre- og postbetingelser og få med minst én alternativ flyt.</a:t>
            </a:r>
            <a:endParaRPr/>
          </a:p>
        </p:txBody>
      </p:sp>
      <p:sp>
        <p:nvSpPr>
          <p:cNvPr id="386" name="Google Shape;386;p63"/>
          <p:cNvSpPr txBox="1"/>
          <p:nvPr/>
        </p:nvSpPr>
        <p:spPr>
          <a:xfrm>
            <a:off x="344525" y="1937900"/>
            <a:ext cx="8325900" cy="160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1: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Navn: Bestill bord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Aktører: Resepsjonist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Prebetingelse: ingen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Postbetingelser (mål): Bord er reservert på kunde</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animEffect transition="in" filter="fade">
                                      <p:cBhvr>
                                        <p:cTn id="7" dur="1000"/>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4"/>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6B</a:t>
            </a:r>
            <a:endParaRPr sz="2800" b="1">
              <a:solidFill>
                <a:srgbClr val="76A5AF"/>
              </a:solidFill>
              <a:latin typeface="Roboto"/>
              <a:ea typeface="Roboto"/>
              <a:cs typeface="Roboto"/>
              <a:sym typeface="Roboto"/>
            </a:endParaRPr>
          </a:p>
        </p:txBody>
      </p:sp>
      <p:sp>
        <p:nvSpPr>
          <p:cNvPr id="392" name="Google Shape;392;p64"/>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Lag én tekstlig beskrivelse av ett av use casene du fant i 5 b. Ha med eventuelle pre- og postbetingelser og få med minst én alternativ flyt.</a:t>
            </a:r>
            <a:endParaRPr/>
          </a:p>
        </p:txBody>
      </p:sp>
      <p:sp>
        <p:nvSpPr>
          <p:cNvPr id="393" name="Google Shape;393;p64"/>
          <p:cNvSpPr txBox="1"/>
          <p:nvPr/>
        </p:nvSpPr>
        <p:spPr>
          <a:xfrm>
            <a:off x="397825" y="1700200"/>
            <a:ext cx="8520600" cy="358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Hovedflyt:</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Kundebehandler ber systemet om å finne et ledig bord på en gitt tid og dato</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finner ledige bord</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Kundebehandler registrerer kundens navn, adresse og telefonnummer</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lagrer kundens navn, adresse, og telefonnummer</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ber om bekreftelse på reservasjon om bord</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Kundebehandler bekrefter reservasjon av bord</a:t>
            </a:r>
            <a:endParaRPr>
              <a:solidFill>
                <a:schemeClr val="dk1"/>
              </a:solidFill>
            </a:endParaRPr>
          </a:p>
          <a:p>
            <a:pPr marL="457200" lvl="0" indent="-317500" algn="l" rtl="0">
              <a:lnSpc>
                <a:spcPct val="115000"/>
              </a:lnSpc>
              <a:spcBef>
                <a:spcPts val="0"/>
              </a:spcBef>
              <a:spcAft>
                <a:spcPts val="0"/>
              </a:spcAft>
              <a:buClr>
                <a:schemeClr val="dk1"/>
              </a:buClr>
              <a:buSzPts val="1400"/>
              <a:buAutoNum type="arabicPeriod"/>
            </a:pPr>
            <a:r>
              <a:rPr lang="no">
                <a:solidFill>
                  <a:schemeClr val="dk1"/>
                </a:solidFill>
              </a:rPr>
              <a:t>Systemet registrerer reservering av bord på kunde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Alternativ flyt: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2.1. Systemet finner ingen ledige bord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2.2. Returnerer til hovedflyt, steg 1. </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fade">
                                      <p:cBhvr>
                                        <p:cTn id="7" dur="1000"/>
                                        <p:tgtEl>
                                          <p:spTgt spid="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65"/>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6B</a:t>
            </a:r>
            <a:endParaRPr sz="2800" b="1">
              <a:solidFill>
                <a:srgbClr val="76A5AF"/>
              </a:solidFill>
              <a:latin typeface="Roboto"/>
              <a:ea typeface="Roboto"/>
              <a:cs typeface="Roboto"/>
              <a:sym typeface="Roboto"/>
            </a:endParaRPr>
          </a:p>
        </p:txBody>
      </p:sp>
      <p:sp>
        <p:nvSpPr>
          <p:cNvPr id="399" name="Google Shape;399;p65"/>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Lag én tekstlig beskrivelse av ett av use casene du fant i 5 b. Ha med eventuelle pre- og postbetingelser og få med minst én alternativ flyt.</a:t>
            </a:r>
            <a:endParaRPr/>
          </a:p>
        </p:txBody>
      </p:sp>
      <p:sp>
        <p:nvSpPr>
          <p:cNvPr id="400" name="Google Shape;400;p65"/>
          <p:cNvSpPr txBox="1"/>
          <p:nvPr/>
        </p:nvSpPr>
        <p:spPr>
          <a:xfrm>
            <a:off x="311700" y="1765625"/>
            <a:ext cx="85206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del 3: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Modellering av alternativ flyt – Identifiser avvik i hovedflyten; der hovedflyten har alternativ.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Hva skjer i slike tilfeller? Hvordan responderer systemet?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Alternativ til alternativ flyt i oppgaven: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Bruker ber systemet om å finne et ledig bord til en gitt tid og dato:</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Systemet returnerer ledig bord →  INGEN LEDIGE BORD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Bruker registrerer kundens navn og telefonnummer:</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no">
                <a:solidFill>
                  <a:schemeClr val="dk1"/>
                </a:solidFill>
              </a:rPr>
              <a:t>Systemet lagrer kundens navn og telefonnummer →  UGYLDIG NAVN/TELEFONNUMMER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Systemet ber om bekreftelse på reservasjon av bord</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Bruker bekrefter reservasjon av bord →  BRUKER AVKREFTER RESERVASJON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0"/>
                                        </p:tgtEl>
                                        <p:attrNameLst>
                                          <p:attrName>style.visibility</p:attrName>
                                        </p:attrNameLst>
                                      </p:cBhvr>
                                      <p:to>
                                        <p:strVal val="visible"/>
                                      </p:to>
                                    </p:set>
                                    <p:animEffect transition="in" filter="fade">
                                      <p:cBhvr>
                                        <p:cTn id="7" dur="1000"/>
                                        <p:tgtEl>
                                          <p:spTgt spid="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66"/>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7</a:t>
            </a:r>
            <a:endParaRPr sz="2800" b="1">
              <a:solidFill>
                <a:srgbClr val="76A5AF"/>
              </a:solidFill>
              <a:latin typeface="Roboto"/>
              <a:ea typeface="Roboto"/>
              <a:cs typeface="Roboto"/>
              <a:sym typeface="Roboto"/>
            </a:endParaRPr>
          </a:p>
        </p:txBody>
      </p:sp>
      <p:sp>
        <p:nvSpPr>
          <p:cNvPr id="406" name="Google Shape;406;p66"/>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Hva er et sekvensdiagram?</a:t>
            </a:r>
            <a:endParaRPr/>
          </a:p>
        </p:txBody>
      </p:sp>
      <p:sp>
        <p:nvSpPr>
          <p:cNvPr id="407" name="Google Shape;407;p66"/>
          <p:cNvSpPr txBox="1"/>
          <p:nvPr/>
        </p:nvSpPr>
        <p:spPr>
          <a:xfrm>
            <a:off x="315800" y="1736925"/>
            <a:ext cx="8368800" cy="256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Et sekvensdiagram er et </a:t>
            </a:r>
            <a:r>
              <a:rPr lang="no" b="1">
                <a:solidFill>
                  <a:schemeClr val="dk1"/>
                </a:solidFill>
              </a:rPr>
              <a:t>interaksjonsdiagram</a:t>
            </a:r>
            <a:r>
              <a:rPr lang="no">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Modellen viser en interaksjonssekvens mellom </a:t>
            </a:r>
            <a:r>
              <a:rPr lang="no" b="1">
                <a:solidFill>
                  <a:schemeClr val="dk1"/>
                </a:solidFill>
              </a:rPr>
              <a:t>objektene</a:t>
            </a:r>
            <a:r>
              <a:rPr lang="no">
                <a:solidFill>
                  <a:schemeClr val="dk1"/>
                </a:solidFill>
              </a:rPr>
              <a:t> som finner sted under et bestemt use case.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Sekvensdiagrammer viser: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Hvilke</a:t>
            </a:r>
            <a:r>
              <a:rPr lang="no">
                <a:solidFill>
                  <a:schemeClr val="dk1"/>
                </a:solidFill>
              </a:rPr>
              <a:t> objekter som inngår i et bruksmønster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Interaksjonen</a:t>
            </a:r>
            <a:r>
              <a:rPr lang="no">
                <a:solidFill>
                  <a:schemeClr val="dk1"/>
                </a:solidFill>
              </a:rPr>
              <a:t> mellom objektene/deres rekkefølge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b="1">
                <a:solidFill>
                  <a:schemeClr val="dk1"/>
                </a:solidFill>
              </a:rPr>
              <a:t>Data/informasjon</a:t>
            </a:r>
            <a:r>
              <a:rPr lang="no">
                <a:solidFill>
                  <a:schemeClr val="dk1"/>
                </a:solidFill>
              </a:rPr>
              <a:t> som sendes mellom objektene</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7"/>
                                        </p:tgtEl>
                                        <p:attrNameLst>
                                          <p:attrName>style.visibility</p:attrName>
                                        </p:attrNameLst>
                                      </p:cBhvr>
                                      <p:to>
                                        <p:strVal val="visible"/>
                                      </p:to>
                                    </p:set>
                                    <p:animEffect transition="in" filter="fade">
                                      <p:cBhvr>
                                        <p:cTn id="7" dur="1000"/>
                                        <p:tgtEl>
                                          <p:spTgt spid="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7"/>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8</a:t>
            </a:r>
            <a:endParaRPr sz="2800" b="1">
              <a:solidFill>
                <a:srgbClr val="76A5AF"/>
              </a:solidFill>
              <a:latin typeface="Roboto"/>
              <a:ea typeface="Roboto"/>
              <a:cs typeface="Roboto"/>
              <a:sym typeface="Roboto"/>
            </a:endParaRPr>
          </a:p>
        </p:txBody>
      </p:sp>
      <p:sp>
        <p:nvSpPr>
          <p:cNvPr id="413" name="Google Shape;413;p67"/>
          <p:cNvSpPr txBox="1"/>
          <p:nvPr/>
        </p:nvSpPr>
        <p:spPr>
          <a:xfrm>
            <a:off x="311700" y="1084600"/>
            <a:ext cx="83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Spørsmål: </a:t>
            </a:r>
            <a:r>
              <a:rPr lang="no"/>
              <a:t>Hvorfor er det nyttig å benytte sekvensdiagram?</a:t>
            </a:r>
            <a:endParaRPr/>
          </a:p>
        </p:txBody>
      </p:sp>
      <p:sp>
        <p:nvSpPr>
          <p:cNvPr id="414" name="Google Shape;414;p67"/>
          <p:cNvSpPr txBox="1"/>
          <p:nvPr/>
        </p:nvSpPr>
        <p:spPr>
          <a:xfrm>
            <a:off x="311700" y="1614925"/>
            <a:ext cx="8520600" cy="280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b="1">
                <a:solidFill>
                  <a:schemeClr val="dk1"/>
                </a:solidFill>
              </a:rPr>
              <a:t>Svar: </a:t>
            </a:r>
            <a:r>
              <a:rPr lang="no">
                <a:solidFill>
                  <a:schemeClr val="dk1"/>
                </a:solidFill>
              </a:rPr>
              <a:t>Det er viktig å kunne vise </a:t>
            </a:r>
            <a:r>
              <a:rPr lang="no" b="1">
                <a:solidFill>
                  <a:schemeClr val="dk1"/>
                </a:solidFill>
              </a:rPr>
              <a:t>hva</a:t>
            </a:r>
            <a:r>
              <a:rPr lang="no">
                <a:solidFill>
                  <a:schemeClr val="dk1"/>
                </a:solidFill>
              </a:rPr>
              <a:t> som skjer/burde skje ved </a:t>
            </a:r>
            <a:r>
              <a:rPr lang="no" b="1">
                <a:solidFill>
                  <a:schemeClr val="dk1"/>
                </a:solidFill>
              </a:rPr>
              <a:t>kjøretid</a:t>
            </a:r>
            <a:r>
              <a:rPr lang="no">
                <a:solidFill>
                  <a:schemeClr val="dk1"/>
                </a:solidFill>
              </a:rPr>
              <a:t> av systemet. </a:t>
            </a:r>
            <a:endParaRPr>
              <a:solidFill>
                <a:schemeClr val="dk1"/>
              </a:solidFill>
            </a:endParaRPr>
          </a:p>
          <a:p>
            <a:pPr marL="0" lvl="0" indent="0" algn="l" rtl="0">
              <a:spcBef>
                <a:spcPts val="0"/>
              </a:spcBef>
              <a:spcAft>
                <a:spcPts val="0"/>
              </a:spcAft>
              <a:buClr>
                <a:schemeClr val="dk1"/>
              </a:buClr>
              <a:buSzPts val="1100"/>
              <a:buFont typeface="Arial"/>
              <a:buNone/>
            </a:pPr>
            <a:r>
              <a:rPr lang="no">
                <a:solidFill>
                  <a:schemeClr val="dk1"/>
                </a:solidFill>
              </a:rPr>
              <a:t>Altså: Vise den </a:t>
            </a:r>
            <a:r>
              <a:rPr lang="no" b="1">
                <a:solidFill>
                  <a:schemeClr val="dk1"/>
                </a:solidFill>
              </a:rPr>
              <a:t>dynamiske </a:t>
            </a:r>
            <a:r>
              <a:rPr lang="no">
                <a:solidFill>
                  <a:schemeClr val="dk1"/>
                </a:solidFill>
              </a:rPr>
              <a:t>oppførselen til et program. Sekvensdiagram gir en </a:t>
            </a:r>
            <a:r>
              <a:rPr lang="no" b="1">
                <a:solidFill>
                  <a:schemeClr val="dk1"/>
                </a:solidFill>
              </a:rPr>
              <a:t>oversikt</a:t>
            </a:r>
            <a:r>
              <a:rPr lang="no">
                <a:solidFill>
                  <a:schemeClr val="dk1"/>
                </a:solidFill>
              </a:rPr>
              <a:t> over nødvendige </a:t>
            </a:r>
            <a:r>
              <a:rPr lang="no" b="1">
                <a:solidFill>
                  <a:schemeClr val="dk1"/>
                </a:solidFill>
              </a:rPr>
              <a:t>klasser og objekter</a:t>
            </a:r>
            <a:r>
              <a:rPr lang="no">
                <a:solidFill>
                  <a:schemeClr val="dk1"/>
                </a:solidFill>
              </a:rPr>
              <a:t> for å gjennomføre et </a:t>
            </a:r>
            <a:r>
              <a:rPr lang="no" b="1">
                <a:solidFill>
                  <a:schemeClr val="dk1"/>
                </a:solidFill>
              </a:rPr>
              <a:t>bruksmønster</a:t>
            </a:r>
            <a:r>
              <a:rPr lang="no">
                <a:solidFill>
                  <a:schemeClr val="dk1"/>
                </a:solidFill>
              </a:rPr>
              <a:t>. Det kan gjøre det </a:t>
            </a:r>
            <a:r>
              <a:rPr lang="no" b="1">
                <a:solidFill>
                  <a:schemeClr val="dk1"/>
                </a:solidFill>
              </a:rPr>
              <a:t>enklere</a:t>
            </a:r>
            <a:r>
              <a:rPr lang="no">
                <a:solidFill>
                  <a:schemeClr val="dk1"/>
                </a:solidFill>
              </a:rPr>
              <a:t> å </a:t>
            </a:r>
            <a:r>
              <a:rPr lang="no" b="1">
                <a:solidFill>
                  <a:schemeClr val="dk1"/>
                </a:solidFill>
              </a:rPr>
              <a:t>implementere</a:t>
            </a:r>
            <a:r>
              <a:rPr lang="no">
                <a:solidFill>
                  <a:schemeClr val="dk1"/>
                </a:solidFill>
              </a:rPr>
              <a:t> et system. Det er et svært </a:t>
            </a:r>
            <a:r>
              <a:rPr lang="no" b="1">
                <a:solidFill>
                  <a:schemeClr val="dk1"/>
                </a:solidFill>
              </a:rPr>
              <a:t>kodenært</a:t>
            </a:r>
            <a:r>
              <a:rPr lang="no">
                <a:solidFill>
                  <a:schemeClr val="dk1"/>
                </a:solidFill>
              </a:rPr>
              <a:t> diagram, som gjør det mulig å generere kode automatisk fra et sekvensdiagram.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o">
                <a:solidFill>
                  <a:schemeClr val="dk1"/>
                </a:solidFill>
              </a:rPr>
              <a:t>Det viser også hvordan objektene </a:t>
            </a:r>
            <a:r>
              <a:rPr lang="no" b="1">
                <a:solidFill>
                  <a:schemeClr val="dk1"/>
                </a:solidFill>
              </a:rPr>
              <a:t>kommuniserer</a:t>
            </a:r>
            <a:r>
              <a:rPr lang="no">
                <a:solidFill>
                  <a:schemeClr val="dk1"/>
                </a:solidFill>
              </a:rPr>
              <a:t>, og gir </a:t>
            </a:r>
            <a:r>
              <a:rPr lang="no" b="1">
                <a:solidFill>
                  <a:schemeClr val="dk1"/>
                </a:solidFill>
              </a:rPr>
              <a:t>oversikt </a:t>
            </a:r>
            <a:r>
              <a:rPr lang="no">
                <a:solidFill>
                  <a:schemeClr val="dk1"/>
                </a:solidFill>
              </a:rPr>
              <a:t>over data som </a:t>
            </a:r>
            <a:r>
              <a:rPr lang="no" b="1">
                <a:solidFill>
                  <a:schemeClr val="dk1"/>
                </a:solidFill>
              </a:rPr>
              <a:t>sendes mellom</a:t>
            </a:r>
            <a:r>
              <a:rPr lang="no">
                <a:solidFill>
                  <a:schemeClr val="dk1"/>
                </a:solidFill>
              </a:rPr>
              <a:t> objektene, og </a:t>
            </a:r>
            <a:r>
              <a:rPr lang="no" b="1">
                <a:solidFill>
                  <a:schemeClr val="dk1"/>
                </a:solidFill>
              </a:rPr>
              <a:t>rekkefølgen</a:t>
            </a:r>
            <a:r>
              <a:rPr lang="no">
                <a:solidFill>
                  <a:schemeClr val="dk1"/>
                </a:solidFill>
              </a:rPr>
              <a:t> på dataoverføringen.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4"/>
                                        </p:tgtEl>
                                        <p:attrNameLst>
                                          <p:attrName>style.visibility</p:attrName>
                                        </p:attrNameLst>
                                      </p:cBhvr>
                                      <p:to>
                                        <p:strVal val="visible"/>
                                      </p:to>
                                    </p:set>
                                    <p:animEffect transition="in" filter="fade">
                                      <p:cBhvr>
                                        <p:cTn id="7" dur="10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8"/>
          <p:cNvSpPr txBox="1"/>
          <p:nvPr/>
        </p:nvSpPr>
        <p:spPr>
          <a:xfrm>
            <a:off x="311700" y="973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9</a:t>
            </a:r>
            <a:endParaRPr sz="2800" b="1">
              <a:solidFill>
                <a:srgbClr val="76A5AF"/>
              </a:solidFill>
              <a:latin typeface="Roboto"/>
              <a:ea typeface="Roboto"/>
              <a:cs typeface="Roboto"/>
              <a:sym typeface="Roboto"/>
            </a:endParaRPr>
          </a:p>
        </p:txBody>
      </p:sp>
      <p:sp>
        <p:nvSpPr>
          <p:cNvPr id="420" name="Google Shape;420;p68"/>
          <p:cNvSpPr txBox="1"/>
          <p:nvPr/>
        </p:nvSpPr>
        <p:spPr>
          <a:xfrm>
            <a:off x="311700" y="670025"/>
            <a:ext cx="8832300" cy="1282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300" b="1"/>
              <a:t>Spørsmål: </a:t>
            </a:r>
            <a:r>
              <a:rPr lang="no" sz="1300"/>
              <a:t>Et bilutleiefirma ønsker et informasjonssystem som kundebehandlerne kan benytte for utleie av biler. Under er det et forslag til en tekstlig beskrivelse av bruksmønsteret Reserver bil. Lag et sekvensdiagram for hovedflyten og én av de alternative flytene i den tekstlige beskrivelse.</a:t>
            </a:r>
            <a:endParaRPr sz="1300"/>
          </a:p>
          <a:p>
            <a:pPr marL="457200" lvl="0" indent="-311150" algn="l" rtl="0">
              <a:lnSpc>
                <a:spcPct val="115000"/>
              </a:lnSpc>
              <a:spcBef>
                <a:spcPts val="0"/>
              </a:spcBef>
              <a:spcAft>
                <a:spcPts val="0"/>
              </a:spcAft>
              <a:buSzPts val="1300"/>
              <a:buChar char="●"/>
            </a:pPr>
            <a:r>
              <a:rPr lang="no" sz="1300"/>
              <a:t>Tekstlig beskrivelse av use case ‘Reserver bil’</a:t>
            </a:r>
            <a:endParaRPr sz="1300"/>
          </a:p>
          <a:p>
            <a:pPr marL="914400" lvl="1" indent="-311150" algn="l" rtl="0">
              <a:lnSpc>
                <a:spcPct val="115000"/>
              </a:lnSpc>
              <a:spcBef>
                <a:spcPts val="0"/>
              </a:spcBef>
              <a:spcAft>
                <a:spcPts val="0"/>
              </a:spcAft>
              <a:buSzPts val="1300"/>
              <a:buChar char="○"/>
            </a:pPr>
            <a:r>
              <a:rPr lang="no" sz="1300" b="1"/>
              <a:t>Navn:</a:t>
            </a:r>
            <a:r>
              <a:rPr lang="no" sz="1300"/>
              <a:t> Reserver bil</a:t>
            </a:r>
            <a:endParaRPr sz="1300"/>
          </a:p>
          <a:p>
            <a:pPr marL="914400" lvl="1" indent="-311150" algn="l" rtl="0">
              <a:lnSpc>
                <a:spcPct val="115000"/>
              </a:lnSpc>
              <a:spcBef>
                <a:spcPts val="0"/>
              </a:spcBef>
              <a:spcAft>
                <a:spcPts val="0"/>
              </a:spcAft>
              <a:buSzPts val="1300"/>
              <a:buChar char="○"/>
            </a:pPr>
            <a:r>
              <a:rPr lang="no" sz="1300" b="1"/>
              <a:t>Aktør: </a:t>
            </a:r>
            <a:r>
              <a:rPr lang="no" sz="1300"/>
              <a:t>Kundebehandler</a:t>
            </a:r>
            <a:endParaRPr sz="1300"/>
          </a:p>
          <a:p>
            <a:pPr marL="914400" lvl="1" indent="-311150" algn="l" rtl="0">
              <a:lnSpc>
                <a:spcPct val="115000"/>
              </a:lnSpc>
              <a:spcBef>
                <a:spcPts val="0"/>
              </a:spcBef>
              <a:spcAft>
                <a:spcPts val="0"/>
              </a:spcAft>
              <a:buSzPts val="1300"/>
              <a:buChar char="○"/>
            </a:pPr>
            <a:r>
              <a:rPr lang="no" sz="1300" b="1"/>
              <a:t>Prebetingelse: </a:t>
            </a:r>
            <a:r>
              <a:rPr lang="no" sz="1300"/>
              <a:t>Ingen</a:t>
            </a:r>
            <a:endParaRPr sz="1300"/>
          </a:p>
          <a:p>
            <a:pPr marL="914400" lvl="1" indent="-311150" algn="l" rtl="0">
              <a:lnSpc>
                <a:spcPct val="115000"/>
              </a:lnSpc>
              <a:spcBef>
                <a:spcPts val="0"/>
              </a:spcBef>
              <a:spcAft>
                <a:spcPts val="0"/>
              </a:spcAft>
              <a:buSzPts val="1300"/>
              <a:buChar char="○"/>
            </a:pPr>
            <a:r>
              <a:rPr lang="no" sz="1300" b="1"/>
              <a:t>Postbetingelse:</a:t>
            </a:r>
            <a:r>
              <a:rPr lang="no" sz="1300"/>
              <a:t> Leiekontrakt for spesifisert bil og kunde med gitte utleiedatoer er opprettet </a:t>
            </a:r>
            <a:endParaRPr sz="1300"/>
          </a:p>
          <a:p>
            <a:pPr marL="457200" lvl="0" indent="-311150" algn="l" rtl="0">
              <a:lnSpc>
                <a:spcPct val="115000"/>
              </a:lnSpc>
              <a:spcBef>
                <a:spcPts val="0"/>
              </a:spcBef>
              <a:spcAft>
                <a:spcPts val="0"/>
              </a:spcAft>
              <a:buSzPts val="1300"/>
              <a:buChar char="●"/>
            </a:pPr>
            <a:r>
              <a:rPr lang="no" sz="1300" b="1"/>
              <a:t>Hovedflyt:</a:t>
            </a:r>
            <a:endParaRPr sz="1300" b="1"/>
          </a:p>
          <a:p>
            <a:pPr marL="914400" lvl="1" indent="-311150" algn="l" rtl="0">
              <a:lnSpc>
                <a:spcPct val="115000"/>
              </a:lnSpc>
              <a:spcBef>
                <a:spcPts val="0"/>
              </a:spcBef>
              <a:spcAft>
                <a:spcPts val="0"/>
              </a:spcAft>
              <a:buSzPts val="1300"/>
              <a:buChar char="○"/>
            </a:pPr>
            <a:r>
              <a:rPr lang="no" sz="1300"/>
              <a:t>1. Kundebehandler velger tidsintervall (hentedato og returdato)</a:t>
            </a:r>
            <a:endParaRPr sz="1300"/>
          </a:p>
          <a:p>
            <a:pPr marL="914400" lvl="1" indent="-311150" algn="l" rtl="0">
              <a:lnSpc>
                <a:spcPct val="115000"/>
              </a:lnSpc>
              <a:spcBef>
                <a:spcPts val="0"/>
              </a:spcBef>
              <a:spcAft>
                <a:spcPts val="0"/>
              </a:spcAft>
              <a:buSzPts val="1300"/>
              <a:buChar char="○"/>
            </a:pPr>
            <a:r>
              <a:rPr lang="no" sz="1300"/>
              <a:t>2. Systemet returnerer en liste over tilgjengelige biler innenfor de spesifiserte datoene</a:t>
            </a:r>
            <a:endParaRPr sz="1300"/>
          </a:p>
          <a:p>
            <a:pPr marL="914400" lvl="1" indent="-311150" algn="l" rtl="0">
              <a:lnSpc>
                <a:spcPct val="115000"/>
              </a:lnSpc>
              <a:spcBef>
                <a:spcPts val="0"/>
              </a:spcBef>
              <a:spcAft>
                <a:spcPts val="0"/>
              </a:spcAft>
              <a:buSzPts val="1300"/>
              <a:buChar char="○"/>
            </a:pPr>
            <a:r>
              <a:rPr lang="no" sz="1300"/>
              <a:t>3. Kundebehandler velger én av bilene.</a:t>
            </a:r>
            <a:endParaRPr sz="1300"/>
          </a:p>
          <a:p>
            <a:pPr marL="914400" lvl="1" indent="-311150" algn="l" rtl="0">
              <a:lnSpc>
                <a:spcPct val="115000"/>
              </a:lnSpc>
              <a:spcBef>
                <a:spcPts val="0"/>
              </a:spcBef>
              <a:spcAft>
                <a:spcPts val="0"/>
              </a:spcAft>
              <a:buSzPts val="1300"/>
              <a:buChar char="○"/>
            </a:pPr>
            <a:r>
              <a:rPr lang="no" sz="1300"/>
              <a:t>4. Systemet ber om kundenr og finner kunden i systemet</a:t>
            </a:r>
            <a:endParaRPr sz="1300"/>
          </a:p>
          <a:p>
            <a:pPr marL="914400" lvl="1" indent="-311150" algn="l" rtl="0">
              <a:lnSpc>
                <a:spcPct val="115000"/>
              </a:lnSpc>
              <a:spcBef>
                <a:spcPts val="0"/>
              </a:spcBef>
              <a:spcAft>
                <a:spcPts val="0"/>
              </a:spcAft>
              <a:buSzPts val="1300"/>
              <a:buChar char="○"/>
            </a:pPr>
            <a:r>
              <a:rPr lang="no" sz="1300"/>
              <a:t>5. Systemet bekrefter at bilen er reservert for den gitte perioden</a:t>
            </a:r>
            <a:endParaRPr sz="1300"/>
          </a:p>
          <a:p>
            <a:pPr marL="457200" lvl="0" indent="-311150" algn="l" rtl="0">
              <a:lnSpc>
                <a:spcPct val="115000"/>
              </a:lnSpc>
              <a:spcBef>
                <a:spcPts val="0"/>
              </a:spcBef>
              <a:spcAft>
                <a:spcPts val="0"/>
              </a:spcAft>
              <a:buSzPts val="1300"/>
              <a:buChar char="●"/>
            </a:pPr>
            <a:r>
              <a:rPr lang="no" sz="1300" b="1"/>
              <a:t>Alternativ flyt 2.1:</a:t>
            </a:r>
            <a:r>
              <a:rPr lang="no" sz="1300"/>
              <a:t> Det finnes ingen tilgjengelige biler i valgt tidsintervall.</a:t>
            </a:r>
            <a:endParaRPr sz="1300"/>
          </a:p>
          <a:p>
            <a:pPr marL="914400" lvl="1" indent="-311150" algn="l" rtl="0">
              <a:lnSpc>
                <a:spcPct val="115000"/>
              </a:lnSpc>
              <a:spcBef>
                <a:spcPts val="0"/>
              </a:spcBef>
              <a:spcAft>
                <a:spcPts val="0"/>
              </a:spcAft>
              <a:buSzPts val="1300"/>
              <a:buChar char="○"/>
            </a:pPr>
            <a:r>
              <a:rPr lang="no" sz="1300"/>
              <a:t>2.2. Systemet opplyser om at det ikke er tilgjengelige biler innenfor oppgitt tidsintervall.</a:t>
            </a:r>
            <a:endParaRPr sz="1300"/>
          </a:p>
          <a:p>
            <a:pPr marL="914400" lvl="1" indent="-311150" algn="l" rtl="0">
              <a:lnSpc>
                <a:spcPct val="115000"/>
              </a:lnSpc>
              <a:spcBef>
                <a:spcPts val="0"/>
              </a:spcBef>
              <a:spcAft>
                <a:spcPts val="0"/>
              </a:spcAft>
              <a:buSzPts val="1300"/>
              <a:buChar char="○"/>
            </a:pPr>
            <a:r>
              <a:rPr lang="no" sz="1300"/>
              <a:t>2.3. Kundebehandler oppgir et nytt tidsintervall (steg 1) eller avslutter bruksmønsteret.</a:t>
            </a:r>
            <a:endParaRPr sz="1300"/>
          </a:p>
          <a:p>
            <a:pPr marL="457200" lvl="0" indent="-311150" algn="l" rtl="0">
              <a:lnSpc>
                <a:spcPct val="115000"/>
              </a:lnSpc>
              <a:spcBef>
                <a:spcPts val="0"/>
              </a:spcBef>
              <a:spcAft>
                <a:spcPts val="0"/>
              </a:spcAft>
              <a:buSzPts val="1300"/>
              <a:buChar char="●"/>
            </a:pPr>
            <a:r>
              <a:rPr lang="no" sz="1300" b="1"/>
              <a:t>Alternativ flyt 4.1: </a:t>
            </a:r>
            <a:r>
              <a:rPr lang="no" sz="1300"/>
              <a:t>Kunden finnes ikke.</a:t>
            </a:r>
            <a:endParaRPr sz="1300"/>
          </a:p>
          <a:p>
            <a:pPr marL="914400" lvl="1" indent="-311150" algn="l" rtl="0">
              <a:lnSpc>
                <a:spcPct val="115000"/>
              </a:lnSpc>
              <a:spcBef>
                <a:spcPts val="0"/>
              </a:spcBef>
              <a:spcAft>
                <a:spcPts val="0"/>
              </a:spcAft>
              <a:buSzPts val="1300"/>
              <a:buChar char="○"/>
            </a:pPr>
            <a:r>
              <a:rPr lang="no" sz="1300"/>
              <a:t>4.2. Systemet oppretter ny kunde og returnerer til steg 3.</a:t>
            </a:r>
            <a:endParaRPr sz="1300"/>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no"/>
              <a:t>Analyse av den tekstlige beskrivelsen:</a:t>
            </a:r>
            <a:endParaRPr/>
          </a:p>
          <a:p>
            <a:pPr marL="0" lvl="0" indent="0" algn="l" rtl="0">
              <a:lnSpc>
                <a:spcPct val="115000"/>
              </a:lnSpc>
              <a:spcBef>
                <a:spcPts val="0"/>
              </a:spcBef>
              <a:spcAft>
                <a:spcPts val="0"/>
              </a:spcAft>
              <a:buClr>
                <a:schemeClr val="dk1"/>
              </a:buClr>
              <a:buSzPts val="1100"/>
              <a:buFont typeface="Arial"/>
              <a:buNone/>
            </a:pPr>
            <a:r>
              <a:rPr lang="no"/>
              <a:t>1. Identifiser de aktuelle objektene/aktørene:</a:t>
            </a:r>
            <a:endParaRPr/>
          </a:p>
          <a:p>
            <a:pPr marL="457200" lvl="0" indent="-317500" algn="l" rtl="0">
              <a:lnSpc>
                <a:spcPct val="115000"/>
              </a:lnSpc>
              <a:spcBef>
                <a:spcPts val="0"/>
              </a:spcBef>
              <a:spcAft>
                <a:spcPts val="0"/>
              </a:spcAft>
              <a:buSzPts val="1400"/>
              <a:buChar char="-"/>
            </a:pPr>
            <a:r>
              <a:rPr lang="no"/>
              <a:t>Hvilket system er det snakk om? -- Reservasjonssystem for utleie av biler</a:t>
            </a:r>
            <a:endParaRPr/>
          </a:p>
          <a:p>
            <a:pPr marL="457200" lvl="0" indent="-317500" algn="l" rtl="0">
              <a:lnSpc>
                <a:spcPct val="115000"/>
              </a:lnSpc>
              <a:spcBef>
                <a:spcPts val="0"/>
              </a:spcBef>
              <a:spcAft>
                <a:spcPts val="0"/>
              </a:spcAft>
              <a:buSzPts val="1400"/>
              <a:buChar char="-"/>
            </a:pPr>
            <a:r>
              <a:rPr lang="no"/>
              <a:t>Har vi eventuelle undersystemer? -- Bilregister/Kunderegister (avhengig av hvordan systemet er implementert) </a:t>
            </a:r>
            <a:endParaRPr/>
          </a:p>
          <a:p>
            <a:pPr marL="457200" lvl="0" indent="-317500" algn="l" rtl="0">
              <a:lnSpc>
                <a:spcPct val="115000"/>
              </a:lnSpc>
              <a:spcBef>
                <a:spcPts val="0"/>
              </a:spcBef>
              <a:spcAft>
                <a:spcPts val="0"/>
              </a:spcAft>
              <a:buSzPts val="1400"/>
              <a:buChar char="-"/>
            </a:pPr>
            <a:r>
              <a:rPr lang="no"/>
              <a:t>Har vi eventuelle objekter? -- Kunde (objekter for de ulike kundene)/Kontrakt (objekt for utleiekontrakt) </a:t>
            </a:r>
            <a:endParaRPr/>
          </a:p>
          <a:p>
            <a:pPr marL="457200" lvl="0" indent="-317500" algn="l" rtl="0">
              <a:lnSpc>
                <a:spcPct val="115000"/>
              </a:lnSpc>
              <a:spcBef>
                <a:spcPts val="0"/>
              </a:spcBef>
              <a:spcAft>
                <a:spcPts val="0"/>
              </a:spcAft>
              <a:buSzPts val="1400"/>
              <a:buChar char="-"/>
            </a:pPr>
            <a:r>
              <a:rPr lang="no"/>
              <a:t>Hvem skal interagere med systemet? → Kundebehandler</a:t>
            </a:r>
            <a:endParaRPr/>
          </a:p>
          <a:p>
            <a:pPr marL="0" lvl="0" indent="0" algn="l" rtl="0">
              <a:lnSpc>
                <a:spcPct val="115000"/>
              </a:lnSpc>
              <a:spcBef>
                <a:spcPts val="0"/>
              </a:spcBef>
              <a:spcAft>
                <a:spcPts val="0"/>
              </a:spcAft>
              <a:buClr>
                <a:schemeClr val="dk1"/>
              </a:buClr>
              <a:buSzPts val="1100"/>
              <a:buFont typeface="Arial"/>
              <a:buNone/>
            </a:pPr>
            <a:r>
              <a:rPr lang="no"/>
              <a:t>2. Oppsett (rekkefølgen gis av flyten)</a:t>
            </a:r>
            <a:endParaRPr/>
          </a:p>
          <a:p>
            <a:pPr marL="457200" lvl="0" indent="-317500" algn="l" rtl="0">
              <a:lnSpc>
                <a:spcPct val="115000"/>
              </a:lnSpc>
              <a:spcBef>
                <a:spcPts val="0"/>
              </a:spcBef>
              <a:spcAft>
                <a:spcPts val="0"/>
              </a:spcAft>
              <a:buSzPts val="1400"/>
              <a:buChar char="-"/>
            </a:pPr>
            <a:r>
              <a:rPr lang="no"/>
              <a:t>Aktøren (Kundebehandler) plasseres til venstre i sekvensdiagrammet</a:t>
            </a:r>
            <a:endParaRPr/>
          </a:p>
          <a:p>
            <a:pPr marL="457200" lvl="0" indent="-317500" algn="l" rtl="0">
              <a:lnSpc>
                <a:spcPct val="115000"/>
              </a:lnSpc>
              <a:spcBef>
                <a:spcPts val="0"/>
              </a:spcBef>
              <a:spcAft>
                <a:spcPts val="0"/>
              </a:spcAft>
              <a:buSzPts val="1400"/>
              <a:buChar char="-"/>
            </a:pPr>
            <a:r>
              <a:rPr lang="no"/>
              <a:t>Aktøren interagerer med Reservasjonssystemet</a:t>
            </a:r>
            <a:endParaRPr/>
          </a:p>
          <a:p>
            <a:pPr marL="0" lvl="0" indent="457200" algn="l" rtl="0">
              <a:lnSpc>
                <a:spcPct val="115000"/>
              </a:lnSpc>
              <a:spcBef>
                <a:spcPts val="0"/>
              </a:spcBef>
              <a:spcAft>
                <a:spcPts val="0"/>
              </a:spcAft>
              <a:buClr>
                <a:schemeClr val="dk1"/>
              </a:buClr>
              <a:buSzPts val="1100"/>
              <a:buFont typeface="Arial"/>
              <a:buNone/>
            </a:pPr>
            <a:r>
              <a:rPr lang="no"/>
              <a:t>1. Kundebehandler velger tidsintervall (hentedato og returdato)</a:t>
            </a:r>
            <a:endParaRPr/>
          </a:p>
          <a:p>
            <a:pPr marL="914400" lvl="0" indent="0" algn="l" rtl="0">
              <a:lnSpc>
                <a:spcPct val="115000"/>
              </a:lnSpc>
              <a:spcBef>
                <a:spcPts val="0"/>
              </a:spcBef>
              <a:spcAft>
                <a:spcPts val="0"/>
              </a:spcAft>
              <a:buClr>
                <a:schemeClr val="dk1"/>
              </a:buClr>
              <a:buSzPts val="1100"/>
              <a:buFont typeface="Arial"/>
              <a:buNone/>
            </a:pPr>
            <a:r>
              <a:rPr lang="no"/>
              <a:t>Reservasjonssystemet interagerer… </a:t>
            </a:r>
            <a:endParaRPr/>
          </a:p>
          <a:p>
            <a:pPr marL="457200" lvl="0" indent="457200" algn="l" rtl="0">
              <a:lnSpc>
                <a:spcPct val="115000"/>
              </a:lnSpc>
              <a:spcBef>
                <a:spcPts val="0"/>
              </a:spcBef>
              <a:spcAft>
                <a:spcPts val="0"/>
              </a:spcAft>
              <a:buClr>
                <a:schemeClr val="dk1"/>
              </a:buClr>
              <a:buSzPts val="1100"/>
              <a:buFont typeface="Arial"/>
              <a:buNone/>
            </a:pPr>
            <a:r>
              <a:rPr lang="no"/>
              <a:t>Først med Bilregisteret </a:t>
            </a:r>
            <a:endParaRPr/>
          </a:p>
          <a:p>
            <a:pPr marL="0" lvl="0" indent="457200" algn="l" rtl="0">
              <a:lnSpc>
                <a:spcPct val="115000"/>
              </a:lnSpc>
              <a:spcBef>
                <a:spcPts val="0"/>
              </a:spcBef>
              <a:spcAft>
                <a:spcPts val="0"/>
              </a:spcAft>
              <a:buClr>
                <a:schemeClr val="dk1"/>
              </a:buClr>
              <a:buSzPts val="1100"/>
              <a:buFont typeface="Arial"/>
              <a:buNone/>
            </a:pPr>
            <a:r>
              <a:rPr lang="no"/>
              <a:t>2. Returnerer liste over tilgjengelige biler </a:t>
            </a:r>
            <a:endParaRPr/>
          </a:p>
          <a:p>
            <a:pPr marL="457200" lvl="0" indent="457200" algn="l" rtl="0">
              <a:lnSpc>
                <a:spcPct val="115000"/>
              </a:lnSpc>
              <a:spcBef>
                <a:spcPts val="0"/>
              </a:spcBef>
              <a:spcAft>
                <a:spcPts val="0"/>
              </a:spcAft>
              <a:buClr>
                <a:schemeClr val="dk1"/>
              </a:buClr>
              <a:buSzPts val="1100"/>
              <a:buFont typeface="Arial"/>
              <a:buNone/>
            </a:pPr>
            <a:r>
              <a:rPr lang="no"/>
              <a:t>Deretter med Kunderegisteret </a:t>
            </a:r>
            <a:endParaRPr/>
          </a:p>
          <a:p>
            <a:pPr marL="457200" lvl="0" indent="0" algn="l" rtl="0">
              <a:lnSpc>
                <a:spcPct val="115000"/>
              </a:lnSpc>
              <a:spcBef>
                <a:spcPts val="0"/>
              </a:spcBef>
              <a:spcAft>
                <a:spcPts val="0"/>
              </a:spcAft>
              <a:buClr>
                <a:schemeClr val="dk1"/>
              </a:buClr>
              <a:buSzPts val="1100"/>
              <a:buFont typeface="Arial"/>
              <a:buNone/>
            </a:pPr>
            <a:r>
              <a:rPr lang="no"/>
              <a:t>4. Finner kunden i systemet</a:t>
            </a:r>
            <a:endParaRPr/>
          </a:p>
          <a:p>
            <a:pPr marL="457200" lvl="0" indent="457200" algn="l" rtl="0">
              <a:lnSpc>
                <a:spcPct val="115000"/>
              </a:lnSpc>
              <a:spcBef>
                <a:spcPts val="0"/>
              </a:spcBef>
              <a:spcAft>
                <a:spcPts val="0"/>
              </a:spcAft>
              <a:buClr>
                <a:schemeClr val="dk1"/>
              </a:buClr>
              <a:buSzPts val="1100"/>
              <a:buFont typeface="Arial"/>
              <a:buNone/>
            </a:pPr>
            <a:r>
              <a:rPr lang="no"/>
              <a:t>Kundeobjekt må være på plass før avtalen tegnes </a:t>
            </a:r>
            <a:endParaRPr/>
          </a:p>
          <a:p>
            <a:pPr marL="457200" lvl="0" indent="457200" algn="l" rtl="0">
              <a:lnSpc>
                <a:spcPct val="115000"/>
              </a:lnSpc>
              <a:spcBef>
                <a:spcPts val="0"/>
              </a:spcBef>
              <a:spcAft>
                <a:spcPts val="0"/>
              </a:spcAft>
              <a:buClr>
                <a:schemeClr val="dk1"/>
              </a:buClr>
              <a:buSzPts val="1100"/>
              <a:buFont typeface="Arial"/>
              <a:buNone/>
            </a:pPr>
            <a:r>
              <a:rPr lang="no"/>
              <a:t>Kontrakten opprettes til slutt </a:t>
            </a:r>
            <a:endParaRPr/>
          </a:p>
          <a:p>
            <a:pPr marL="457200" lvl="0" indent="0" algn="l" rtl="0">
              <a:lnSpc>
                <a:spcPct val="115000"/>
              </a:lnSpc>
              <a:spcBef>
                <a:spcPts val="0"/>
              </a:spcBef>
              <a:spcAft>
                <a:spcPts val="0"/>
              </a:spcAft>
              <a:buClr>
                <a:schemeClr val="dk1"/>
              </a:buClr>
              <a:buSzPts val="1100"/>
              <a:buFont typeface="Arial"/>
              <a:buNone/>
            </a:pPr>
            <a:r>
              <a:rPr lang="no"/>
              <a:t>5. Systemet bekrefter at bilen er reservert for den gitte perioden</a:t>
            </a:r>
            <a:endParaRPr/>
          </a:p>
          <a:p>
            <a:pPr marL="0" lvl="0" indent="0" algn="l" rtl="0">
              <a:lnSpc>
                <a:spcPct val="115000"/>
              </a:lnSpc>
              <a:spcBef>
                <a:spcPts val="0"/>
              </a:spcBef>
              <a:spcAft>
                <a:spcPts val="0"/>
              </a:spcAft>
              <a:buClr>
                <a:schemeClr val="dk1"/>
              </a:buClr>
              <a:buSzPts val="1100"/>
              <a:buFont typeface="Arial"/>
              <a:buNone/>
            </a:pPr>
            <a:r>
              <a:rPr lang="no"/>
              <a:t>Foreløpig oppsett → Har nå et skjelett for hvordan sekvensdiagrammet skal se ut </a:t>
            </a:r>
            <a:endParaRPr/>
          </a:p>
          <a:p>
            <a:pPr marL="0" lvl="0" indent="0" algn="l" rtl="0">
              <a:lnSpc>
                <a:spcPct val="115000"/>
              </a:lnSpc>
              <a:spcBef>
                <a:spcPts val="0"/>
              </a:spcBef>
              <a:spcAft>
                <a:spcPts val="0"/>
              </a:spcAft>
              <a:buClr>
                <a:schemeClr val="dk1"/>
              </a:buClr>
              <a:buSzPts val="1100"/>
              <a:buFont typeface="Arial"/>
              <a:buNone/>
            </a:pPr>
            <a:r>
              <a:rPr lang="no"/>
              <a:t>Kan starte å modellere den tekstlige beskrivelsen</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no"/>
              <a:t>3. Modeller hendelsesforløpet ved å følge den tekstlige beskrivelsen:</a:t>
            </a:r>
            <a:endParaRPr/>
          </a:p>
          <a:p>
            <a:pPr marL="0" lvl="0" indent="457200" algn="l" rtl="0">
              <a:lnSpc>
                <a:spcPct val="115000"/>
              </a:lnSpc>
              <a:spcBef>
                <a:spcPts val="0"/>
              </a:spcBef>
              <a:spcAft>
                <a:spcPts val="0"/>
              </a:spcAft>
              <a:buClr>
                <a:schemeClr val="dk1"/>
              </a:buClr>
              <a:buSzPts val="1100"/>
              <a:buFont typeface="Arial"/>
              <a:buNone/>
            </a:pPr>
            <a:r>
              <a:rPr lang="no"/>
              <a:t>Rekkefølgen fra hoved- og alternativ flyt bestemmer rekkefølgen i diagrammet </a:t>
            </a:r>
            <a:endParaRPr/>
          </a:p>
          <a:p>
            <a:pPr marL="0" lvl="0" indent="457200" algn="l" rtl="0">
              <a:lnSpc>
                <a:spcPct val="115000"/>
              </a:lnSpc>
              <a:spcBef>
                <a:spcPts val="0"/>
              </a:spcBef>
              <a:spcAft>
                <a:spcPts val="0"/>
              </a:spcAft>
              <a:buClr>
                <a:schemeClr val="dk1"/>
              </a:buClr>
              <a:buSzPts val="1100"/>
              <a:buFont typeface="Arial"/>
              <a:buNone/>
            </a:pPr>
            <a:r>
              <a:rPr lang="no"/>
              <a:t>Hvert steg i den tekstlige beskrivelsen er tilnærmet lik en pil i diagrammet </a:t>
            </a:r>
            <a:endParaRPr/>
          </a:p>
          <a:p>
            <a:pPr marL="0" lvl="0" indent="457200" algn="l" rtl="0">
              <a:lnSpc>
                <a:spcPct val="115000"/>
              </a:lnSpc>
              <a:spcBef>
                <a:spcPts val="0"/>
              </a:spcBef>
              <a:spcAft>
                <a:spcPts val="0"/>
              </a:spcAft>
              <a:buClr>
                <a:schemeClr val="dk1"/>
              </a:buClr>
              <a:buSzPts val="1100"/>
              <a:buFont typeface="Arial"/>
              <a:buNone/>
            </a:pPr>
            <a:r>
              <a:rPr lang="no"/>
              <a:t>Data som sendes mellom objektene reflekteres i diagrammet</a:t>
            </a:r>
            <a:endParaRPr/>
          </a:p>
          <a:p>
            <a:pPr marL="0" lvl="0" indent="457200" algn="l" rtl="0">
              <a:lnSpc>
                <a:spcPct val="115000"/>
              </a:lnSpc>
              <a:spcBef>
                <a:spcPts val="0"/>
              </a:spcBef>
              <a:spcAft>
                <a:spcPts val="0"/>
              </a:spcAft>
              <a:buClr>
                <a:schemeClr val="dk1"/>
              </a:buClr>
              <a:buSzPts val="1100"/>
              <a:buFont typeface="Arial"/>
              <a:buNone/>
            </a:pPr>
            <a:r>
              <a:rPr lang="no"/>
              <a:t>Metodekall (med parametere) → Heltrukket pil </a:t>
            </a:r>
            <a:endParaRPr/>
          </a:p>
          <a:p>
            <a:pPr marL="0" lvl="0" indent="457200" algn="l" rtl="0">
              <a:lnSpc>
                <a:spcPct val="115000"/>
              </a:lnSpc>
              <a:spcBef>
                <a:spcPts val="0"/>
              </a:spcBef>
              <a:spcAft>
                <a:spcPts val="0"/>
              </a:spcAft>
              <a:buClr>
                <a:schemeClr val="dk1"/>
              </a:buClr>
              <a:buSzPts val="1100"/>
              <a:buFont typeface="Arial"/>
              <a:buNone/>
            </a:pPr>
            <a:r>
              <a:rPr lang="no"/>
              <a:t>Returverdier → Stiplet pil </a:t>
            </a:r>
            <a:endParaRPr/>
          </a:p>
          <a:p>
            <a:pPr marL="0" lvl="0" indent="457200" algn="l" rtl="0">
              <a:lnSpc>
                <a:spcPct val="115000"/>
              </a:lnSpc>
              <a:spcBef>
                <a:spcPts val="0"/>
              </a:spcBef>
              <a:spcAft>
                <a:spcPts val="0"/>
              </a:spcAft>
              <a:buClr>
                <a:schemeClr val="dk1"/>
              </a:buClr>
              <a:buSzPts val="1100"/>
              <a:buFont typeface="Arial"/>
              <a:buNone/>
            </a:pPr>
            <a:r>
              <a:rPr lang="no"/>
              <a:t>Create (for å opprette objekter) → Stiplet pil</a:t>
            </a:r>
            <a:endParaRPr/>
          </a:p>
          <a:p>
            <a:pPr marL="0" lvl="0" indent="0" algn="l" rtl="0">
              <a:spcBef>
                <a:spcPts val="0"/>
              </a:spcBef>
              <a:spcAft>
                <a:spcPts val="0"/>
              </a:spcAft>
              <a:buNone/>
            </a:pPr>
            <a:endParaRPr/>
          </a:p>
          <a:p>
            <a:pPr marL="0" lvl="0" indent="457200" algn="l" rtl="0">
              <a:lnSpc>
                <a:spcPct val="115000"/>
              </a:lnSpc>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69"/>
          <p:cNvSpPr txBox="1"/>
          <p:nvPr/>
        </p:nvSpPr>
        <p:spPr>
          <a:xfrm>
            <a:off x="311700" y="211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9</a:t>
            </a:r>
            <a:endParaRPr sz="2800" b="1">
              <a:solidFill>
                <a:srgbClr val="76A5AF"/>
              </a:solidFill>
              <a:latin typeface="Roboto"/>
              <a:ea typeface="Roboto"/>
              <a:cs typeface="Roboto"/>
              <a:sym typeface="Roboto"/>
            </a:endParaRPr>
          </a:p>
        </p:txBody>
      </p:sp>
      <p:sp>
        <p:nvSpPr>
          <p:cNvPr id="426" name="Google Shape;426;p69"/>
          <p:cNvSpPr txBox="1"/>
          <p:nvPr/>
        </p:nvSpPr>
        <p:spPr>
          <a:xfrm>
            <a:off x="311700" y="517625"/>
            <a:ext cx="8832300" cy="475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sz="1300" b="1"/>
              <a:t>Svar del 1: </a:t>
            </a:r>
            <a:r>
              <a:rPr lang="no" sz="1300"/>
              <a:t>Analyse av den tekstlige beskrivelsen:</a:t>
            </a:r>
            <a:endParaRPr sz="1300"/>
          </a:p>
          <a:p>
            <a:pPr marL="0" lvl="0" indent="0" algn="l" rtl="0">
              <a:lnSpc>
                <a:spcPct val="115000"/>
              </a:lnSpc>
              <a:spcBef>
                <a:spcPts val="0"/>
              </a:spcBef>
              <a:spcAft>
                <a:spcPts val="0"/>
              </a:spcAft>
              <a:buNone/>
            </a:pPr>
            <a:r>
              <a:rPr lang="no" sz="1300"/>
              <a:t>1. Identifiser de aktuelle objektene/aktørene:</a:t>
            </a:r>
            <a:endParaRPr sz="1300"/>
          </a:p>
          <a:p>
            <a:pPr marL="457200" lvl="0" indent="-311150" algn="l" rtl="0">
              <a:lnSpc>
                <a:spcPct val="115000"/>
              </a:lnSpc>
              <a:spcBef>
                <a:spcPts val="0"/>
              </a:spcBef>
              <a:spcAft>
                <a:spcPts val="0"/>
              </a:spcAft>
              <a:buSzPts val="1300"/>
              <a:buChar char="-"/>
            </a:pPr>
            <a:r>
              <a:rPr lang="no" sz="1300"/>
              <a:t>Hvilket system er det snakk om? -- Reservasjonssystem for utleie av biler</a:t>
            </a:r>
            <a:endParaRPr sz="1300"/>
          </a:p>
          <a:p>
            <a:pPr marL="457200" lvl="0" indent="-311150" algn="l" rtl="0">
              <a:lnSpc>
                <a:spcPct val="115000"/>
              </a:lnSpc>
              <a:spcBef>
                <a:spcPts val="0"/>
              </a:spcBef>
              <a:spcAft>
                <a:spcPts val="0"/>
              </a:spcAft>
              <a:buSzPts val="1300"/>
              <a:buChar char="-"/>
            </a:pPr>
            <a:r>
              <a:rPr lang="no" sz="1300"/>
              <a:t>Har vi eventuelle undersystemer? -- Bilregister/Kunderegister (avhengig av hvordan systemet er implementert) </a:t>
            </a:r>
            <a:endParaRPr sz="1300"/>
          </a:p>
          <a:p>
            <a:pPr marL="457200" lvl="0" indent="-311150" algn="l" rtl="0">
              <a:lnSpc>
                <a:spcPct val="115000"/>
              </a:lnSpc>
              <a:spcBef>
                <a:spcPts val="0"/>
              </a:spcBef>
              <a:spcAft>
                <a:spcPts val="0"/>
              </a:spcAft>
              <a:buSzPts val="1300"/>
              <a:buChar char="-"/>
            </a:pPr>
            <a:r>
              <a:rPr lang="no" sz="1300"/>
              <a:t>Har vi eventuelle objekter? -- Kunde (objekter for de ulike kundene)/Kontrakt (objekt for utleiekontrakt) </a:t>
            </a:r>
            <a:endParaRPr sz="1300"/>
          </a:p>
          <a:p>
            <a:pPr marL="457200" lvl="0" indent="-311150" algn="l" rtl="0">
              <a:lnSpc>
                <a:spcPct val="115000"/>
              </a:lnSpc>
              <a:spcBef>
                <a:spcPts val="0"/>
              </a:spcBef>
              <a:spcAft>
                <a:spcPts val="0"/>
              </a:spcAft>
              <a:buSzPts val="1300"/>
              <a:buChar char="-"/>
            </a:pPr>
            <a:r>
              <a:rPr lang="no" sz="1300"/>
              <a:t>Hvem skal interagere med systemet? → Kundebehandler</a:t>
            </a:r>
            <a:endParaRPr sz="1300"/>
          </a:p>
          <a:p>
            <a:pPr marL="0" lvl="0" indent="0" algn="l" rtl="0">
              <a:lnSpc>
                <a:spcPct val="115000"/>
              </a:lnSpc>
              <a:spcBef>
                <a:spcPts val="0"/>
              </a:spcBef>
              <a:spcAft>
                <a:spcPts val="0"/>
              </a:spcAft>
              <a:buNone/>
            </a:pPr>
            <a:r>
              <a:rPr lang="no" sz="1300"/>
              <a:t>2. Oppsett (rekkefølgen gis av flyten)</a:t>
            </a:r>
            <a:endParaRPr sz="1300"/>
          </a:p>
          <a:p>
            <a:pPr marL="457200" lvl="0" indent="-311150" algn="l" rtl="0">
              <a:lnSpc>
                <a:spcPct val="115000"/>
              </a:lnSpc>
              <a:spcBef>
                <a:spcPts val="0"/>
              </a:spcBef>
              <a:spcAft>
                <a:spcPts val="0"/>
              </a:spcAft>
              <a:buSzPts val="1300"/>
              <a:buChar char="-"/>
            </a:pPr>
            <a:r>
              <a:rPr lang="no" sz="1300"/>
              <a:t>Aktøren (Kundebehandler) plasseres til venstre i sekvensdiagrammet</a:t>
            </a:r>
            <a:endParaRPr sz="1300"/>
          </a:p>
          <a:p>
            <a:pPr marL="457200" lvl="0" indent="-311150" algn="l" rtl="0">
              <a:lnSpc>
                <a:spcPct val="115000"/>
              </a:lnSpc>
              <a:spcBef>
                <a:spcPts val="0"/>
              </a:spcBef>
              <a:spcAft>
                <a:spcPts val="0"/>
              </a:spcAft>
              <a:buSzPts val="1300"/>
              <a:buChar char="-"/>
            </a:pPr>
            <a:r>
              <a:rPr lang="no" sz="1300"/>
              <a:t>Aktøren interagerer med Reservasjonssystemet</a:t>
            </a:r>
            <a:endParaRPr sz="1300"/>
          </a:p>
          <a:p>
            <a:pPr marL="0" lvl="0" indent="457200" algn="l" rtl="0">
              <a:lnSpc>
                <a:spcPct val="115000"/>
              </a:lnSpc>
              <a:spcBef>
                <a:spcPts val="0"/>
              </a:spcBef>
              <a:spcAft>
                <a:spcPts val="0"/>
              </a:spcAft>
              <a:buNone/>
            </a:pPr>
            <a:r>
              <a:rPr lang="no" sz="1300"/>
              <a:t>1. Kundebehandler velger tidsintervall (hentedato og returdato)</a:t>
            </a:r>
            <a:endParaRPr sz="1300"/>
          </a:p>
          <a:p>
            <a:pPr marL="914400" lvl="0" indent="0" algn="l" rtl="0">
              <a:lnSpc>
                <a:spcPct val="115000"/>
              </a:lnSpc>
              <a:spcBef>
                <a:spcPts val="0"/>
              </a:spcBef>
              <a:spcAft>
                <a:spcPts val="0"/>
              </a:spcAft>
              <a:buNone/>
            </a:pPr>
            <a:r>
              <a:rPr lang="no" sz="1300"/>
              <a:t>Reservasjonssystemet interagerer… </a:t>
            </a:r>
            <a:endParaRPr sz="1300"/>
          </a:p>
          <a:p>
            <a:pPr marL="457200" lvl="0" indent="457200" algn="l" rtl="0">
              <a:lnSpc>
                <a:spcPct val="115000"/>
              </a:lnSpc>
              <a:spcBef>
                <a:spcPts val="0"/>
              </a:spcBef>
              <a:spcAft>
                <a:spcPts val="0"/>
              </a:spcAft>
              <a:buNone/>
            </a:pPr>
            <a:r>
              <a:rPr lang="no" sz="1300"/>
              <a:t>Først med Bilregisteret </a:t>
            </a:r>
            <a:endParaRPr sz="1300"/>
          </a:p>
          <a:p>
            <a:pPr marL="0" lvl="0" indent="457200" algn="l" rtl="0">
              <a:lnSpc>
                <a:spcPct val="115000"/>
              </a:lnSpc>
              <a:spcBef>
                <a:spcPts val="0"/>
              </a:spcBef>
              <a:spcAft>
                <a:spcPts val="0"/>
              </a:spcAft>
              <a:buNone/>
            </a:pPr>
            <a:r>
              <a:rPr lang="no" sz="1300"/>
              <a:t>2. Returnerer liste over tilgjengelige biler </a:t>
            </a:r>
            <a:endParaRPr sz="1300"/>
          </a:p>
          <a:p>
            <a:pPr marL="457200" lvl="0" indent="457200" algn="l" rtl="0">
              <a:lnSpc>
                <a:spcPct val="115000"/>
              </a:lnSpc>
              <a:spcBef>
                <a:spcPts val="0"/>
              </a:spcBef>
              <a:spcAft>
                <a:spcPts val="0"/>
              </a:spcAft>
              <a:buNone/>
            </a:pPr>
            <a:r>
              <a:rPr lang="no" sz="1300"/>
              <a:t>Deretter med Kunderegisteret </a:t>
            </a:r>
            <a:endParaRPr sz="1300"/>
          </a:p>
          <a:p>
            <a:pPr marL="457200" lvl="0" indent="0" algn="l" rtl="0">
              <a:lnSpc>
                <a:spcPct val="115000"/>
              </a:lnSpc>
              <a:spcBef>
                <a:spcPts val="0"/>
              </a:spcBef>
              <a:spcAft>
                <a:spcPts val="0"/>
              </a:spcAft>
              <a:buNone/>
            </a:pPr>
            <a:r>
              <a:rPr lang="no" sz="1300"/>
              <a:t>4. Finner kunden i systemet</a:t>
            </a:r>
            <a:endParaRPr sz="1300"/>
          </a:p>
          <a:p>
            <a:pPr marL="457200" lvl="0" indent="457200" algn="l" rtl="0">
              <a:lnSpc>
                <a:spcPct val="115000"/>
              </a:lnSpc>
              <a:spcBef>
                <a:spcPts val="0"/>
              </a:spcBef>
              <a:spcAft>
                <a:spcPts val="0"/>
              </a:spcAft>
              <a:buNone/>
            </a:pPr>
            <a:r>
              <a:rPr lang="no" sz="1300"/>
              <a:t>Kundeobjekt må være på plass før avtalen tegnes </a:t>
            </a:r>
            <a:endParaRPr sz="1300"/>
          </a:p>
          <a:p>
            <a:pPr marL="457200" lvl="0" indent="457200" algn="l" rtl="0">
              <a:lnSpc>
                <a:spcPct val="115000"/>
              </a:lnSpc>
              <a:spcBef>
                <a:spcPts val="0"/>
              </a:spcBef>
              <a:spcAft>
                <a:spcPts val="0"/>
              </a:spcAft>
              <a:buNone/>
            </a:pPr>
            <a:r>
              <a:rPr lang="no" sz="1300"/>
              <a:t>Kontrakten opprettes til slutt </a:t>
            </a:r>
            <a:endParaRPr sz="1300"/>
          </a:p>
          <a:p>
            <a:pPr marL="457200" lvl="0" indent="0" algn="l" rtl="0">
              <a:lnSpc>
                <a:spcPct val="115000"/>
              </a:lnSpc>
              <a:spcBef>
                <a:spcPts val="0"/>
              </a:spcBef>
              <a:spcAft>
                <a:spcPts val="0"/>
              </a:spcAft>
              <a:buNone/>
            </a:pPr>
            <a:r>
              <a:rPr lang="no" sz="1300"/>
              <a:t>5. Systemet bekrefter at bilen er reservert for den gitte perioden</a:t>
            </a:r>
            <a:endParaRPr sz="1300"/>
          </a:p>
          <a:p>
            <a:pPr marL="0" lvl="0" indent="0" algn="l" rtl="0">
              <a:lnSpc>
                <a:spcPct val="115000"/>
              </a:lnSpc>
              <a:spcBef>
                <a:spcPts val="0"/>
              </a:spcBef>
              <a:spcAft>
                <a:spcPts val="0"/>
              </a:spcAft>
              <a:buNone/>
            </a:pPr>
            <a:r>
              <a:rPr lang="no" sz="1300"/>
              <a:t>Foreløpig oppsett → Har nå et skjelett for hvordan sekvensdiagrammet skal se ut </a:t>
            </a:r>
            <a:endParaRPr sz="1300"/>
          </a:p>
          <a:p>
            <a:pPr marL="0" lvl="0" indent="0" algn="l" rtl="0">
              <a:lnSpc>
                <a:spcPct val="115000"/>
              </a:lnSpc>
              <a:spcBef>
                <a:spcPts val="0"/>
              </a:spcBef>
              <a:spcAft>
                <a:spcPts val="0"/>
              </a:spcAft>
              <a:buNone/>
            </a:pPr>
            <a:r>
              <a:rPr lang="no" sz="1300"/>
              <a:t>Kan starte å modellere den tekstlige beskrivelsen</a:t>
            </a:r>
            <a:endParaRPr sz="13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70"/>
          <p:cNvSpPr txBox="1"/>
          <p:nvPr/>
        </p:nvSpPr>
        <p:spPr>
          <a:xfrm>
            <a:off x="311700" y="211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Spørsmål 9</a:t>
            </a:r>
            <a:endParaRPr sz="2800" b="1">
              <a:solidFill>
                <a:srgbClr val="76A5AF"/>
              </a:solidFill>
              <a:latin typeface="Roboto"/>
              <a:ea typeface="Roboto"/>
              <a:cs typeface="Roboto"/>
              <a:sym typeface="Roboto"/>
            </a:endParaRPr>
          </a:p>
        </p:txBody>
      </p:sp>
      <p:sp>
        <p:nvSpPr>
          <p:cNvPr id="432" name="Google Shape;432;p70"/>
          <p:cNvSpPr txBox="1"/>
          <p:nvPr/>
        </p:nvSpPr>
        <p:spPr>
          <a:xfrm>
            <a:off x="311700" y="517625"/>
            <a:ext cx="8832300" cy="245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300" b="1"/>
          </a:p>
          <a:p>
            <a:pPr marL="0" lvl="0" indent="0" algn="l" rtl="0">
              <a:lnSpc>
                <a:spcPct val="115000"/>
              </a:lnSpc>
              <a:spcBef>
                <a:spcPts val="0"/>
              </a:spcBef>
              <a:spcAft>
                <a:spcPts val="0"/>
              </a:spcAft>
              <a:buNone/>
            </a:pPr>
            <a:r>
              <a:rPr lang="no" sz="1300" b="1"/>
              <a:t>Svar del 2: </a:t>
            </a:r>
            <a:endParaRPr sz="1300"/>
          </a:p>
          <a:p>
            <a:pPr marL="0" lvl="0" indent="0" algn="l" rtl="0">
              <a:lnSpc>
                <a:spcPct val="115000"/>
              </a:lnSpc>
              <a:spcBef>
                <a:spcPts val="0"/>
              </a:spcBef>
              <a:spcAft>
                <a:spcPts val="0"/>
              </a:spcAft>
              <a:buNone/>
            </a:pPr>
            <a:endParaRPr sz="1300"/>
          </a:p>
          <a:p>
            <a:pPr marL="0" lvl="0" indent="0" algn="l" rtl="0">
              <a:lnSpc>
                <a:spcPct val="115000"/>
              </a:lnSpc>
              <a:spcBef>
                <a:spcPts val="0"/>
              </a:spcBef>
              <a:spcAft>
                <a:spcPts val="0"/>
              </a:spcAft>
              <a:buNone/>
            </a:pPr>
            <a:r>
              <a:rPr lang="no" sz="1300"/>
              <a:t>3. Modeller hendelsesforløpet ved å følge den tekstlige beskrivelsen:</a:t>
            </a:r>
            <a:endParaRPr sz="1300"/>
          </a:p>
          <a:p>
            <a:pPr marL="0" lvl="0" indent="457200" algn="l" rtl="0">
              <a:lnSpc>
                <a:spcPct val="115000"/>
              </a:lnSpc>
              <a:spcBef>
                <a:spcPts val="0"/>
              </a:spcBef>
              <a:spcAft>
                <a:spcPts val="0"/>
              </a:spcAft>
              <a:buNone/>
            </a:pPr>
            <a:r>
              <a:rPr lang="no" sz="1300"/>
              <a:t>Rekkefølgen fra hoved- og alternativ flyt bestemmer rekkefølgen i diagrammet </a:t>
            </a:r>
            <a:endParaRPr sz="1300"/>
          </a:p>
          <a:p>
            <a:pPr marL="0" lvl="0" indent="457200" algn="l" rtl="0">
              <a:lnSpc>
                <a:spcPct val="115000"/>
              </a:lnSpc>
              <a:spcBef>
                <a:spcPts val="0"/>
              </a:spcBef>
              <a:spcAft>
                <a:spcPts val="0"/>
              </a:spcAft>
              <a:buNone/>
            </a:pPr>
            <a:r>
              <a:rPr lang="no" sz="1300"/>
              <a:t>Hvert steg i den tekstlige beskrivelsen er tilnærmet lik en pil i diagrammet </a:t>
            </a:r>
            <a:endParaRPr sz="1300"/>
          </a:p>
          <a:p>
            <a:pPr marL="0" lvl="0" indent="457200" algn="l" rtl="0">
              <a:lnSpc>
                <a:spcPct val="115000"/>
              </a:lnSpc>
              <a:spcBef>
                <a:spcPts val="0"/>
              </a:spcBef>
              <a:spcAft>
                <a:spcPts val="0"/>
              </a:spcAft>
              <a:buNone/>
            </a:pPr>
            <a:r>
              <a:rPr lang="no" sz="1300"/>
              <a:t>Data som sendes mellom objektene reflekteres i diagrammet</a:t>
            </a:r>
            <a:endParaRPr sz="1300"/>
          </a:p>
          <a:p>
            <a:pPr marL="0" lvl="0" indent="457200" algn="l" rtl="0">
              <a:lnSpc>
                <a:spcPct val="115000"/>
              </a:lnSpc>
              <a:spcBef>
                <a:spcPts val="0"/>
              </a:spcBef>
              <a:spcAft>
                <a:spcPts val="0"/>
              </a:spcAft>
              <a:buNone/>
            </a:pPr>
            <a:r>
              <a:rPr lang="no" sz="1300"/>
              <a:t>Metodekall (med parametere) → Heltrukket pil </a:t>
            </a:r>
            <a:endParaRPr sz="1300"/>
          </a:p>
          <a:p>
            <a:pPr marL="0" lvl="0" indent="457200" algn="l" rtl="0">
              <a:lnSpc>
                <a:spcPct val="115000"/>
              </a:lnSpc>
              <a:spcBef>
                <a:spcPts val="0"/>
              </a:spcBef>
              <a:spcAft>
                <a:spcPts val="0"/>
              </a:spcAft>
              <a:buNone/>
            </a:pPr>
            <a:r>
              <a:rPr lang="no" sz="1300"/>
              <a:t>Returverdier → Stiplet pil </a:t>
            </a:r>
            <a:endParaRPr sz="1300"/>
          </a:p>
          <a:p>
            <a:pPr marL="0" lvl="0" indent="457200" algn="l" rtl="0">
              <a:lnSpc>
                <a:spcPct val="115000"/>
              </a:lnSpc>
              <a:spcBef>
                <a:spcPts val="0"/>
              </a:spcBef>
              <a:spcAft>
                <a:spcPts val="0"/>
              </a:spcAft>
              <a:buNone/>
            </a:pPr>
            <a:r>
              <a:rPr lang="no" sz="1300"/>
              <a:t>Create (for å opprette objekter) → Stiplet pil</a:t>
            </a:r>
            <a:endParaRPr sz="13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pic>
        <p:nvPicPr>
          <p:cNvPr id="437" name="Google Shape;437;p71" descr="Skjermbilde 2017-04-05 kl. 19.04.33.png"/>
          <p:cNvPicPr preferRelativeResize="0"/>
          <p:nvPr/>
        </p:nvPicPr>
        <p:blipFill>
          <a:blip r:embed="rId3">
            <a:alphaModFix/>
          </a:blip>
          <a:stretch>
            <a:fillRect/>
          </a:stretch>
        </p:blipFill>
        <p:spPr>
          <a:xfrm>
            <a:off x="145425" y="306450"/>
            <a:ext cx="8853150" cy="46355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3727</Words>
  <Application>Microsoft Office PowerPoint</Application>
  <PresentationFormat>Skjermfremvisning (16:9)</PresentationFormat>
  <Paragraphs>454</Paragraphs>
  <Slides>57</Slides>
  <Notes>57</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57</vt:i4>
      </vt:variant>
    </vt:vector>
  </HeadingPairs>
  <TitlesOfParts>
    <vt:vector size="64" baseType="lpstr">
      <vt:lpstr>Arial</vt:lpstr>
      <vt:lpstr>Courier New</vt:lpstr>
      <vt:lpstr>Times New Roman</vt:lpstr>
      <vt:lpstr>Roboto Light</vt:lpstr>
      <vt:lpstr>Roboto</vt:lpstr>
      <vt:lpstr>Raleway</vt:lpstr>
      <vt:lpstr>Simple Light</vt:lpstr>
      <vt:lpstr>UKE 10 - Use-case &amp; Kravhåndtering</vt:lpstr>
      <vt:lpstr>Hva skal vi i dag?</vt:lpstr>
      <vt:lpstr>Hva er UML? Unified Modeling Language (UML) er en industristandard for datarelatert modellering, forvaltet av et internasjonalt konsortium kalt Object Management Group (OMG). (Wikipedia).  </vt:lpstr>
      <vt:lpstr>Når bruker vi UML? </vt:lpstr>
      <vt:lpstr>Hvorfor lager vi UML diagram?</vt:lpstr>
      <vt:lpstr>Fordi….</vt:lpstr>
      <vt:lpstr>Hvilke 4 diagram skal dere kunne? </vt:lpstr>
      <vt:lpstr>Hvilke diagram er dette?</vt:lpstr>
      <vt:lpstr>Hvilke diagram er dette? </vt:lpstr>
      <vt:lpstr>Domenemodell - klassediagram uten metoder </vt:lpstr>
      <vt:lpstr>PowerPoint-presentasjon</vt:lpstr>
      <vt:lpstr>Interaksjonsmodeller</vt:lpstr>
      <vt:lpstr>PowerPoint-presentasjon</vt:lpstr>
      <vt:lpstr>Use-case</vt:lpstr>
      <vt:lpstr>Aktør vs. interessent...</vt:lpstr>
      <vt:lpstr>Primær vs sekundær aktør...</vt:lpstr>
      <vt:lpstr>PowerPoint-presentasjon</vt:lpstr>
      <vt:lpstr>PowerPoint-presentasjon</vt:lpstr>
      <vt:lpstr>PowerPoint-presentasjon</vt:lpstr>
      <vt:lpstr>Sekvensdiagram</vt:lpstr>
      <vt:lpstr>PowerPoint-presentasjon</vt:lpstr>
      <vt:lpstr>Tips til modellering av sekvensdiagram</vt:lpstr>
      <vt:lpstr>Tips til modellering av sekvensdiagram</vt:lpstr>
      <vt:lpstr>Tips til modellering av sekvensdiagram</vt:lpstr>
      <vt:lpstr>PowerPoint-presentasjon</vt:lpstr>
      <vt:lpstr>PowerPoint-presentasjon</vt:lpstr>
      <vt:lpstr>Videoer: Aktivitetsdiagram Sekvensdiagram Use Case-diagram</vt:lpstr>
      <vt:lpstr>Oblig 4</vt:lpstr>
      <vt:lpstr>UKESOPPGAVER Fasit</vt:lpstr>
      <vt:lpstr>PowerPoint-presentasjon</vt:lpstr>
      <vt:lpstr>PowerPoint-presentasjon</vt:lpstr>
      <vt:lpstr>PowerPoint-presentasjon</vt:lpstr>
      <vt:lpstr>PowerPoint-presentasjon</vt:lpstr>
      <vt:lpstr>PowerPoint-presentasjon</vt:lpstr>
      <vt:lpstr>PowerPoint-presentasjon</vt:lpstr>
      <vt:lpstr>SPØRSMÅL 5A  Spørsmål: Analyser beskrivelsen av et system som skal håndtere bord og bordbestillinger på en restaurant. Finn aktører for systemet.</vt:lpstr>
      <vt:lpstr>PowerPoint-presentasjon</vt:lpstr>
      <vt:lpstr>SPØRSMÅL 5B  Spørsmål: Analyser beskrivelsen av et system som skal håndtere bord og bordbestillinger på en restaurant. Finn use cases for systemet.  Analyse:  Hva skal aktørene kunne gjøre? Hvilke resultater vil aktøren oppnå?  Identifiser de viktigste oppgavene (se etter verb) - Skape / Lagre / Endre / Lese / Slette   Notasjon for use case-funksjoner: Figur: Oval  Merkelapp: Navn på use case → verbfrase    </vt:lpstr>
      <vt:lpstr>SPØRSMÅL 5C Spørsmål: Analyser beskrivelsen av et system som skal håndtere bord og bordbestillinger på en restaurant. Lag et use case diagram for systemet.  </vt:lpstr>
      <vt:lpstr>PowerPoint-presentasjon</vt:lpstr>
      <vt:lpstr>PowerPoint-presentasjon</vt:lpstr>
      <vt:lpstr>PowerPoint-presentasjon</vt:lpstr>
      <vt:lpstr>SPØRSMÅL 5D Spørsmål: Anta at en kunde kan bestille bord på nett i tillegg til over telefon. Gjør eventuelle modifikasjoner i løsningene i oppgave a, b og c.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Bruker</dc:creator>
  <cp:lastModifiedBy>Daniel Lucas Roullo Nymo</cp:lastModifiedBy>
  <cp:revision>1</cp:revision>
  <dcterms:modified xsi:type="dcterms:W3CDTF">2025-04-03T22:14:35Z</dcterms:modified>
</cp:coreProperties>
</file>