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9"/>
  </p:notesMasterIdLst>
  <p:sldIdLst>
    <p:sldId id="256" r:id="rId2"/>
    <p:sldId id="258" r:id="rId3"/>
    <p:sldId id="273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9144000" cy="5143500" type="screen16x9"/>
  <p:notesSz cx="6858000" cy="9144000"/>
  <p:embeddedFontLst>
    <p:embeddedFont>
      <p:font typeface="Barlow Light" panose="00000400000000000000" pitchFamily="2" charset="0"/>
      <p:regular r:id="rId20"/>
      <p:bold r:id="rId21"/>
      <p:italic r:id="rId22"/>
      <p:boldItalic r:id="rId23"/>
    </p:embeddedFont>
    <p:embeddedFont>
      <p:font typeface="Barlow Medium" panose="00000600000000000000" pitchFamily="2" charset="0"/>
      <p:regular r:id="rId24"/>
      <p:bold r:id="rId25"/>
      <p:italic r:id="rId26"/>
      <p:boldItalic r:id="rId27"/>
    </p:embeddedFont>
    <p:embeddedFont>
      <p:font typeface="Montserrat" panose="00000500000000000000" pitchFamily="2" charset="0"/>
      <p:regular r:id="rId28"/>
      <p:bold r:id="rId29"/>
      <p:italic r:id="rId30"/>
      <p:boldItalic r:id="rId31"/>
    </p:embeddedFont>
    <p:embeddedFont>
      <p:font typeface="Montserrat ExtraLight" panose="00000300000000000000" pitchFamily="2" charset="0"/>
      <p:regular r:id="rId32"/>
      <p:bold r:id="rId33"/>
      <p:italic r:id="rId34"/>
      <p:boldItalic r:id="rId35"/>
    </p:embeddedFont>
    <p:embeddedFont>
      <p:font typeface="Montserrat Medium" panose="00000600000000000000" pitchFamily="2" charset="0"/>
      <p:regular r:id="rId36"/>
      <p:bold r:id="rId37"/>
      <p:italic r:id="rId38"/>
      <p:boldItalic r:id="rId39"/>
    </p:embeddedFont>
    <p:embeddedFont>
      <p:font typeface="Montserrat SemiBold" panose="00000700000000000000" pitchFamily="2" charset="0"/>
      <p:regular r:id="rId40"/>
      <p:bold r:id="rId41"/>
      <p:italic r:id="rId42"/>
      <p:boldItalic r:id="rId43"/>
    </p:embeddedFont>
    <p:embeddedFont>
      <p:font typeface="Raleway" pitchFamily="2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font" Target="fonts/font3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font" Target="fonts/font2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8" Type="http://schemas.openxmlformats.org/officeDocument/2006/relationships/slide" Target="slides/slide7.xml"/><Relationship Id="rId51" Type="http://schemas.openxmlformats.org/officeDocument/2006/relationships/font" Target="fonts/font32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3434ef57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b3434ef57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2992ea213f_0_2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2992ea213f_0_2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A37A5CA9-D0F1-3074-5363-B849222B9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2992ea213f_0_2296:notes">
            <a:extLst>
              <a:ext uri="{FF2B5EF4-FFF2-40B4-BE49-F238E27FC236}">
                <a16:creationId xmlns:a16="http://schemas.microsoft.com/office/drawing/2014/main" id="{2CBBECBA-208B-7729-F63F-B123C0E7F3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2992ea213f_0_2296:notes">
            <a:extLst>
              <a:ext uri="{FF2B5EF4-FFF2-40B4-BE49-F238E27FC236}">
                <a16:creationId xmlns:a16="http://schemas.microsoft.com/office/drawing/2014/main" id="{0EEDBEBB-A813-1FFA-3993-535A76BE90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4066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2992ea213f_0_2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2992ea213f_0_2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0580873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110580873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2992ea213f_0_2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2992ea213f_0_2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992ea213f_0_2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992ea213f_0_2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992ea213f_0_2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992ea213f_0_2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3434ef5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b3434ef5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992ea213f_0_2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32992ea213f_0_2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2992ea213f_0_2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2992ea213f_0_2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992ea213f_0_2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2992ea213f_0_2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992ea213f_0_2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2992ea213f_0_2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2992ea213f_0_2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2992ea213f_0_2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fe2d82b311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fe2d82b311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2992ea213f_0_2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2992ea213f_0_2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a8717142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fa8717142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028900" y="-142775"/>
            <a:ext cx="1115100" cy="60069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19675" y="987775"/>
            <a:ext cx="81129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550325" y="1622775"/>
            <a:ext cx="37614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832400" y="1622875"/>
            <a:ext cx="39999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 flipH="1">
            <a:off x="4521950" y="47036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733775" y="987775"/>
            <a:ext cx="80988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33" name="Google Shape;33;p7"/>
          <p:cNvSpPr txBox="1"/>
          <p:nvPr/>
        </p:nvSpPr>
        <p:spPr>
          <a:xfrm>
            <a:off x="973675" y="1792100"/>
            <a:ext cx="6618000" cy="19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536225" y="555600"/>
            <a:ext cx="3104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536225" y="1389600"/>
            <a:ext cx="25836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733775" y="450150"/>
            <a:ext cx="61242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536225" y="1233175"/>
            <a:ext cx="3774600" cy="13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>
            <a:off x="719675" y="3048000"/>
            <a:ext cx="3591000" cy="1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939500" y="1086550"/>
            <a:ext cx="38370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32850" y="1509900"/>
            <a:ext cx="7878300" cy="13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0325" y="987775"/>
            <a:ext cx="82821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800"/>
              <a:buFont typeface="Montserrat SemiBold"/>
              <a:buNone/>
              <a:defRPr sz="2800">
                <a:solidFill>
                  <a:srgbClr val="3C78D8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50200" y="1622775"/>
            <a:ext cx="8282100" cy="29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ribb@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30/v24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24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457200" lvl="0" indent="-609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AutoNum type="arabicPeriod"/>
            </a:pPr>
            <a:r>
              <a:rPr lang="no" sz="6000" dirty="0">
                <a:latin typeface="Montserrat"/>
                <a:ea typeface="Montserrat"/>
                <a:cs typeface="Montserrat"/>
                <a:sym typeface="Montserrat"/>
              </a:rPr>
              <a:t>Gruppertime IN1030</a:t>
            </a:r>
            <a:br>
              <a:rPr lang="no" sz="60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no" sz="6000" dirty="0">
                <a:latin typeface="Montserrat"/>
                <a:ea typeface="Montserrat"/>
                <a:cs typeface="Montserrat"/>
                <a:sym typeface="Montserrat"/>
              </a:rPr>
              <a:t>Velkommen!</a:t>
            </a:r>
            <a:endParaRPr sz="6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311700" y="3231350"/>
            <a:ext cx="8520600" cy="9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IN1030 Gruppe 2</a:t>
            </a:r>
            <a:endParaRPr dirty="0">
              <a:solidFill>
                <a:schemeClr val="dk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Hvem er jeg?</a:t>
            </a: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 dirty="0"/>
              <a:t>Daniel Nymo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 dirty="0"/>
              <a:t>2. året Robotikk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 dirty="0"/>
              <a:t>Var gruppelærer i IN1020 forrige semester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dirty="0"/>
              <a:t>mail: </a:t>
            </a:r>
            <a:r>
              <a:rPr lang="no" u="sng" dirty="0">
                <a:solidFill>
                  <a:schemeClr val="hlink"/>
                </a:solidFill>
              </a:rPr>
              <a:t>dlnymo</a:t>
            </a:r>
            <a:r>
              <a:rPr lang="no" u="sng" dirty="0">
                <a:solidFill>
                  <a:schemeClr val="hlink"/>
                </a:solidFill>
                <a:hlinkClick r:id="rId3"/>
              </a:rPr>
              <a:t>@uio.no</a:t>
            </a:r>
            <a:r>
              <a:rPr lang="no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AD1F323B-FEE4-97F1-70C3-4674EB1D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6B320D93-3B7B-BD77-37BB-E68B6E949D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9100" y="1960350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Hvem er du?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3C338820-A164-AD53-D356-C90A6CA3DF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nb-NO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nb-NO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-Studieprogram?</a:t>
            </a:r>
          </a:p>
          <a:p>
            <a:pPr marL="114300" indent="0">
              <a:buNone/>
            </a:pPr>
            <a:r>
              <a:rPr lang="nb-NO" dirty="0"/>
              <a:t>-År?</a:t>
            </a:r>
          </a:p>
        </p:txBody>
      </p:sp>
    </p:spTree>
    <p:extLst>
      <p:ext uri="{BB962C8B-B14F-4D97-AF65-F5344CB8AC3E}">
        <p14:creationId xmlns:p14="http://schemas.microsoft.com/office/powerpoint/2010/main" val="98983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skal vi i dag?</a:t>
            </a: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no" dirty="0"/>
              <a:t>Gruppertimer?</a:t>
            </a:r>
            <a:r>
              <a:rPr lang="no" dirty="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no" dirty="0"/>
              <a:t>H</a:t>
            </a:r>
            <a:r>
              <a:rPr lang="no" dirty="0">
                <a:latin typeface="Montserrat"/>
                <a:ea typeface="Montserrat"/>
                <a:cs typeface="Montserrat"/>
                <a:sym typeface="Montserrat"/>
              </a:rPr>
              <a:t>va forventer dere av gruppetimene? Hva </a:t>
            </a:r>
            <a:r>
              <a:rPr lang="no" dirty="0"/>
              <a:t>skal vi gjøre i gruppetimene</a:t>
            </a:r>
            <a:r>
              <a:rPr lang="no" dirty="0">
                <a:latin typeface="Montserrat"/>
                <a:ea typeface="Montserrat"/>
                <a:cs typeface="Montserrat"/>
                <a:sym typeface="Montserrat"/>
              </a:rPr>
              <a:t>?</a:t>
            </a:r>
          </a:p>
          <a:p>
            <a:r>
              <a:rPr lang="nb-NO" dirty="0"/>
              <a:t>I</a:t>
            </a:r>
            <a:r>
              <a:rPr lang="no" dirty="0"/>
              <a:t> dag:</a:t>
            </a:r>
          </a:p>
          <a:p>
            <a:r>
              <a:rPr lang="no" dirty="0">
                <a:latin typeface="Montserrat"/>
                <a:ea typeface="Montserrat"/>
                <a:cs typeface="Montserrat"/>
                <a:sym typeface="Montserrat"/>
              </a:rPr>
              <a:t>Info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no" dirty="0">
                <a:latin typeface="Montserrat"/>
                <a:ea typeface="Montserrat"/>
                <a:cs typeface="Montserrat"/>
                <a:sym typeface="Montserrat"/>
              </a:rPr>
              <a:t>praktiske oppgaver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 dirty="0"/>
              <a:t>obligjobbing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733775" y="538550"/>
            <a:ext cx="8098800" cy="9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Oversikt våren 2024</a:t>
            </a:r>
            <a:endParaRPr sz="3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88125" y="4635300"/>
            <a:ext cx="1944300" cy="5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Emnesiden </a:t>
            </a:r>
            <a:r>
              <a:rPr lang="no" b="1" u="sng" dirty="0">
                <a:solidFill>
                  <a:schemeClr val="dk1"/>
                </a:solidFill>
              </a:rPr>
              <a:t>V25 </a:t>
            </a:r>
            <a:endParaRPr b="1" u="sng" dirty="0">
              <a:solidFill>
                <a:schemeClr val="dk1"/>
              </a:solidFill>
            </a:endParaRPr>
          </a:p>
        </p:txBody>
      </p:sp>
      <p:sp>
        <p:nvSpPr>
          <p:cNvPr id="85" name="Google Shape;85;p18"/>
          <p:cNvSpPr/>
          <p:nvPr/>
        </p:nvSpPr>
        <p:spPr>
          <a:xfrm>
            <a:off x="1653975" y="1402163"/>
            <a:ext cx="724200" cy="1448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8"/>
          <p:cNvSpPr/>
          <p:nvPr/>
        </p:nvSpPr>
        <p:spPr>
          <a:xfrm>
            <a:off x="2558625" y="1402163"/>
            <a:ext cx="724200" cy="1448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7" name="Google Shape;87;p18"/>
          <p:cNvSpPr/>
          <p:nvPr/>
        </p:nvSpPr>
        <p:spPr>
          <a:xfrm>
            <a:off x="3463275" y="1402163"/>
            <a:ext cx="724200" cy="1448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8" name="Google Shape;88;p18"/>
          <p:cNvSpPr/>
          <p:nvPr/>
        </p:nvSpPr>
        <p:spPr>
          <a:xfrm>
            <a:off x="4587750" y="1402163"/>
            <a:ext cx="1100100" cy="144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9" name="Google Shape;89;p18"/>
          <p:cNvSpPr/>
          <p:nvPr/>
        </p:nvSpPr>
        <p:spPr>
          <a:xfrm>
            <a:off x="5868438" y="1402163"/>
            <a:ext cx="1100100" cy="144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7149150" y="1402163"/>
            <a:ext cx="329100" cy="1448100"/>
          </a:xfrm>
          <a:prstGeom prst="rect">
            <a:avLst/>
          </a:prstGeom>
          <a:solidFill>
            <a:srgbClr val="CFC5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8"/>
          <p:cNvCxnSpPr/>
          <p:nvPr/>
        </p:nvCxnSpPr>
        <p:spPr>
          <a:xfrm>
            <a:off x="1009675" y="3198163"/>
            <a:ext cx="65916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" name="Google Shape;92;p18"/>
          <p:cNvSpPr txBox="1"/>
          <p:nvPr/>
        </p:nvSpPr>
        <p:spPr>
          <a:xfrm>
            <a:off x="7616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Januar</a:t>
            </a:r>
            <a:endParaRPr sz="1200"/>
          </a:p>
        </p:txBody>
      </p:sp>
      <p:sp>
        <p:nvSpPr>
          <p:cNvPr id="93" name="Google Shape;93;p18"/>
          <p:cNvSpPr txBox="1"/>
          <p:nvPr/>
        </p:nvSpPr>
        <p:spPr>
          <a:xfrm>
            <a:off x="219290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Februar</a:t>
            </a:r>
            <a:endParaRPr sz="1200"/>
          </a:p>
        </p:txBody>
      </p:sp>
      <p:sp>
        <p:nvSpPr>
          <p:cNvPr id="94" name="Google Shape;94;p18"/>
          <p:cNvSpPr txBox="1"/>
          <p:nvPr/>
        </p:nvSpPr>
        <p:spPr>
          <a:xfrm>
            <a:off x="37745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Mars</a:t>
            </a:r>
            <a:endParaRPr sz="1200"/>
          </a:p>
        </p:txBody>
      </p:sp>
      <p:sp>
        <p:nvSpPr>
          <p:cNvPr id="95" name="Google Shape;95;p18"/>
          <p:cNvSpPr txBox="1"/>
          <p:nvPr/>
        </p:nvSpPr>
        <p:spPr>
          <a:xfrm>
            <a:off x="49752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April</a:t>
            </a:r>
            <a:endParaRPr sz="1200"/>
          </a:p>
        </p:txBody>
      </p:sp>
      <p:sp>
        <p:nvSpPr>
          <p:cNvPr id="96" name="Google Shape;96;p18"/>
          <p:cNvSpPr txBox="1"/>
          <p:nvPr/>
        </p:nvSpPr>
        <p:spPr>
          <a:xfrm>
            <a:off x="61133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Mai</a:t>
            </a:r>
            <a:endParaRPr sz="1200"/>
          </a:p>
        </p:txBody>
      </p:sp>
      <p:sp>
        <p:nvSpPr>
          <p:cNvPr id="97" name="Google Shape;97;p18"/>
          <p:cNvSpPr txBox="1"/>
          <p:nvPr/>
        </p:nvSpPr>
        <p:spPr>
          <a:xfrm>
            <a:off x="4699613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latin typeface="Montserrat Medium"/>
                <a:ea typeface="Montserrat Medium"/>
                <a:cs typeface="Montserrat Medium"/>
                <a:sym typeface="Montserrat Medium"/>
              </a:rPr>
              <a:t>Oblig 4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6046188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latin typeface="Montserrat Medium"/>
                <a:ea typeface="Montserrat Medium"/>
                <a:cs typeface="Montserrat Medium"/>
                <a:sym typeface="Montserrat Medium"/>
              </a:rPr>
              <a:t>Oblig 5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463263" y="1515013"/>
            <a:ext cx="656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latin typeface="Montserrat Medium"/>
                <a:ea typeface="Montserrat Medium"/>
                <a:cs typeface="Montserrat Medium"/>
                <a:sym typeface="Montserrat Medium"/>
              </a:rPr>
              <a:t>Oblig 3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latin typeface="Montserrat Medium"/>
                <a:ea typeface="Montserrat Medium"/>
                <a:cs typeface="Montserrat Medium"/>
                <a:sym typeface="Montserrat Medium"/>
              </a:rPr>
              <a:t>Lover og Etikk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653975" y="1515013"/>
            <a:ext cx="785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latin typeface="Montserrat Medium"/>
                <a:ea typeface="Montserrat Medium"/>
                <a:cs typeface="Montserrat Medium"/>
                <a:sym typeface="Montserrat Medium"/>
              </a:rPr>
              <a:t>Oblig 1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latin typeface="Montserrat Medium"/>
                <a:ea typeface="Montserrat Medium"/>
                <a:cs typeface="Montserrat Medium"/>
                <a:sym typeface="Montserrat Medium"/>
              </a:rPr>
              <a:t>Samspill og interessenter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2558625" y="1515013"/>
            <a:ext cx="785100" cy="861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latin typeface="Montserrat Medium"/>
                <a:ea typeface="Montserrat Medium"/>
                <a:cs typeface="Montserrat Medium"/>
                <a:sym typeface="Montserrat Medium"/>
              </a:rPr>
              <a:t>Oblig 2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latin typeface="Montserrat Medium"/>
                <a:ea typeface="Montserrat Medium"/>
                <a:cs typeface="Montserrat Medium"/>
                <a:sym typeface="Montserrat Medium"/>
              </a:rPr>
              <a:t>Bruk og brukerund-ersøkelser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706100" y="1972325"/>
            <a:ext cx="940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Gruppearbeid</a:t>
            </a:r>
            <a:endParaRPr sz="4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5986800" y="1972325"/>
            <a:ext cx="940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Gruppearbeid</a:t>
            </a:r>
            <a:endParaRPr sz="4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1653975" y="2511563"/>
            <a:ext cx="468600" cy="33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b="1"/>
              <a:t>5/2</a:t>
            </a:r>
            <a:endParaRPr sz="1000" b="1"/>
          </a:p>
        </p:txBody>
      </p:sp>
      <p:sp>
        <p:nvSpPr>
          <p:cNvPr id="105" name="Google Shape;105;p18"/>
          <p:cNvSpPr txBox="1"/>
          <p:nvPr/>
        </p:nvSpPr>
        <p:spPr>
          <a:xfrm>
            <a:off x="2558625" y="2511563"/>
            <a:ext cx="468600" cy="33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b="1"/>
              <a:t>19/2</a:t>
            </a:r>
            <a:endParaRPr sz="1000" b="1"/>
          </a:p>
        </p:txBody>
      </p:sp>
      <p:sp>
        <p:nvSpPr>
          <p:cNvPr id="106" name="Google Shape;106;p18"/>
          <p:cNvSpPr txBox="1"/>
          <p:nvPr/>
        </p:nvSpPr>
        <p:spPr>
          <a:xfrm>
            <a:off x="3463275" y="2511550"/>
            <a:ext cx="468600" cy="33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b="1"/>
              <a:t>5/3</a:t>
            </a:r>
            <a:endParaRPr sz="1000" b="1"/>
          </a:p>
        </p:txBody>
      </p:sp>
      <p:sp>
        <p:nvSpPr>
          <p:cNvPr id="107" name="Google Shape;107;p18"/>
          <p:cNvSpPr txBox="1"/>
          <p:nvPr/>
        </p:nvSpPr>
        <p:spPr>
          <a:xfrm>
            <a:off x="1613175" y="3715488"/>
            <a:ext cx="1944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MODUL A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Teknologi og samfunn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4578225" y="3715488"/>
            <a:ext cx="1792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MODUL B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Systemutvikling</a:t>
            </a:r>
            <a:endParaRPr sz="1200"/>
          </a:p>
        </p:txBody>
      </p:sp>
      <p:sp>
        <p:nvSpPr>
          <p:cNvPr id="109" name="Google Shape;109;p18"/>
          <p:cNvSpPr txBox="1"/>
          <p:nvPr/>
        </p:nvSpPr>
        <p:spPr>
          <a:xfrm>
            <a:off x="6622450" y="3715488"/>
            <a:ext cx="1159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Repetisjon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 txBox="1"/>
          <p:nvPr/>
        </p:nvSpPr>
        <p:spPr>
          <a:xfrm rot="5398514" flipH="1">
            <a:off x="6632100" y="1980437"/>
            <a:ext cx="1388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b="1"/>
              <a:t>2.juni</a:t>
            </a:r>
            <a:r>
              <a:rPr lang="no" sz="1100"/>
              <a:t>   EKSAMEN</a:t>
            </a:r>
            <a:endParaRPr sz="1100"/>
          </a:p>
        </p:txBody>
      </p:sp>
      <p:sp>
        <p:nvSpPr>
          <p:cNvPr id="111" name="Google Shape;111;p18"/>
          <p:cNvSpPr txBox="1"/>
          <p:nvPr/>
        </p:nvSpPr>
        <p:spPr>
          <a:xfrm>
            <a:off x="71448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Juni</a:t>
            </a:r>
            <a:endParaRPr sz="1200"/>
          </a:p>
        </p:txBody>
      </p:sp>
      <p:sp>
        <p:nvSpPr>
          <p:cNvPr id="112" name="Google Shape;112;p18"/>
          <p:cNvSpPr txBox="1"/>
          <p:nvPr/>
        </p:nvSpPr>
        <p:spPr>
          <a:xfrm>
            <a:off x="4623525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b="1"/>
              <a:t>?</a:t>
            </a:r>
            <a:endParaRPr sz="1000" b="1"/>
          </a:p>
        </p:txBody>
      </p:sp>
      <p:sp>
        <p:nvSpPr>
          <p:cNvPr id="113" name="Google Shape;113;p18"/>
          <p:cNvSpPr txBox="1"/>
          <p:nvPr/>
        </p:nvSpPr>
        <p:spPr>
          <a:xfrm>
            <a:off x="5915450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b="1"/>
              <a:t>?</a:t>
            </a:r>
            <a:endParaRPr sz="10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632850" y="1509900"/>
            <a:ext cx="7878300" cy="13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Eksamen 2025</a:t>
            </a: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2. juni kl. 09.00 - 13.00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Silurveien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632850" y="1509900"/>
            <a:ext cx="7878300" cy="13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Oblig 1</a:t>
            </a:r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Leveringsfrist: onsdag 5. februar kl. 23.59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536225" y="1233175"/>
            <a:ext cx="3774600" cy="13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Husk dette til innlevering!</a:t>
            </a:r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2"/>
          </p:nvPr>
        </p:nvSpPr>
        <p:spPr>
          <a:xfrm>
            <a:off x="4939500" y="1086550"/>
            <a:ext cx="38370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Filformat: .pdf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Navn på fil: brukernavn.pdf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NB! Caset du velger i oblig 1 skal du også jobbe med i oblig 2 og 3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"/>
          </p:nvPr>
        </p:nvSpPr>
        <p:spPr>
          <a:xfrm>
            <a:off x="719675" y="3048000"/>
            <a:ext cx="3591000" cy="1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600"/>
              <a:t>Oblig 1: Leveringsfrist onsdag 5. februar kl. 23.59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Hva er en interessent?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5"/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5818E"/>
              </a:solidFill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Hva er en interessent?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5"/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5818E"/>
              </a:solidFill>
            </a:endParaRPr>
          </a:p>
        </p:txBody>
      </p:sp>
      <p:sp>
        <p:nvSpPr>
          <p:cNvPr id="148" name="Google Shape;148;p23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64743" cy="34216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Hvem: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“En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kan være en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person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organisasjon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 med en intresse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Interesse / behov: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betydning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har derfor et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påvirke utformingen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Relasjonsforhold: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Interessentenes ønsker kan være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sammenfallende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forenlige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delvis motstridende 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motsetningsforhold til hverandre</a:t>
            </a: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som er bærer av ønskene kan noen ganger samhandle direkte og forhandle om løsninger, de kan bringes i kontakt med hverandre via en tredjepart eller de kan være ukjente for hverandre.”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(hentet fra notat om samspill 2022)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 1</a:t>
            </a:r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Bruk noen minutter på å identifisere Netflix sine interessenter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 Identifiser følgende: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no"/>
              <a:t>interessentenes interesser i systemet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no"/>
              <a:t>relasjoner mellom interessentene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no"/>
              <a:t>eventuelle konflikter mellom interessentene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Tegn gjerne et rikt bilde hvis du har pen og papir tilgjengelig! (dette er god øving til oblig 1)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Notat om samspill - 10 min på å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lese igjennom</a:t>
            </a:r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Gå til emnesiden, trykk “Vår 2025”, og deretter “Pensum/Litteratur i Leganto”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Notat om samspill</a:t>
            </a:r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Diskuter i grupper: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/>
              <a:t>Hva tenker dere at samspill mellom digital teknologi og individer, organisasjoner og samfunnet handler om?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/>
              <a:t>Hvordan påvirkes samfunnet av ulike teknologier?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dirty="0"/>
              <a:t>Hvilke konsekvenser kan digitaliseringen av samfunnet ha?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dirty="0"/>
              <a:t>Hvordan påvirkes studielivet av ChatGPT?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632850" y="2165675"/>
            <a:ext cx="78783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Obligjobbing</a:t>
            </a:r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719675" y="538550"/>
            <a:ext cx="81129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Påstander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1"/>
          </p:nvPr>
        </p:nvSpPr>
        <p:spPr>
          <a:xfrm>
            <a:off x="550325" y="1168850"/>
            <a:ext cx="3761400" cy="3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1. Samspillet endrer samfunns- og leveforhold på måter som har store konsekvenser.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2. Disse endringene er vanskelige fullt ut å planlegge, styre og forutse.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3. Samspillet involverer mange ulike aktører eller interessenter.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4. Disse interessentene deltar i (sam)spillet med ulike ressurser, de har ulike motiver og de får ulike gevinster av å involvere seg.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5. Mellom interessentene kan det oppstå konflikter og motsetninger, men også dannes allianser og ulike mer eller mindre stabile nettverk.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6. Samspillet utvikler seg gjennom valg og prioriteringer.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2"/>
          </p:nvPr>
        </p:nvSpPr>
        <p:spPr>
          <a:xfrm>
            <a:off x="4832400" y="1168975"/>
            <a:ext cx="3999900" cy="3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7. Men kan også noen ganger fremstå som situasjoner preget av delvis tvang, fristelser en ikke kan motstå eller nye rutiner som er vanskelige å endre.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8. Teknologiske endringer kan være sterke eller svake sosiale hint der konsekvensene av å ikke ”ta dette hintet” kan være mer eller mindre alvorlige.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9. Når noe går galt i samspillet vil en lete etter den eller de ansvarlige – bebreide selve teknologien, det systemet der teknologien iverksettes i eller brukerne av systemet.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o" sz="1200">
                <a:latin typeface="Montserrat Medium"/>
                <a:ea typeface="Montserrat Medium"/>
                <a:cs typeface="Montserrat Medium"/>
                <a:sym typeface="Montserrat Medium"/>
              </a:rPr>
              <a:t>10. Samspillet utvikler seg som en opplærings- og oppdragelsesprosess der en både modifiserer og tilpasser teknologien, men også utvikler ”nye” mennesker med andre verdier, kapasiteter og ferdigheter enn tidligere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Hvordan skrive en diskusjonsoppgave?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2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5555"/>
              <a:buFont typeface="Arial"/>
              <a:buNone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Hva?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Raleway"/>
              <a:buChar char="●"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Argumentasjon: påstand + begrunnelse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Raleway"/>
              <a:buChar char="●"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Diskusjon: egne påstander som drives gjennom argumentasjon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34327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ct val="100000"/>
              <a:buFont typeface="Raleway"/>
              <a:buChar char="○"/>
            </a:pPr>
            <a:r>
              <a:rPr lang="no" sz="1800" b="1">
                <a:solidFill>
                  <a:srgbClr val="1C4587"/>
                </a:solidFill>
                <a:latin typeface="Raleway"/>
                <a:ea typeface="Raleway"/>
                <a:cs typeface="Raleway"/>
                <a:sym typeface="Raleway"/>
              </a:rPr>
              <a:t>bruk gjerne eksempler!</a:t>
            </a:r>
            <a:endParaRPr sz="1800" b="1">
              <a:solidFill>
                <a:srgbClr val="1C458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Tips til god drøfting: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Raleway"/>
              <a:buChar char="●"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Ikke still en masse spørsmål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Raleway"/>
              <a:buChar char="●"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Gå systematisk til verks</a:t>
            </a:r>
            <a:endParaRPr b="1">
              <a:solidFill>
                <a:srgbClr val="3C78D8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Raleway"/>
              <a:buChar char="●"/>
            </a:pPr>
            <a:r>
              <a:rPr lang="no" b="1">
                <a:solidFill>
                  <a:srgbClr val="3C78D8"/>
                </a:solidFill>
                <a:latin typeface="Raleway"/>
                <a:ea typeface="Raleway"/>
                <a:cs typeface="Raleway"/>
                <a:sym typeface="Raleway"/>
              </a:rPr>
              <a:t>Relevant konklusjon</a:t>
            </a:r>
            <a:endParaRPr b="1">
              <a:solidFill>
                <a:srgbClr val="1C45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4572000" y="1076850"/>
            <a:ext cx="4401600" cy="3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6491175" y="4780500"/>
            <a:ext cx="26529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 dirty="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dlnymo</a:t>
            </a:r>
            <a:r>
              <a:rPr lang="no" b="1" dirty="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 dirty="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dirty="0"/>
              <a:t>Neste gruppetime: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dirty="0"/>
              <a:t> Litt repetisjon av viktige punker, </a:t>
            </a:r>
            <a:r>
              <a:rPr lang="nb-NO" sz="1800" dirty="0" err="1"/>
              <a:t>oblighjelp</a:t>
            </a:r>
            <a:r>
              <a:rPr lang="nb-NO" sz="1800" dirty="0"/>
              <a:t> og mer? 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blue">
  <a:themeElements>
    <a:clrScheme name="Simple Light">
      <a:dk1>
        <a:srgbClr val="3C78D8"/>
      </a:dk1>
      <a:lt1>
        <a:srgbClr val="F3FAFF"/>
      </a:lt1>
      <a:dk2>
        <a:srgbClr val="525252"/>
      </a:dk2>
      <a:lt2>
        <a:srgbClr val="C9DAF8"/>
      </a:lt2>
      <a:accent1>
        <a:srgbClr val="4285F4"/>
      </a:accent1>
      <a:accent2>
        <a:srgbClr val="1C4587"/>
      </a:accent2>
      <a:accent3>
        <a:srgbClr val="1C4587"/>
      </a:accent3>
      <a:accent4>
        <a:srgbClr val="6D9EEB"/>
      </a:accent4>
      <a:accent5>
        <a:srgbClr val="FFF8E6"/>
      </a:accent5>
      <a:accent6>
        <a:srgbClr val="FFF2CC"/>
      </a:accent6>
      <a:hlink>
        <a:srgbClr val="1155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Skjermfremvisning (16:9)</PresentationFormat>
  <Paragraphs>109</Paragraphs>
  <Slides>17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8" baseType="lpstr">
      <vt:lpstr>Montserrat ExtraLight</vt:lpstr>
      <vt:lpstr>Hepta Slab</vt:lpstr>
      <vt:lpstr>Montserrat SemiBold</vt:lpstr>
      <vt:lpstr>Arial</vt:lpstr>
      <vt:lpstr>Montserrat</vt:lpstr>
      <vt:lpstr>Montserrat Medium</vt:lpstr>
      <vt:lpstr>Barlow Light</vt:lpstr>
      <vt:lpstr>Roboto</vt:lpstr>
      <vt:lpstr>Raleway</vt:lpstr>
      <vt:lpstr>Barlow Medium</vt:lpstr>
      <vt:lpstr>Simple blue</vt:lpstr>
      <vt:lpstr>Gruppertime IN1030 Velkommen!</vt:lpstr>
      <vt:lpstr>Hvem er jeg?</vt:lpstr>
      <vt:lpstr>Hvem er du?</vt:lpstr>
      <vt:lpstr>Hva skal vi i dag?</vt:lpstr>
      <vt:lpstr>Oversikt våren 2024 </vt:lpstr>
      <vt:lpstr>Eksamen 2025</vt:lpstr>
      <vt:lpstr>Oblig 1</vt:lpstr>
      <vt:lpstr>Husk dette til innlevering!</vt:lpstr>
      <vt:lpstr>Hva er en interessent?  </vt:lpstr>
      <vt:lpstr>Hva er en interessent?  </vt:lpstr>
      <vt:lpstr>Oppgave 1</vt:lpstr>
      <vt:lpstr>Notat om samspill - 10 min på å  lese igjennom</vt:lpstr>
      <vt:lpstr>Notat om samspill</vt:lpstr>
      <vt:lpstr>Obligjobbing</vt:lpstr>
      <vt:lpstr>Påstander</vt:lpstr>
      <vt:lpstr>Hvordan skrive en diskusjonsoppgave?</vt:lpstr>
      <vt:lpstr>dlnymo@uio.no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2025-01-29T14:55:42Z</dcterms:modified>
</cp:coreProperties>
</file>