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  <p:sldId id="266" r:id="rId10"/>
    <p:sldId id="268" r:id="rId11"/>
    <p:sldId id="269" r:id="rId12"/>
    <p:sldId id="270" r:id="rId13"/>
    <p:sldId id="271" r:id="rId14"/>
    <p:sldId id="272" r:id="rId15"/>
    <p:sldId id="274" r:id="rId16"/>
    <p:sldId id="275" r:id="rId17"/>
    <p:sldId id="292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15" r:id="rId26"/>
    <p:sldId id="316" r:id="rId27"/>
    <p:sldId id="264" r:id="rId28"/>
    <p:sldId id="291" r:id="rId29"/>
    <p:sldId id="317" r:id="rId30"/>
    <p:sldId id="319" r:id="rId31"/>
  </p:sldIdLst>
  <p:sldSz cx="9144000" cy="5143500" type="screen16x9"/>
  <p:notesSz cx="6858000" cy="9144000"/>
  <p:embeddedFontLst>
    <p:embeddedFont>
      <p:font typeface="Raleway" pitchFamily="2" charset="0"/>
      <p:regular r:id="rId33"/>
      <p:bold r:id="rId34"/>
      <p:italic r:id="rId35"/>
      <p:boldItalic r:id="rId36"/>
    </p:embeddedFont>
    <p:embeddedFont>
      <p:font typeface="Roboto" panose="02000000000000000000" pitchFamily="2" charset="0"/>
      <p:regular r:id="rId37"/>
      <p:bold r:id="rId38"/>
      <p:italic r:id="rId39"/>
      <p:boldItalic r:id="rId40"/>
    </p:embeddedFont>
    <p:embeddedFont>
      <p:font typeface="Roboto Light" panose="02000000000000000000" pitchFamily="2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mma Tvinnereim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5045" autoAdjust="0"/>
  </p:normalViewPr>
  <p:slideViewPr>
    <p:cSldViewPr snapToGrid="0">
      <p:cViewPr varScale="1">
        <p:scale>
          <a:sx n="74" d="100"/>
          <a:sy n="74" d="100"/>
        </p:scale>
        <p:origin x="1266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ab03368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ab03368e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1f6cc6b19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g11f6cc6b19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78c1786115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78c1786115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aab03368ea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aab03368ea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b7f56279e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b7f56279e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b91c245d0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cb91c245d0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Viktig at dere skjønner dette!!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aab03368ea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aab03368ea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aab03368e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aab03368ea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78c1786115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78c1786115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b882dd7f4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b882dd7f4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To modeller som tar for seg interaksjon, skjønner du hvilke?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b882dd7f40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b882dd7f40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-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>
                <a:solidFill>
                  <a:schemeClr val="dk1"/>
                </a:solidFill>
              </a:rPr>
              <a:t>Use case: interaksjon mellom aktører (omgivelsene) og system.</a:t>
            </a:r>
            <a:endParaRPr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-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>
                <a:solidFill>
                  <a:schemeClr val="dk1"/>
                </a:solidFill>
              </a:rPr>
              <a:t>Sekvensdiagram: interaksjon mellom de ulike systemene/komponentene internt i systemet.</a:t>
            </a:r>
            <a:endParaRPr>
              <a:solidFill>
                <a:schemeClr val="dk1"/>
              </a:solidFill>
            </a:endParaRPr>
          </a:p>
          <a:p>
            <a:pPr marL="914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>
                <a:solidFill>
                  <a:schemeClr val="dk1"/>
                </a:solidFill>
              </a:rPr>
              <a:t>Også mellom aktører og systemet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20e16b578a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20e16b578a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To modeller som tar for seg interaksjon, skjønner du hvilke?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aab03368e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aab03368e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78c1786115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78c1786115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cb91c245d0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cb91c245d0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20e16b578a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20e16b578a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c9d83b53ee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c9d83b53ee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b7f56279e4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gb7f56279e4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Include-relasjonen: Et use case kan være en del av ett eller flere andre use case. </a:t>
            </a:r>
            <a:endParaRPr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Extend-relasjonen: Et use case som beskriver tilleggsoppførsel som utføres under gitte omstendigheter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b7f56279e4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4" name="Google Shape;324;gb7f56279e4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b7f56279e4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gb7f56279e4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" sz="1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Include-relasjonen: Et use case kan være en del av ett flere andre use case. </a:t>
            </a:r>
            <a:endParaRPr sz="12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" sz="1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Extend-relasjonen: Et use case som beskriver tilleggsoppførsel som utføres under gitte omstendigheter</a:t>
            </a:r>
            <a:endParaRPr sz="1200" b="1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b7f56279e4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4" name="Google Shape;334;gb7f56279e4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b7f56279e4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0" name="Google Shape;340;gb7f56279e4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Skal man opprette et nytt use case ‘‘Bestill bord på nett?’’ 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b7f56279e4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5" name="Google Shape;345;gb7f56279e4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Skal man beholde ‘‘Bestill bord’’? 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c9d83b53ee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c9d83b53ee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aa47e4e1da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aa47e4e1da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2329d878ac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2329d878ac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b876faadda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b876faadda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c9d83b53ee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c9d83b53ee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Eksempel på en domenemodell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2329d878ac_0_2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2329d878ac_0_2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2329d878ac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12329d878ac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no.wikipedia.org/wiki/Object_Management_Group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no.wikipedia.org/wiki/Unified_Modeling_Language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0" y="1130675"/>
            <a:ext cx="9144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Use-case &amp; Klassediagram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0" y="3220225"/>
            <a:ext cx="91440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64100" y="13874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Hva skal vi i dag?</a:t>
            </a:r>
            <a:endParaRPr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464100" y="2057900"/>
            <a:ext cx="8520600" cy="23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UML-diagram &amp; krav</a:t>
            </a:r>
            <a:endParaRPr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Use case diagram</a:t>
            </a:r>
            <a:endParaRPr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endParaRPr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2" name="Google Shape;62;p14"/>
          <p:cNvSpPr/>
          <p:nvPr/>
        </p:nvSpPr>
        <p:spPr>
          <a:xfrm rot="-2226699">
            <a:off x="7226187" y="-1506662"/>
            <a:ext cx="2915126" cy="5553828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ctrTitle"/>
          </p:nvPr>
        </p:nvSpPr>
        <p:spPr>
          <a:xfrm>
            <a:off x="311700" y="1203925"/>
            <a:ext cx="8520600" cy="255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Hva er UML?</a:t>
            </a:r>
            <a:endParaRPr sz="4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400" b="1">
                <a:solidFill>
                  <a:srgbClr val="666666"/>
                </a:solidFill>
              </a:rPr>
              <a:t>Unified Modeling Language</a:t>
            </a:r>
            <a:r>
              <a:rPr lang="no" sz="1400">
                <a:solidFill>
                  <a:srgbClr val="666666"/>
                </a:solidFill>
              </a:rPr>
              <a:t> (UML) er en industristandard for datarelatert modellering, forvaltet av et internasjonalt konsortium kalt</a:t>
            </a:r>
            <a:r>
              <a:rPr lang="no" sz="1400">
                <a:solidFill>
                  <a:srgbClr val="666666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no" sz="1400" u="sng">
                <a:solidFill>
                  <a:srgbClr val="66666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Object Management Group</a:t>
            </a:r>
            <a:r>
              <a:rPr lang="no" sz="1400">
                <a:solidFill>
                  <a:srgbClr val="666666"/>
                </a:solidFill>
              </a:rPr>
              <a:t> (OMG). </a:t>
            </a:r>
            <a:r>
              <a:rPr lang="no" sz="1400" u="sng">
                <a:solidFill>
                  <a:srgbClr val="666666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(Wikipedia).</a:t>
            </a:r>
            <a:endParaRPr sz="1700" b="1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4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ctrTitle"/>
          </p:nvPr>
        </p:nvSpPr>
        <p:spPr>
          <a:xfrm>
            <a:off x="354825" y="855150"/>
            <a:ext cx="8520600" cy="171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Når bruker vi UML?</a:t>
            </a:r>
            <a:endParaRPr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" name="Google Shape;73;p16"/>
          <p:cNvSpPr txBox="1"/>
          <p:nvPr/>
        </p:nvSpPr>
        <p:spPr>
          <a:xfrm>
            <a:off x="354825" y="2587725"/>
            <a:ext cx="3510600" cy="16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 kravanalysen</a:t>
            </a:r>
            <a:endParaRPr sz="24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 designprosessen</a:t>
            </a:r>
            <a:endParaRPr sz="24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4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Etter implementsjon </a:t>
            </a:r>
            <a:endParaRPr sz="24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" name="Google Shape;74;p16"/>
          <p:cNvSpPr txBox="1"/>
          <p:nvPr/>
        </p:nvSpPr>
        <p:spPr>
          <a:xfrm>
            <a:off x="3403450" y="2221150"/>
            <a:ext cx="5404500" cy="16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 i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Når vi vil:</a:t>
            </a:r>
            <a:endParaRPr sz="2400" b="1" i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i="1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...ha felles forståelse</a:t>
            </a:r>
            <a:endParaRPr sz="2400" i="1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i="1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...beskrive tenkt system</a:t>
            </a:r>
            <a:endParaRPr sz="2400" i="1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i="1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...dokumentere eksisterende system</a:t>
            </a:r>
            <a:endParaRPr sz="24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ctrTitle"/>
          </p:nvPr>
        </p:nvSpPr>
        <p:spPr>
          <a:xfrm>
            <a:off x="311708" y="15454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Hvorfor lager vi UML diagram?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 idx="4294967295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Fordi….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4294967295"/>
          </p:nvPr>
        </p:nvSpPr>
        <p:spPr>
          <a:xfrm>
            <a:off x="311700" y="1152475"/>
            <a:ext cx="8832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no" sz="1500"/>
              <a:t>...vi skal identifisere krav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no" sz="1500"/>
              <a:t>...vi skal være enige om hvordan endelig løsning skal bli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no" sz="1500"/>
              <a:t>...vi skal kunne vedlikeholde systemet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no" sz="1500"/>
              <a:t>...vi ønsker at andre skal kunne ta over vedlikehold av systemet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no" sz="1500"/>
              <a:t>...vi skal kunne lage er godt system design</a:t>
            </a:r>
            <a:endParaRPr sz="15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5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311700" y="406625"/>
            <a:ext cx="8520600" cy="108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Hvilke diagram er dette?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" name="Google Shape;96;p20"/>
          <p:cNvSpPr txBox="1"/>
          <p:nvPr/>
        </p:nvSpPr>
        <p:spPr>
          <a:xfrm>
            <a:off x="704075" y="1054625"/>
            <a:ext cx="22770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Use Case-diagram:</a:t>
            </a:r>
            <a:endParaRPr sz="1800"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7" name="Google Shape;9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7100" y="1736325"/>
            <a:ext cx="2383551" cy="2383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66947" y="741763"/>
            <a:ext cx="2895950" cy="35556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0"/>
          <p:cNvSpPr txBox="1"/>
          <p:nvPr/>
        </p:nvSpPr>
        <p:spPr>
          <a:xfrm>
            <a:off x="6007500" y="1385950"/>
            <a:ext cx="21921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Aktivitetsdiagram:</a:t>
            </a:r>
            <a:endParaRPr sz="1800"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Google Shape;100;p20"/>
          <p:cNvSpPr txBox="1"/>
          <p:nvPr/>
        </p:nvSpPr>
        <p:spPr>
          <a:xfrm>
            <a:off x="266575" y="3232425"/>
            <a:ext cx="884700" cy="10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0" b="1">
                <a:latin typeface="Roboto"/>
                <a:ea typeface="Roboto"/>
                <a:cs typeface="Roboto"/>
                <a:sym typeface="Roboto"/>
              </a:rPr>
              <a:t>1.</a:t>
            </a:r>
            <a:endParaRPr sz="60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" name="Google Shape;101;p20"/>
          <p:cNvSpPr txBox="1"/>
          <p:nvPr/>
        </p:nvSpPr>
        <p:spPr>
          <a:xfrm>
            <a:off x="4129650" y="3232425"/>
            <a:ext cx="884700" cy="10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0" b="1">
                <a:latin typeface="Roboto"/>
                <a:ea typeface="Roboto"/>
                <a:cs typeface="Roboto"/>
                <a:sym typeface="Roboto"/>
              </a:rPr>
              <a:t>2.</a:t>
            </a:r>
            <a:endParaRPr sz="6000" b="1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>
            <a:spLocks noGrp="1"/>
          </p:cNvSpPr>
          <p:nvPr>
            <p:ph type="title"/>
          </p:nvPr>
        </p:nvSpPr>
        <p:spPr>
          <a:xfrm>
            <a:off x="311700" y="5168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Domenemodell - klassediagram uten metoder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8" name="Google Shape;1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825" y="1338025"/>
            <a:ext cx="4294876" cy="322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/>
          <p:nvPr/>
        </p:nvSpPr>
        <p:spPr>
          <a:xfrm>
            <a:off x="545675" y="452175"/>
            <a:ext cx="8312400" cy="5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Kort om “våre” modeller</a:t>
            </a:r>
            <a:endParaRPr sz="24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23"/>
          <p:cNvSpPr txBox="1"/>
          <p:nvPr/>
        </p:nvSpPr>
        <p:spPr>
          <a:xfrm>
            <a:off x="714925" y="1232625"/>
            <a:ext cx="7513200" cy="3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Use case diagram: </a:t>
            </a: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Viser interaksjon mellom et system og omgivelsene. Tar utgangspunkt i primæraktørs mål og hvordan sekundæraktører assisterer dette målet gjennom systemet. </a:t>
            </a:r>
            <a:b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Sekvensdiagram: </a:t>
            </a: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Viser interaksjon og informasjonsflyten mellom aktørene og systemet og systemkomponentene i form av objektklasser. 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Klassediagram: </a:t>
            </a: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Viser struktur: objektklasser av et system, deres attributter og metoder, og assosiasjonene mellom klassene.</a:t>
            </a:r>
            <a: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	</a:t>
            </a: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Aktivitetsdiagram: </a:t>
            </a: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Viser aktivitetsflyten i en prosess eller dataprosessering. </a:t>
            </a: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accent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i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OBS: Det er viktig at alle modeller for et og samme system samsvarer ! </a:t>
            </a:r>
            <a:endParaRPr b="1" i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i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En metode som blir brukt i et sekvensdiagram må også være med i et klassediagram.  </a:t>
            </a:r>
            <a:endParaRPr b="1" i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5"/>
          <p:cNvSpPr txBox="1">
            <a:spLocks noGrp="1"/>
          </p:cNvSpPr>
          <p:nvPr>
            <p:ph type="ctrTitle"/>
          </p:nvPr>
        </p:nvSpPr>
        <p:spPr>
          <a:xfrm>
            <a:off x="0" y="2038800"/>
            <a:ext cx="9144000" cy="106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Interaksjonsmodeller</a:t>
            </a:r>
            <a:endParaRPr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"/>
          <p:cNvSpPr txBox="1">
            <a:spLocks noGrp="1"/>
          </p:cNvSpPr>
          <p:nvPr>
            <p:ph type="subTitle" idx="1"/>
          </p:nvPr>
        </p:nvSpPr>
        <p:spPr>
          <a:xfrm>
            <a:off x="311700" y="4778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Use Case diagram &amp; Sekvensdiagram</a:t>
            </a:r>
            <a:endParaRPr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2" name="Google Shape;142;p26" descr="Skjermbilde 2017-04-05 kl. 15.18.17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53355" y="1097118"/>
            <a:ext cx="5001237" cy="3206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 txBox="1">
            <a:spLocks noGrp="1"/>
          </p:cNvSpPr>
          <p:nvPr>
            <p:ph type="ctrTitle"/>
          </p:nvPr>
        </p:nvSpPr>
        <p:spPr>
          <a:xfrm>
            <a:off x="0" y="2038800"/>
            <a:ext cx="9144000" cy="106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Use-case</a:t>
            </a:r>
            <a:endParaRPr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>
            <a:spLocks noGrp="1"/>
          </p:cNvSpPr>
          <p:nvPr>
            <p:ph type="ctrTitle"/>
          </p:nvPr>
        </p:nvSpPr>
        <p:spPr>
          <a:xfrm>
            <a:off x="311700" y="1203925"/>
            <a:ext cx="8520600" cy="9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Aktør vs. interessent...</a:t>
            </a:r>
            <a:endParaRPr sz="30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3" name="Google Shape;153;p28"/>
          <p:cNvSpPr txBox="1">
            <a:spLocks noGrp="1"/>
          </p:cNvSpPr>
          <p:nvPr>
            <p:ph type="ctrTitle"/>
          </p:nvPr>
        </p:nvSpPr>
        <p:spPr>
          <a:xfrm>
            <a:off x="311700" y="2163025"/>
            <a:ext cx="7087800" cy="12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Aktør:</a:t>
            </a:r>
            <a:r>
              <a:rPr lang="no" sz="18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aktiv rolle, kommuniserer med systemet. 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Interessent:</a:t>
            </a:r>
            <a:r>
              <a:rPr lang="no" sz="18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kommuniserer ikke nødvendigvis med systemet.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4" name="Google Shape;154;p28"/>
          <p:cNvSpPr txBox="1"/>
          <p:nvPr/>
        </p:nvSpPr>
        <p:spPr>
          <a:xfrm>
            <a:off x="7562525" y="4820400"/>
            <a:ext cx="15816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900">
                <a:solidFill>
                  <a:srgbClr val="45818E"/>
                </a:solidFill>
              </a:rPr>
              <a:t>Oblig 4, oppgave 2a</a:t>
            </a:r>
            <a:endParaRPr sz="900">
              <a:solidFill>
                <a:srgbClr val="45818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9"/>
          <p:cNvSpPr txBox="1">
            <a:spLocks noGrp="1"/>
          </p:cNvSpPr>
          <p:nvPr>
            <p:ph type="ctrTitle"/>
          </p:nvPr>
        </p:nvSpPr>
        <p:spPr>
          <a:xfrm>
            <a:off x="311700" y="1203925"/>
            <a:ext cx="8520600" cy="9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Primær vs sekundær aktør...</a:t>
            </a:r>
            <a:endParaRPr sz="30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p29"/>
          <p:cNvSpPr txBox="1">
            <a:spLocks noGrp="1"/>
          </p:cNvSpPr>
          <p:nvPr>
            <p:ph type="ctrTitle"/>
          </p:nvPr>
        </p:nvSpPr>
        <p:spPr>
          <a:xfrm>
            <a:off x="311700" y="2163025"/>
            <a:ext cx="7087800" cy="12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Primær aktør:</a:t>
            </a:r>
            <a:r>
              <a:rPr lang="no" sz="18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eget</a:t>
            </a:r>
            <a:r>
              <a:rPr lang="no" sz="18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no" sz="1800" b="1" u="sng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mål</a:t>
            </a:r>
            <a:r>
              <a:rPr lang="no" sz="18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 kommunikasjonen med systemet.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Sekundær aktør: </a:t>
            </a:r>
            <a:r>
              <a:rPr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trengs for at primær aktøren skal nå målet, kommuniserer også aktivt med systemet.</a:t>
            </a:r>
            <a:r>
              <a:rPr lang="no" sz="18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1"/>
          <p:cNvSpPr txBox="1"/>
          <p:nvPr/>
        </p:nvSpPr>
        <p:spPr>
          <a:xfrm>
            <a:off x="147950" y="437375"/>
            <a:ext cx="8312400" cy="5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Include og extend relasjoner</a:t>
            </a:r>
            <a:endParaRPr sz="2400"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3" name="Google Shape;173;p31"/>
          <p:cNvSpPr txBox="1"/>
          <p:nvPr/>
        </p:nvSpPr>
        <p:spPr>
          <a:xfrm>
            <a:off x="147950" y="1078650"/>
            <a:ext cx="6036900" cy="29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no" b="1"/>
              <a:t>Include relasjonen</a:t>
            </a:r>
            <a:endParaRPr b="1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Et use case kan være en del av ett eller flere andre use case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Indikerer at et sub use case inneholder nødvendig funksjonalitet for gjennomførelsen av et annet basiscase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Holder seg til </a:t>
            </a:r>
            <a:r>
              <a:rPr lang="no" b="1"/>
              <a:t>hovedflyten</a:t>
            </a:r>
            <a:r>
              <a:rPr lang="no"/>
              <a:t>, men er avhengig av et annet use case sin funksjonalitet for å gjennomføre sin egen oppgave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no" b="1"/>
              <a:t>Extend relasjonen</a:t>
            </a:r>
            <a:endParaRPr b="1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Et use case beskriver tilleggs oppførsel som utføres under gitte omstendigheter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Utvider oppførselen/funksjonaliteten til et basiscase, som utføres under spesielle omstendigheter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 b="1"/>
              <a:t>Tenkes som alternativflyt</a:t>
            </a:r>
            <a:endParaRPr b="1"/>
          </a:p>
        </p:txBody>
      </p:sp>
      <p:sp>
        <p:nvSpPr>
          <p:cNvPr id="174" name="Google Shape;174;p31"/>
          <p:cNvSpPr txBox="1"/>
          <p:nvPr/>
        </p:nvSpPr>
        <p:spPr>
          <a:xfrm>
            <a:off x="-47625" y="4820400"/>
            <a:ext cx="1190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900">
                <a:solidFill>
                  <a:srgbClr val="76A5AF"/>
                </a:solidFill>
              </a:rPr>
              <a:t>Oblig 4, oppgave 5</a:t>
            </a:r>
            <a:endParaRPr sz="900">
              <a:solidFill>
                <a:srgbClr val="76A5A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2" descr="Skjermbilde 2017-04-05 kl. 15.18.17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00175" y="379713"/>
            <a:ext cx="5943643" cy="438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9"/>
          <p:cNvSpPr txBox="1"/>
          <p:nvPr/>
        </p:nvSpPr>
        <p:spPr>
          <a:xfrm>
            <a:off x="311700" y="725875"/>
            <a:ext cx="8876400" cy="41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/>
              <a:t>Anta følgende beskrivelse av et system som skal håndtere bord og bordbestillinger på en restaurant:</a:t>
            </a:r>
            <a:endParaRPr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/>
              <a:t>Systemet skal støtte</a:t>
            </a:r>
            <a:r>
              <a:rPr lang="no" b="1"/>
              <a:t> bordreservasjoner </a:t>
            </a:r>
            <a:r>
              <a:rPr lang="no"/>
              <a:t>og </a:t>
            </a:r>
            <a:r>
              <a:rPr lang="no" b="1"/>
              <a:t>bordplassering </a:t>
            </a:r>
            <a:r>
              <a:rPr lang="no"/>
              <a:t>i en restaurant. Kunder </a:t>
            </a:r>
            <a:r>
              <a:rPr lang="no" b="1"/>
              <a:t>kontakter</a:t>
            </a:r>
            <a:endParaRPr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/>
              <a:t>restauranten for å </a:t>
            </a:r>
            <a:r>
              <a:rPr lang="no" b="1"/>
              <a:t>bestille </a:t>
            </a:r>
            <a:r>
              <a:rPr lang="no"/>
              <a:t>eller </a:t>
            </a:r>
            <a:r>
              <a:rPr lang="no" b="1"/>
              <a:t>avbestille </a:t>
            </a:r>
            <a:r>
              <a:rPr lang="no"/>
              <a:t>bord. En </a:t>
            </a:r>
            <a:r>
              <a:rPr lang="no" b="1"/>
              <a:t>resepsjonist mottar</a:t>
            </a:r>
            <a:r>
              <a:rPr lang="no"/>
              <a:t> samtalene. Bestillinger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/>
              <a:t>legges inn for et </a:t>
            </a:r>
            <a:r>
              <a:rPr lang="no" b="1"/>
              <a:t>bestemt bord</a:t>
            </a:r>
            <a:r>
              <a:rPr lang="no"/>
              <a:t> sammen med </a:t>
            </a:r>
            <a:r>
              <a:rPr lang="no" b="1"/>
              <a:t>antall</a:t>
            </a:r>
            <a:r>
              <a:rPr lang="no"/>
              <a:t> personer. For hver bestilling </a:t>
            </a:r>
            <a:r>
              <a:rPr lang="no" b="1"/>
              <a:t>registreres</a:t>
            </a:r>
            <a:r>
              <a:rPr lang="no"/>
              <a:t> en </a:t>
            </a:r>
            <a:r>
              <a:rPr lang="no" b="1"/>
              <a:t>kontaktperson</a:t>
            </a:r>
            <a:r>
              <a:rPr lang="no"/>
              <a:t> med navn og telefonnummer.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/>
              <a:t>Når gjester ankommer, blir de plassert ved sitt bord av</a:t>
            </a:r>
            <a:r>
              <a:rPr lang="no" b="1"/>
              <a:t> hovmesteren</a:t>
            </a:r>
            <a:r>
              <a:rPr lang="no"/>
              <a:t>, og deres bestilling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/>
              <a:t>markeres</a:t>
            </a:r>
            <a:r>
              <a:rPr lang="no"/>
              <a:t> med “ankommet”. Hvis gjestene plasseres ved et annet bord enn det som var registrert med bestillingen, så </a:t>
            </a:r>
            <a:r>
              <a:rPr lang="no" b="1"/>
              <a:t>registreres </a:t>
            </a:r>
            <a:r>
              <a:rPr lang="no"/>
              <a:t>bordbyttet i bestillingen. Tidspunktet da et gitt bord må være ledig igjen kan også </a:t>
            </a:r>
            <a:r>
              <a:rPr lang="no" b="1"/>
              <a:t>registreres</a:t>
            </a:r>
            <a:r>
              <a:rPr lang="no"/>
              <a:t>. Kunder kan </a:t>
            </a:r>
            <a:r>
              <a:rPr lang="no" b="1"/>
              <a:t>endre </a:t>
            </a:r>
            <a:r>
              <a:rPr lang="no"/>
              <a:t>bestilling eller avbestille bord på forhånd.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/>
              <a:t>Det er selvfølgelig mulig å spise uten å ha bestilt på forhånd hvis det er ledige bord. Når gjester får bord </a:t>
            </a:r>
            <a:r>
              <a:rPr lang="no" b="1"/>
              <a:t>uten </a:t>
            </a:r>
            <a:r>
              <a:rPr lang="no"/>
              <a:t>å ha bestilt dette, </a:t>
            </a:r>
            <a:r>
              <a:rPr lang="no" b="1"/>
              <a:t>markeres</a:t>
            </a:r>
            <a:r>
              <a:rPr lang="no"/>
              <a:t> det i systemet med</a:t>
            </a:r>
            <a:r>
              <a:rPr lang="no" b="1"/>
              <a:t> tidspunkt, bord og antall</a:t>
            </a:r>
            <a:r>
              <a:rPr lang="no"/>
              <a:t>, men </a:t>
            </a:r>
            <a:r>
              <a:rPr lang="no" b="1"/>
              <a:t>uten</a:t>
            </a:r>
            <a:r>
              <a:rPr lang="no"/>
              <a:t> navn og telefonnummer.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Når nye bestillinger </a:t>
            </a:r>
            <a:r>
              <a:rPr lang="no" b="1"/>
              <a:t>registreres</a:t>
            </a:r>
            <a:r>
              <a:rPr lang="no"/>
              <a:t> i systemet, eller eksisterende bestillinger </a:t>
            </a:r>
            <a:r>
              <a:rPr lang="no" b="1"/>
              <a:t>endres</a:t>
            </a:r>
            <a:r>
              <a:rPr lang="no"/>
              <a:t>, skal skjermbildet </a:t>
            </a:r>
            <a:r>
              <a:rPr lang="no" b="1"/>
              <a:t>umiddelbart </a:t>
            </a:r>
            <a:r>
              <a:rPr lang="no"/>
              <a:t>oppdateres, slik at de ansatte på restauranten alltid har oppdatert informasjon tilgjengelig.</a:t>
            </a:r>
            <a:endParaRPr/>
          </a:p>
        </p:txBody>
      </p:sp>
      <p:sp>
        <p:nvSpPr>
          <p:cNvPr id="293" name="Google Shape;293;p49"/>
          <p:cNvSpPr txBox="1"/>
          <p:nvPr/>
        </p:nvSpPr>
        <p:spPr>
          <a:xfrm>
            <a:off x="311700" y="153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5 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54" descr="Skjermbilde 2017-04-05 kl. 15.14.20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16116" y="794500"/>
            <a:ext cx="6311775" cy="381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55" descr="Skjermbilde 2017-04-05 kl. 15.15.1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713" y="847725"/>
            <a:ext cx="8410575" cy="344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56" descr="Skjermbilde 2017-04-05 kl. 15.10.5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988" y="461963"/>
            <a:ext cx="7820025" cy="421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7"/>
          <p:cNvSpPr txBox="1">
            <a:spLocks noGrp="1"/>
          </p:cNvSpPr>
          <p:nvPr>
            <p:ph type="title"/>
          </p:nvPr>
        </p:nvSpPr>
        <p:spPr>
          <a:xfrm>
            <a:off x="311700" y="728025"/>
            <a:ext cx="8520600" cy="10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5D</a:t>
            </a:r>
            <a:endParaRPr sz="1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1400" b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Spørsmål:</a:t>
            </a:r>
            <a:r>
              <a:rPr lang="no"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Anta at en kunde kan bestille bord på nett i tillegg til over telefon. Gjør eventuelle modifikasjoner i løsningene i oppgave a, b og c.</a:t>
            </a:r>
            <a:endParaRPr sz="18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18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1800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8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7" name="Google Shape;337;p57"/>
          <p:cNvSpPr txBox="1"/>
          <p:nvPr/>
        </p:nvSpPr>
        <p:spPr>
          <a:xfrm>
            <a:off x="330150" y="1980975"/>
            <a:ext cx="8483700" cy="27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no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Svar: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no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Analyse: 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AutoNum type="alphaUcPeriod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Ny aktør </a:t>
            </a:r>
            <a:r>
              <a:rPr lang="no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Kunde, </a:t>
            </a: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med mål: </a:t>
            </a:r>
            <a:r>
              <a:rPr lang="no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Bestille bord på nett</a:t>
            </a: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AutoNum type="alphaUcPeriod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Nytt use case?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AutoNum type="alphaLcPeriod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Skal man opprette et nytt use case ‘‘Bestill bord på nett?’’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AutoNum type="alphaLcPeriod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Skal man beholde ‘‘Bestill bord’’?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AutoNum type="alphaUcPeriod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Oppdater use case-diagrammet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800" b="1">
              <a:solidFill>
                <a:srgbClr val="33333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58" descr="Skjermbilde 2017-04-05 kl. 15.17.3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8051" y="326526"/>
            <a:ext cx="6107900" cy="449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59" descr="Skjermbilde 2017-04-05 kl. 15.18.17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5112" y="272700"/>
            <a:ext cx="6233775" cy="459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60"/>
          <p:cNvSpPr txBox="1"/>
          <p:nvPr/>
        </p:nvSpPr>
        <p:spPr>
          <a:xfrm>
            <a:off x="311700" y="381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5E</a:t>
            </a:r>
            <a:endParaRPr sz="2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3" name="Google Shape;353;p60"/>
          <p:cNvSpPr txBox="1"/>
          <p:nvPr/>
        </p:nvSpPr>
        <p:spPr>
          <a:xfrm>
            <a:off x="311700" y="1084600"/>
            <a:ext cx="8395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/>
              <a:t>Lag en enkel domenemodell for systemet.</a:t>
            </a:r>
            <a:endParaRPr/>
          </a:p>
        </p:txBody>
      </p:sp>
      <p:sp>
        <p:nvSpPr>
          <p:cNvPr id="354" name="Google Shape;354;p60"/>
          <p:cNvSpPr txBox="1"/>
          <p:nvPr/>
        </p:nvSpPr>
        <p:spPr>
          <a:xfrm>
            <a:off x="330150" y="1794350"/>
            <a:ext cx="8440500" cy="20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chemeClr val="dk1"/>
                </a:solidFill>
              </a:rPr>
              <a:t>Svar: </a:t>
            </a:r>
            <a:r>
              <a:rPr lang="no">
                <a:solidFill>
                  <a:schemeClr val="dk1"/>
                </a:solidFill>
              </a:rPr>
              <a:t>Domenemodell: klassediagram </a:t>
            </a:r>
            <a:r>
              <a:rPr lang="no" b="1">
                <a:solidFill>
                  <a:schemeClr val="dk1"/>
                </a:solidFill>
              </a:rPr>
              <a:t>uten</a:t>
            </a:r>
            <a:r>
              <a:rPr lang="no">
                <a:solidFill>
                  <a:schemeClr val="dk1"/>
                </a:solidFill>
              </a:rPr>
              <a:t> metoder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Hvilke klasser er aktuelle å modellere?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For hver klasse: 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Hvilke attributter (</a:t>
            </a:r>
            <a:r>
              <a:rPr lang="no" b="1">
                <a:solidFill>
                  <a:schemeClr val="dk1"/>
                </a:solidFill>
              </a:rPr>
              <a:t>variabler</a:t>
            </a:r>
            <a:r>
              <a:rPr lang="no">
                <a:solidFill>
                  <a:schemeClr val="dk1"/>
                </a:solidFill>
              </a:rPr>
              <a:t>) er naturlig å inkludere? 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Hvilket </a:t>
            </a:r>
            <a:r>
              <a:rPr lang="no" b="1">
                <a:solidFill>
                  <a:schemeClr val="dk1"/>
                </a:solidFill>
              </a:rPr>
              <a:t>forhold</a:t>
            </a:r>
            <a:r>
              <a:rPr lang="no">
                <a:solidFill>
                  <a:schemeClr val="dk1"/>
                </a:solidFill>
              </a:rPr>
              <a:t> er det mellom klassene? Én-til-én, Én-til-mange, Mange-til-én, Mange-til-mange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/>
          <p:nvPr/>
        </p:nvSpPr>
        <p:spPr>
          <a:xfrm>
            <a:off x="354825" y="1852400"/>
            <a:ext cx="8343300" cy="5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4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Hvorfor lager vi så mange diagrammer? </a:t>
            </a:r>
            <a:endParaRPr sz="2400"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 i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 i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573875" y="2408000"/>
            <a:ext cx="6168300" cy="14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Vi ønsker å vite hva skal lage før vi lager det.</a:t>
            </a:r>
            <a:endParaRPr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Vi må kommunisere med kunden hva vi skal lage.</a:t>
            </a:r>
            <a:endParaRPr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Vi ønsker å lage en felles forståelse.</a:t>
            </a:r>
            <a:endParaRPr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Vi ønsker å finne et designpattern som alle utviklerne forstår, fordi vi samarbeider jo om koden.</a:t>
            </a:r>
            <a:endParaRPr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Vi ønsker at andre skal forstå systemet vi har laget, blant annet så de kan opprettholde det. </a:t>
            </a:r>
            <a:endParaRPr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>
            <a:spLocks noGrp="1"/>
          </p:cNvSpPr>
          <p:nvPr>
            <p:ph type="ctrTitle"/>
          </p:nvPr>
        </p:nvSpPr>
        <p:spPr>
          <a:xfrm>
            <a:off x="720650" y="885875"/>
            <a:ext cx="8337600" cy="9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Klassediagram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" name="Google Shape;116;p20"/>
          <p:cNvSpPr txBox="1"/>
          <p:nvPr/>
        </p:nvSpPr>
        <p:spPr>
          <a:xfrm>
            <a:off x="599250" y="1963175"/>
            <a:ext cx="79455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Strukturmodell som viser strukturen i et system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Klassediagram → viser objektklassene i systemet og assosiasjonene mellom disse klassene 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Assosiasjon: en link mellom klasser som indikerer at det er en relasjon mellom dem 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Roboto"/>
              <a:buChar char="○"/>
            </a:pP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1 nøyaktig én 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Roboto"/>
              <a:buChar char="○"/>
            </a:pP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0 .. 1 null eller én 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Roboto"/>
              <a:buChar char="○"/>
            </a:pP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* eller 0 .. * null eller mer 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Roboto"/>
              <a:buChar char="○"/>
            </a:pP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1 ..* én eller mer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6875" y="1803112"/>
            <a:ext cx="2846849" cy="195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1" descr="Skjermbilde 2017-04-05 kl. 15.21.15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55749" y="1496674"/>
            <a:ext cx="4276550" cy="2565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1"/>
          <p:cNvSpPr txBox="1">
            <a:spLocks noGrp="1"/>
          </p:cNvSpPr>
          <p:nvPr>
            <p:ph type="subTitle" idx="1"/>
          </p:nvPr>
        </p:nvSpPr>
        <p:spPr>
          <a:xfrm>
            <a:off x="311700" y="35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Notasjon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21"/>
          <p:cNvSpPr txBox="1"/>
          <p:nvPr/>
        </p:nvSpPr>
        <p:spPr>
          <a:xfrm>
            <a:off x="3812900" y="1690775"/>
            <a:ext cx="1035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Attributter</a:t>
            </a:r>
            <a:endParaRPr sz="1200"/>
          </a:p>
        </p:txBody>
      </p:sp>
      <p:sp>
        <p:nvSpPr>
          <p:cNvPr id="125" name="Google Shape;125;p21"/>
          <p:cNvSpPr txBox="1"/>
          <p:nvPr/>
        </p:nvSpPr>
        <p:spPr>
          <a:xfrm>
            <a:off x="3493850" y="3772625"/>
            <a:ext cx="1673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Metoder/Funksjoner</a:t>
            </a:r>
            <a:endParaRPr sz="1200"/>
          </a:p>
        </p:txBody>
      </p:sp>
      <p:sp>
        <p:nvSpPr>
          <p:cNvPr id="126" name="Google Shape;126;p21"/>
          <p:cNvSpPr/>
          <p:nvPr/>
        </p:nvSpPr>
        <p:spPr>
          <a:xfrm>
            <a:off x="3657600" y="2070350"/>
            <a:ext cx="431325" cy="983400"/>
          </a:xfrm>
          <a:custGeom>
            <a:avLst/>
            <a:gdLst/>
            <a:ahLst/>
            <a:cxnLst/>
            <a:rect l="l" t="t" r="r" b="b"/>
            <a:pathLst>
              <a:path w="17253" h="39336" extrusionOk="0">
                <a:moveTo>
                  <a:pt x="17253" y="0"/>
                </a:moveTo>
                <a:cubicBezTo>
                  <a:pt x="17253" y="14318"/>
                  <a:pt x="10124" y="29212"/>
                  <a:pt x="0" y="39336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27" name="Google Shape;127;p21"/>
          <p:cNvSpPr/>
          <p:nvPr/>
        </p:nvSpPr>
        <p:spPr>
          <a:xfrm>
            <a:off x="3554954" y="2967475"/>
            <a:ext cx="275175" cy="279275"/>
          </a:xfrm>
          <a:custGeom>
            <a:avLst/>
            <a:gdLst/>
            <a:ahLst/>
            <a:cxnLst/>
            <a:rect l="l" t="t" r="r" b="b"/>
            <a:pathLst>
              <a:path w="11007" h="11171" extrusionOk="0">
                <a:moveTo>
                  <a:pt x="1346" y="0"/>
                </a:moveTo>
                <a:cubicBezTo>
                  <a:pt x="1346" y="3451"/>
                  <a:pt x="-1525" y="8438"/>
                  <a:pt x="1346" y="10352"/>
                </a:cubicBezTo>
                <a:cubicBezTo>
                  <a:pt x="4053" y="12156"/>
                  <a:pt x="8097" y="10427"/>
                  <a:pt x="11007" y="8972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28" name="Google Shape;128;p21"/>
          <p:cNvSpPr/>
          <p:nvPr/>
        </p:nvSpPr>
        <p:spPr>
          <a:xfrm>
            <a:off x="4364975" y="2053075"/>
            <a:ext cx="310550" cy="552100"/>
          </a:xfrm>
          <a:custGeom>
            <a:avLst/>
            <a:gdLst/>
            <a:ahLst/>
            <a:cxnLst/>
            <a:rect l="l" t="t" r="r" b="b"/>
            <a:pathLst>
              <a:path w="12422" h="22084" extrusionOk="0">
                <a:moveTo>
                  <a:pt x="0" y="0"/>
                </a:moveTo>
                <a:cubicBezTo>
                  <a:pt x="0" y="5691"/>
                  <a:pt x="983" y="11828"/>
                  <a:pt x="4140" y="16563"/>
                </a:cubicBezTo>
                <a:cubicBezTo>
                  <a:pt x="5980" y="19324"/>
                  <a:pt x="10076" y="19738"/>
                  <a:pt x="12422" y="22084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29" name="Google Shape;129;p21"/>
          <p:cNvSpPr/>
          <p:nvPr/>
        </p:nvSpPr>
        <p:spPr>
          <a:xfrm>
            <a:off x="4641000" y="2467150"/>
            <a:ext cx="207050" cy="327800"/>
          </a:xfrm>
          <a:custGeom>
            <a:avLst/>
            <a:gdLst/>
            <a:ahLst/>
            <a:cxnLst/>
            <a:rect l="l" t="t" r="r" b="b"/>
            <a:pathLst>
              <a:path w="8282" h="13112" extrusionOk="0">
                <a:moveTo>
                  <a:pt x="5521" y="0"/>
                </a:moveTo>
                <a:cubicBezTo>
                  <a:pt x="6280" y="3036"/>
                  <a:pt x="8282" y="5843"/>
                  <a:pt x="8282" y="8972"/>
                </a:cubicBezTo>
                <a:cubicBezTo>
                  <a:pt x="8282" y="12058"/>
                  <a:pt x="3086" y="13112"/>
                  <a:pt x="0" y="13112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30" name="Google Shape;130;p21"/>
          <p:cNvSpPr/>
          <p:nvPr/>
        </p:nvSpPr>
        <p:spPr>
          <a:xfrm>
            <a:off x="3623100" y="3588600"/>
            <a:ext cx="500325" cy="241525"/>
          </a:xfrm>
          <a:custGeom>
            <a:avLst/>
            <a:gdLst/>
            <a:ahLst/>
            <a:cxnLst/>
            <a:rect l="l" t="t" r="r" b="b"/>
            <a:pathLst>
              <a:path w="20013" h="9661" extrusionOk="0">
                <a:moveTo>
                  <a:pt x="20013" y="9661"/>
                </a:moveTo>
                <a:cubicBezTo>
                  <a:pt x="14775" y="4423"/>
                  <a:pt x="7408" y="0"/>
                  <a:pt x="0" y="0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31" name="Google Shape;131;p21"/>
          <p:cNvSpPr/>
          <p:nvPr/>
        </p:nvSpPr>
        <p:spPr>
          <a:xfrm>
            <a:off x="3535091" y="3487193"/>
            <a:ext cx="312275" cy="273925"/>
          </a:xfrm>
          <a:custGeom>
            <a:avLst/>
            <a:gdLst/>
            <a:ahLst/>
            <a:cxnLst/>
            <a:rect l="l" t="t" r="r" b="b"/>
            <a:pathLst>
              <a:path w="12491" h="10957" extrusionOk="0">
                <a:moveTo>
                  <a:pt x="4210" y="10957"/>
                </a:moveTo>
                <a:cubicBezTo>
                  <a:pt x="3129" y="7712"/>
                  <a:pt x="-1661" y="3712"/>
                  <a:pt x="759" y="1295"/>
                </a:cubicBezTo>
                <a:cubicBezTo>
                  <a:pt x="3526" y="-1468"/>
                  <a:pt x="8580" y="1295"/>
                  <a:pt x="12491" y="1295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32" name="Google Shape;132;p21"/>
          <p:cNvSpPr txBox="1"/>
          <p:nvPr/>
        </p:nvSpPr>
        <p:spPr>
          <a:xfrm>
            <a:off x="311700" y="1290263"/>
            <a:ext cx="1035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Subklasser</a:t>
            </a:r>
            <a:endParaRPr sz="1200"/>
          </a:p>
        </p:txBody>
      </p:sp>
      <p:sp>
        <p:nvSpPr>
          <p:cNvPr id="133" name="Google Shape;133;p21"/>
          <p:cNvSpPr/>
          <p:nvPr/>
        </p:nvSpPr>
        <p:spPr>
          <a:xfrm>
            <a:off x="1276700" y="1501000"/>
            <a:ext cx="931650" cy="603850"/>
          </a:xfrm>
          <a:custGeom>
            <a:avLst/>
            <a:gdLst/>
            <a:ahLst/>
            <a:cxnLst/>
            <a:rect l="l" t="t" r="r" b="b"/>
            <a:pathLst>
              <a:path w="37266" h="24154" extrusionOk="0">
                <a:moveTo>
                  <a:pt x="0" y="0"/>
                </a:moveTo>
                <a:cubicBezTo>
                  <a:pt x="9730" y="0"/>
                  <a:pt x="19756" y="369"/>
                  <a:pt x="28985" y="3450"/>
                </a:cubicBezTo>
                <a:cubicBezTo>
                  <a:pt x="36035" y="5804"/>
                  <a:pt x="37266" y="16721"/>
                  <a:pt x="37266" y="24154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34" name="Google Shape;134;p21"/>
          <p:cNvSpPr/>
          <p:nvPr/>
        </p:nvSpPr>
        <p:spPr>
          <a:xfrm>
            <a:off x="2053075" y="2053075"/>
            <a:ext cx="327825" cy="184400"/>
          </a:xfrm>
          <a:custGeom>
            <a:avLst/>
            <a:gdLst/>
            <a:ahLst/>
            <a:cxnLst/>
            <a:rect l="l" t="t" r="r" b="b"/>
            <a:pathLst>
              <a:path w="13113" h="7376" extrusionOk="0">
                <a:moveTo>
                  <a:pt x="0" y="0"/>
                </a:moveTo>
                <a:cubicBezTo>
                  <a:pt x="1897" y="2846"/>
                  <a:pt x="4746" y="8799"/>
                  <a:pt x="7592" y="6902"/>
                </a:cubicBezTo>
                <a:cubicBezTo>
                  <a:pt x="10043" y="5267"/>
                  <a:pt x="11796" y="2636"/>
                  <a:pt x="13113" y="0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35" name="Google Shape;135;p21"/>
          <p:cNvSpPr/>
          <p:nvPr/>
        </p:nvSpPr>
        <p:spPr>
          <a:xfrm>
            <a:off x="364431" y="1656275"/>
            <a:ext cx="463700" cy="1207700"/>
          </a:xfrm>
          <a:custGeom>
            <a:avLst/>
            <a:gdLst/>
            <a:ahLst/>
            <a:cxnLst/>
            <a:rect l="l" t="t" r="r" b="b"/>
            <a:pathLst>
              <a:path w="18548" h="48308" extrusionOk="0">
                <a:moveTo>
                  <a:pt x="1296" y="0"/>
                </a:moveTo>
                <a:cubicBezTo>
                  <a:pt x="1296" y="8741"/>
                  <a:pt x="-1468" y="17931"/>
                  <a:pt x="1296" y="26224"/>
                </a:cubicBezTo>
                <a:cubicBezTo>
                  <a:pt x="3183" y="31886"/>
                  <a:pt x="6267" y="37132"/>
                  <a:pt x="9577" y="42097"/>
                </a:cubicBezTo>
                <a:cubicBezTo>
                  <a:pt x="11594" y="45123"/>
                  <a:pt x="15976" y="45736"/>
                  <a:pt x="18548" y="48308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36" name="Google Shape;136;p21"/>
          <p:cNvSpPr/>
          <p:nvPr/>
        </p:nvSpPr>
        <p:spPr>
          <a:xfrm>
            <a:off x="700175" y="2760450"/>
            <a:ext cx="310550" cy="237850"/>
          </a:xfrm>
          <a:custGeom>
            <a:avLst/>
            <a:gdLst/>
            <a:ahLst/>
            <a:cxnLst/>
            <a:rect l="l" t="t" r="r" b="b"/>
            <a:pathLst>
              <a:path w="12422" h="9514" extrusionOk="0">
                <a:moveTo>
                  <a:pt x="0" y="8972"/>
                </a:moveTo>
                <a:cubicBezTo>
                  <a:pt x="4198" y="8972"/>
                  <a:pt x="12422" y="11099"/>
                  <a:pt x="12422" y="6901"/>
                </a:cubicBezTo>
                <a:cubicBezTo>
                  <a:pt x="12422" y="3806"/>
                  <a:pt x="8399" y="2188"/>
                  <a:pt x="6211" y="0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37" name="Google Shape;137;p21"/>
          <p:cNvSpPr txBox="1"/>
          <p:nvPr/>
        </p:nvSpPr>
        <p:spPr>
          <a:xfrm>
            <a:off x="6176375" y="777425"/>
            <a:ext cx="1510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Navn på klasse</a:t>
            </a:r>
            <a:endParaRPr sz="1200"/>
          </a:p>
        </p:txBody>
      </p:sp>
      <p:sp>
        <p:nvSpPr>
          <p:cNvPr id="138" name="Google Shape;138;p21"/>
          <p:cNvSpPr/>
          <p:nvPr/>
        </p:nvSpPr>
        <p:spPr>
          <a:xfrm>
            <a:off x="6146775" y="1116300"/>
            <a:ext cx="226075" cy="296750"/>
          </a:xfrm>
          <a:custGeom>
            <a:avLst/>
            <a:gdLst/>
            <a:ahLst/>
            <a:cxnLst/>
            <a:rect l="l" t="t" r="r" b="b"/>
            <a:pathLst>
              <a:path w="9043" h="11870" extrusionOk="0">
                <a:moveTo>
                  <a:pt x="9043" y="0"/>
                </a:moveTo>
                <a:cubicBezTo>
                  <a:pt x="6285" y="4139"/>
                  <a:pt x="3517" y="8353"/>
                  <a:pt x="0" y="11870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39" name="Google Shape;139;p21"/>
          <p:cNvSpPr/>
          <p:nvPr/>
        </p:nvSpPr>
        <p:spPr>
          <a:xfrm>
            <a:off x="6033725" y="1328275"/>
            <a:ext cx="353250" cy="165175"/>
          </a:xfrm>
          <a:custGeom>
            <a:avLst/>
            <a:gdLst/>
            <a:ahLst/>
            <a:cxnLst/>
            <a:rect l="l" t="t" r="r" b="b"/>
            <a:pathLst>
              <a:path w="14130" h="6607" extrusionOk="0">
                <a:moveTo>
                  <a:pt x="0" y="0"/>
                </a:moveTo>
                <a:cubicBezTo>
                  <a:pt x="1485" y="2228"/>
                  <a:pt x="2489" y="5568"/>
                  <a:pt x="5087" y="6217"/>
                </a:cubicBezTo>
                <a:cubicBezTo>
                  <a:pt x="8210" y="6998"/>
                  <a:pt x="11854" y="5102"/>
                  <a:pt x="14130" y="2826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40" name="Google Shape;140;p21"/>
          <p:cNvSpPr txBox="1"/>
          <p:nvPr/>
        </p:nvSpPr>
        <p:spPr>
          <a:xfrm>
            <a:off x="7529875" y="1618275"/>
            <a:ext cx="1510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Relasjon</a:t>
            </a:r>
            <a:endParaRPr sz="1200"/>
          </a:p>
        </p:txBody>
      </p:sp>
      <p:sp>
        <p:nvSpPr>
          <p:cNvPr id="141" name="Google Shape;141;p21"/>
          <p:cNvSpPr/>
          <p:nvPr/>
        </p:nvSpPr>
        <p:spPr>
          <a:xfrm>
            <a:off x="7701125" y="1978275"/>
            <a:ext cx="84775" cy="678250"/>
          </a:xfrm>
          <a:custGeom>
            <a:avLst/>
            <a:gdLst/>
            <a:ahLst/>
            <a:cxnLst/>
            <a:rect l="l" t="t" r="r" b="b"/>
            <a:pathLst>
              <a:path w="3391" h="27130" extrusionOk="0">
                <a:moveTo>
                  <a:pt x="3391" y="0"/>
                </a:moveTo>
                <a:cubicBezTo>
                  <a:pt x="3391" y="9114"/>
                  <a:pt x="0" y="18016"/>
                  <a:pt x="0" y="27130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42" name="Google Shape;142;p21"/>
          <p:cNvSpPr/>
          <p:nvPr/>
        </p:nvSpPr>
        <p:spPr>
          <a:xfrm>
            <a:off x="7559825" y="2486975"/>
            <a:ext cx="423900" cy="319200"/>
          </a:xfrm>
          <a:custGeom>
            <a:avLst/>
            <a:gdLst/>
            <a:ahLst/>
            <a:cxnLst/>
            <a:rect l="l" t="t" r="r" b="b"/>
            <a:pathLst>
              <a:path w="16956" h="12768" extrusionOk="0">
                <a:moveTo>
                  <a:pt x="0" y="4521"/>
                </a:moveTo>
                <a:cubicBezTo>
                  <a:pt x="1792" y="6314"/>
                  <a:pt x="3681" y="8065"/>
                  <a:pt x="5087" y="10174"/>
                </a:cubicBezTo>
                <a:cubicBezTo>
                  <a:pt x="5610" y="10958"/>
                  <a:pt x="6116" y="13101"/>
                  <a:pt x="6782" y="12435"/>
                </a:cubicBezTo>
                <a:cubicBezTo>
                  <a:pt x="10569" y="8648"/>
                  <a:pt x="13169" y="3787"/>
                  <a:pt x="16956" y="0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48" descr="Skjermbilde 2017-04-05 kl. 14.58.4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025" y="449513"/>
            <a:ext cx="8009950" cy="424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2" descr="Skjermbilde 2017-04-05 kl. 15.21.15.png"/>
          <p:cNvPicPr preferRelativeResize="0"/>
          <p:nvPr/>
        </p:nvPicPr>
        <p:blipFill rotWithShape="1">
          <a:blip r:embed="rId3">
            <a:alphaModFix/>
          </a:blip>
          <a:srcRect l="6924"/>
          <a:stretch/>
        </p:blipFill>
        <p:spPr>
          <a:xfrm>
            <a:off x="1209525" y="236200"/>
            <a:ext cx="7265325" cy="467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2"/>
          <p:cNvSpPr/>
          <p:nvPr/>
        </p:nvSpPr>
        <p:spPr>
          <a:xfrm>
            <a:off x="6572250" y="2305050"/>
            <a:ext cx="666900" cy="638100"/>
          </a:xfrm>
          <a:prstGeom prst="ellipse">
            <a:avLst/>
          </a:prstGeom>
          <a:noFill/>
          <a:ln w="19050" cap="flat" cmpd="sng">
            <a:solidFill>
              <a:srgbClr val="DD7E6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49" name="Google Shape;149;p22"/>
          <p:cNvCxnSpPr>
            <a:stCxn id="148" idx="0"/>
          </p:cNvCxnSpPr>
          <p:nvPr/>
        </p:nvCxnSpPr>
        <p:spPr>
          <a:xfrm rot="10800000" flipH="1">
            <a:off x="6905700" y="1257450"/>
            <a:ext cx="9600" cy="1047600"/>
          </a:xfrm>
          <a:prstGeom prst="straightConnector1">
            <a:avLst/>
          </a:prstGeom>
          <a:noFill/>
          <a:ln w="19050" cap="flat" cmpd="sng">
            <a:solidFill>
              <a:srgbClr val="DD7E6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0" name="Google Shape;150;p22"/>
          <p:cNvSpPr txBox="1"/>
          <p:nvPr/>
        </p:nvSpPr>
        <p:spPr>
          <a:xfrm>
            <a:off x="5729325" y="3310225"/>
            <a:ext cx="21432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000"/>
              <a:t>Kunden kan ha mange bestillinger: null til mange</a:t>
            </a:r>
            <a:endParaRPr sz="1000"/>
          </a:p>
        </p:txBody>
      </p:sp>
      <p:sp>
        <p:nvSpPr>
          <p:cNvPr id="151" name="Google Shape;151;p22"/>
          <p:cNvSpPr/>
          <p:nvPr/>
        </p:nvSpPr>
        <p:spPr>
          <a:xfrm>
            <a:off x="5391150" y="2305050"/>
            <a:ext cx="666900" cy="638100"/>
          </a:xfrm>
          <a:prstGeom prst="ellipse">
            <a:avLst/>
          </a:prstGeom>
          <a:noFill/>
          <a:ln w="19050" cap="flat" cmpd="sng">
            <a:solidFill>
              <a:srgbClr val="DD7E6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52" name="Google Shape;152;p22"/>
          <p:cNvCxnSpPr/>
          <p:nvPr/>
        </p:nvCxnSpPr>
        <p:spPr>
          <a:xfrm rot="10800000" flipH="1">
            <a:off x="5724525" y="2943225"/>
            <a:ext cx="4800" cy="723900"/>
          </a:xfrm>
          <a:prstGeom prst="straightConnector1">
            <a:avLst/>
          </a:prstGeom>
          <a:noFill/>
          <a:ln w="19050" cap="flat" cmpd="sng">
            <a:solidFill>
              <a:srgbClr val="DD7E6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3" name="Google Shape;153;p22"/>
          <p:cNvSpPr txBox="1"/>
          <p:nvPr/>
        </p:nvSpPr>
        <p:spPr>
          <a:xfrm>
            <a:off x="7020875" y="1137575"/>
            <a:ext cx="12810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000"/>
              <a:t>Men en bestilling kan bare ha en kunde, hvis ikke er den dobbeltbooket</a:t>
            </a:r>
            <a:endParaRPr sz="1000"/>
          </a:p>
        </p:txBody>
      </p:sp>
      <p:sp>
        <p:nvSpPr>
          <p:cNvPr id="154" name="Google Shape;154;p22"/>
          <p:cNvSpPr/>
          <p:nvPr/>
        </p:nvSpPr>
        <p:spPr>
          <a:xfrm>
            <a:off x="2343150" y="326325"/>
            <a:ext cx="666900" cy="638100"/>
          </a:xfrm>
          <a:prstGeom prst="ellipse">
            <a:avLst/>
          </a:prstGeom>
          <a:noFill/>
          <a:ln w="19050" cap="flat" cmpd="sng">
            <a:solidFill>
              <a:srgbClr val="DD7E6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55" name="Google Shape;155;p22"/>
          <p:cNvCxnSpPr>
            <a:stCxn id="154" idx="2"/>
            <a:endCxn id="156" idx="3"/>
          </p:cNvCxnSpPr>
          <p:nvPr/>
        </p:nvCxnSpPr>
        <p:spPr>
          <a:xfrm rot="10800000">
            <a:off x="1625550" y="645375"/>
            <a:ext cx="717600" cy="0"/>
          </a:xfrm>
          <a:prstGeom prst="straightConnector1">
            <a:avLst/>
          </a:prstGeom>
          <a:noFill/>
          <a:ln w="19050" cap="flat" cmpd="sng">
            <a:solidFill>
              <a:srgbClr val="DD7E6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7" name="Google Shape;157;p22"/>
          <p:cNvSpPr/>
          <p:nvPr/>
        </p:nvSpPr>
        <p:spPr>
          <a:xfrm rot="-5400000">
            <a:off x="1893450" y="1462200"/>
            <a:ext cx="666900" cy="638100"/>
          </a:xfrm>
          <a:prstGeom prst="ellipse">
            <a:avLst/>
          </a:prstGeom>
          <a:noFill/>
          <a:ln w="19050" cap="flat" cmpd="sng">
            <a:solidFill>
              <a:srgbClr val="DD7E6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58" name="Google Shape;158;p22"/>
          <p:cNvCxnSpPr>
            <a:stCxn id="157" idx="0"/>
            <a:endCxn id="159" idx="3"/>
          </p:cNvCxnSpPr>
          <p:nvPr/>
        </p:nvCxnSpPr>
        <p:spPr>
          <a:xfrm rot="10800000">
            <a:off x="1847850" y="1781250"/>
            <a:ext cx="60000" cy="0"/>
          </a:xfrm>
          <a:prstGeom prst="straightConnector1">
            <a:avLst/>
          </a:prstGeom>
          <a:noFill/>
          <a:ln w="19050" cap="flat" cmpd="sng">
            <a:solidFill>
              <a:srgbClr val="DD7E6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6" name="Google Shape;156;p22"/>
          <p:cNvSpPr txBox="1"/>
          <p:nvPr/>
        </p:nvSpPr>
        <p:spPr>
          <a:xfrm>
            <a:off x="91950" y="399075"/>
            <a:ext cx="1533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000"/>
              <a:t>Men bordet kan bare ha en restaurant</a:t>
            </a:r>
            <a:endParaRPr sz="1000"/>
          </a:p>
        </p:txBody>
      </p:sp>
      <p:sp>
        <p:nvSpPr>
          <p:cNvPr id="160" name="Google Shape;160;p22"/>
          <p:cNvSpPr/>
          <p:nvPr/>
        </p:nvSpPr>
        <p:spPr>
          <a:xfrm>
            <a:off x="5439775" y="94800"/>
            <a:ext cx="1132500" cy="426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22"/>
          <p:cNvSpPr txBox="1"/>
          <p:nvPr/>
        </p:nvSpPr>
        <p:spPr>
          <a:xfrm>
            <a:off x="0" y="1227150"/>
            <a:ext cx="1848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000"/>
              <a:t>Restauranten burde ha minst ett bord for å kunne kvalifiseres som en restaurant. Derfor kan resturanten ha ett til mange bord</a:t>
            </a:r>
            <a:endParaRPr sz="1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0"/>
          <p:cNvSpPr txBox="1"/>
          <p:nvPr/>
        </p:nvSpPr>
        <p:spPr>
          <a:xfrm>
            <a:off x="189275" y="1112700"/>
            <a:ext cx="2192100" cy="3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Use Case-diagram:</a:t>
            </a:r>
            <a:endParaRPr b="1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24" name="Google Shape;22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386" y="1556920"/>
            <a:ext cx="1598088" cy="1598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85538" y="1406714"/>
            <a:ext cx="1546275" cy="1898525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0"/>
          <p:cNvSpPr txBox="1"/>
          <p:nvPr/>
        </p:nvSpPr>
        <p:spPr>
          <a:xfrm>
            <a:off x="6762625" y="1112698"/>
            <a:ext cx="2192100" cy="3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Aktivitetsdiagram:</a:t>
            </a: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27" name="Google Shape;227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11225" y="1559269"/>
            <a:ext cx="2277000" cy="1593418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0"/>
          <p:cNvSpPr txBox="1"/>
          <p:nvPr/>
        </p:nvSpPr>
        <p:spPr>
          <a:xfrm>
            <a:off x="2293325" y="1112700"/>
            <a:ext cx="1966200" cy="3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Sekvensdiagram:</a:t>
            </a: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9" name="Google Shape;229;p30"/>
          <p:cNvSpPr txBox="1"/>
          <p:nvPr/>
        </p:nvSpPr>
        <p:spPr>
          <a:xfrm>
            <a:off x="4534038" y="1112697"/>
            <a:ext cx="2277000" cy="3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Klassediagram:</a:t>
            </a: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30" name="Google Shape;230;p30" descr="mariawang: Klassediagram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14574" y="1468616"/>
            <a:ext cx="2192101" cy="1774722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0"/>
          <p:cNvSpPr txBox="1"/>
          <p:nvPr/>
        </p:nvSpPr>
        <p:spPr>
          <a:xfrm>
            <a:off x="510575" y="3590700"/>
            <a:ext cx="34698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Interaksjonsmodeller</a:t>
            </a:r>
            <a:endParaRPr sz="1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2" name="Google Shape;232;p30"/>
          <p:cNvSpPr txBox="1">
            <a:spLocks noGrp="1"/>
          </p:cNvSpPr>
          <p:nvPr>
            <p:ph type="ctrTitle" idx="4294967295"/>
          </p:nvPr>
        </p:nvSpPr>
        <p:spPr>
          <a:xfrm>
            <a:off x="6835525" y="3590700"/>
            <a:ext cx="2046300" cy="44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Atferdsmodeller</a:t>
            </a:r>
            <a:endParaRPr sz="1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3" name="Google Shape;233;p30"/>
          <p:cNvSpPr txBox="1">
            <a:spLocks noGrp="1"/>
          </p:cNvSpPr>
          <p:nvPr>
            <p:ph type="ctrTitle" idx="4294967295"/>
          </p:nvPr>
        </p:nvSpPr>
        <p:spPr>
          <a:xfrm>
            <a:off x="4342225" y="3590700"/>
            <a:ext cx="2536800" cy="44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Strukturelle modeller</a:t>
            </a:r>
            <a:endParaRPr sz="1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1101</Words>
  <Application>Microsoft Office PowerPoint</Application>
  <PresentationFormat>Skjermfremvisning (16:9)</PresentationFormat>
  <Paragraphs>138</Paragraphs>
  <Slides>30</Slides>
  <Notes>30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30</vt:i4>
      </vt:variant>
    </vt:vector>
  </HeadingPairs>
  <TitlesOfParts>
    <vt:vector size="37" baseType="lpstr">
      <vt:lpstr>Roboto Light</vt:lpstr>
      <vt:lpstr>Roboto</vt:lpstr>
      <vt:lpstr>Raleway</vt:lpstr>
      <vt:lpstr>Arial</vt:lpstr>
      <vt:lpstr>Courier New</vt:lpstr>
      <vt:lpstr>Times New Roman</vt:lpstr>
      <vt:lpstr>Simple Light</vt:lpstr>
      <vt:lpstr>Use-case &amp; Klassediagram</vt:lpstr>
      <vt:lpstr>Hva skal vi i dag?</vt:lpstr>
      <vt:lpstr>Hva er UML? Unified Modeling Language (UML) er en industristandard for datarelatert modellering, forvaltet av et internasjonalt konsortium kalt Object Management Group (OMG). (Wikipedia).  </vt:lpstr>
      <vt:lpstr>Når bruker vi UML? </vt:lpstr>
      <vt:lpstr>Hvorfor lager vi UML diagram?</vt:lpstr>
      <vt:lpstr>Fordi….</vt:lpstr>
      <vt:lpstr>Hvilke diagram er dette?</vt:lpstr>
      <vt:lpstr>Domenemodell - klassediagram uten metoder </vt:lpstr>
      <vt:lpstr>PowerPoint-presentasjon</vt:lpstr>
      <vt:lpstr>Interaksjonsmodeller</vt:lpstr>
      <vt:lpstr>PowerPoint-presentasjon</vt:lpstr>
      <vt:lpstr>Use-case</vt:lpstr>
      <vt:lpstr>Aktør vs. interessent...</vt:lpstr>
      <vt:lpstr>Primær vs sekundær aktør...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SPØRSMÅL 5D Spørsmål: Anta at en kunde kan bestille bord på nett i tillegg til over telefon. Gjør eventuelle modifikasjoner i løsningene i oppgave a, b og c.   </vt:lpstr>
      <vt:lpstr>PowerPoint-presentasjon</vt:lpstr>
      <vt:lpstr>PowerPoint-presentasjon</vt:lpstr>
      <vt:lpstr>PowerPoint-presentasjon</vt:lpstr>
      <vt:lpstr>PowerPoint-presentasjon</vt:lpstr>
      <vt:lpstr>Klassediagram</vt:lpstr>
      <vt:lpstr>PowerPoint-presentasjon</vt:lpstr>
      <vt:lpstr>PowerPoint-presentasjon</vt:lpstr>
      <vt:lpstr>PowerPoint-presentasjon</vt:lpstr>
      <vt:lpstr>Atferdsmodeller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Bruker</dc:creator>
  <cp:lastModifiedBy>Daniel Lucas Roullo Nymo</cp:lastModifiedBy>
  <cp:revision>2</cp:revision>
  <dcterms:modified xsi:type="dcterms:W3CDTF">2025-05-21T16:14:48Z</dcterms:modified>
</cp:coreProperties>
</file>