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binary" PartName="/ppt/metadata"/>
  <Override ContentType="application/vnd.openxmlformats-officedocument.presentationml.notesMaster+xml" PartName="/ppt/notesMasters/notesMaster1.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Lst>
  <p:sldSz cy="5143500" cx="9144000"/>
  <p:notesSz cx="6858000" cy="9144000"/>
  <p:embeddedFontLst>
    <p:embeddedFont>
      <p:font typeface="Raleway"/>
      <p:regular r:id="rId25"/>
      <p:bold r:id="rId26"/>
      <p:italic r:id="rId27"/>
      <p:boldItalic r:id="rId28"/>
    </p:embeddedFont>
    <p:embeddedFont>
      <p:font typeface="Roboto"/>
      <p:regular r:id="rId29"/>
      <p:bold r:id="rId30"/>
      <p:italic r:id="rId31"/>
      <p:boldItalic r:id="rId3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http://customooxmlschemas.google.com/">
      <go:slidesCustomData xmlns:go="http://customooxmlschemas.google.com/" r:id="rId33" roundtripDataSignature="AMtx7mhi6Uh6vizD9e13381rlkCMkOhoIg=="/>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1" name="Emma Tvinnereim"/>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commentAuthors" Target="commentAuthors.xml"/><Relationship Id="rId9" Type="http://schemas.openxmlformats.org/officeDocument/2006/relationships/slide" Target="slides/slide3.xml"/><Relationship Id="rId26" Type="http://schemas.openxmlformats.org/officeDocument/2006/relationships/font" Target="fonts/Raleway-bold.fntdata"/><Relationship Id="rId25" Type="http://schemas.openxmlformats.org/officeDocument/2006/relationships/font" Target="fonts/Raleway-regular.fntdata"/><Relationship Id="rId28" Type="http://schemas.openxmlformats.org/officeDocument/2006/relationships/font" Target="fonts/Raleway-boldItalic.fntdata"/><Relationship Id="rId27" Type="http://schemas.openxmlformats.org/officeDocument/2006/relationships/font" Target="fonts/Raleway-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Roboto-regular.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Roboto-italic.fntdata"/><Relationship Id="rId30" Type="http://schemas.openxmlformats.org/officeDocument/2006/relationships/font" Target="fonts/Roboto-bold.fntdata"/><Relationship Id="rId11" Type="http://schemas.openxmlformats.org/officeDocument/2006/relationships/slide" Target="slides/slide5.xml"/><Relationship Id="rId33" Type="http://customschemas.google.com/relationships/presentationmetadata" Target="metadata"/><Relationship Id="rId10" Type="http://schemas.openxmlformats.org/officeDocument/2006/relationships/slide" Target="slides/slide4.xml"/><Relationship Id="rId32" Type="http://schemas.openxmlformats.org/officeDocument/2006/relationships/font" Target="fonts/Roboto-boldItalic.fntdata"/><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3-03-02T16:43:27.549">
    <p:pos x="6000" y="0"/>
    <p:text>Flere synes denne artikkelen er litt vanskelig så hvis man vil så kan man gå gjennom den i plenum ;)</p:text>
    <p:extLst>
      <p:ext uri="{C676402C-5697-4E1C-873F-D02D1690AC5C}">
        <p15:threadingInfo timeZoneBias="0"/>
      </p:ext>
      <p:ext uri="http://customooxmlschemas.google.com/">
        <go:slidesCustomData xmlns:go="http://customooxmlschemas.google.com/" commentPostId="AAAAskaDtpk"/>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 name="Google Shape;52;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 name="Google Shape;58;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 name="Google Shape;65;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no"/>
              <a:t>Eksempel på moralnorm: ikke stjele. ikke drepe.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1" name="Google Shape;71;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8" name="Google Shape;78;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5" name="Google Shape;85;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7: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8: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9: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1" name="Google Shape;111;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7" name="Google Shape;117;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15000"/>
              </a:lnSpc>
              <a:spcBef>
                <a:spcPts val="0"/>
              </a:spcBef>
              <a:spcAft>
                <a:spcPts val="0"/>
              </a:spcAft>
              <a:buClr>
                <a:schemeClr val="dk1"/>
              </a:buClr>
              <a:buSzPts val="1100"/>
              <a:buFont typeface="Arial"/>
              <a:buNone/>
            </a:pPr>
            <a:r>
              <a:rPr lang="no" sz="1200">
                <a:solidFill>
                  <a:schemeClr val="dk1"/>
                </a:solidFill>
              </a:rPr>
              <a:t>-</a:t>
            </a:r>
            <a:r>
              <a:rPr lang="no" sz="700">
                <a:solidFill>
                  <a:schemeClr val="dk1"/>
                </a:solidFill>
                <a:latin typeface="Times New Roman"/>
                <a:ea typeface="Times New Roman"/>
                <a:cs typeface="Times New Roman"/>
                <a:sym typeface="Times New Roman"/>
              </a:rPr>
              <a:t>   	</a:t>
            </a:r>
            <a:r>
              <a:rPr lang="no" sz="1200">
                <a:solidFill>
                  <a:schemeClr val="dk1"/>
                </a:solidFill>
              </a:rPr>
              <a:t>Artikkelen presenterer og drøfter fem etiske provokasjoner for forskning innen HCI</a:t>
            </a:r>
            <a:endParaRPr sz="1200">
              <a:solidFill>
                <a:schemeClr val="dk1"/>
              </a:solidFill>
            </a:endParaRPr>
          </a:p>
          <a:p>
            <a:pPr indent="-228600" lvl="0" marL="914400" rtl="0" algn="l">
              <a:lnSpc>
                <a:spcPct val="115000"/>
              </a:lnSpc>
              <a:spcBef>
                <a:spcPts val="0"/>
              </a:spcBef>
              <a:spcAft>
                <a:spcPts val="0"/>
              </a:spcAft>
              <a:buClr>
                <a:schemeClr val="dk1"/>
              </a:buClr>
              <a:buSzPts val="1100"/>
              <a:buFont typeface="Arial"/>
              <a:buNone/>
            </a:pPr>
            <a:r>
              <a:rPr lang="no" sz="1200">
                <a:solidFill>
                  <a:schemeClr val="dk1"/>
                </a:solidFill>
                <a:latin typeface="Courier New"/>
                <a:ea typeface="Courier New"/>
                <a:cs typeface="Courier New"/>
                <a:sym typeface="Courier New"/>
              </a:rPr>
              <a:t>o</a:t>
            </a:r>
            <a:r>
              <a:rPr lang="no" sz="700">
                <a:solidFill>
                  <a:schemeClr val="dk1"/>
                </a:solidFill>
                <a:latin typeface="Times New Roman"/>
                <a:ea typeface="Times New Roman"/>
                <a:cs typeface="Times New Roman"/>
                <a:sym typeface="Times New Roman"/>
              </a:rPr>
              <a:t>   </a:t>
            </a:r>
            <a:r>
              <a:rPr b="1" lang="no" sz="1200">
                <a:solidFill>
                  <a:schemeClr val="dk1"/>
                </a:solidFill>
              </a:rPr>
              <a:t>HCI = Human Computer Interaction</a:t>
            </a:r>
            <a:endParaRPr b="1" sz="1200">
              <a:solidFill>
                <a:schemeClr val="dk1"/>
              </a:solidFill>
            </a:endParaRPr>
          </a:p>
          <a:p>
            <a:pPr indent="-228600" lvl="0" marL="457200" rtl="0" algn="l">
              <a:lnSpc>
                <a:spcPct val="115000"/>
              </a:lnSpc>
              <a:spcBef>
                <a:spcPts val="0"/>
              </a:spcBef>
              <a:spcAft>
                <a:spcPts val="0"/>
              </a:spcAft>
              <a:buClr>
                <a:schemeClr val="dk1"/>
              </a:buClr>
              <a:buSzPts val="1100"/>
              <a:buFont typeface="Arial"/>
              <a:buNone/>
            </a:pPr>
            <a:r>
              <a:rPr lang="no" sz="1200">
                <a:solidFill>
                  <a:schemeClr val="dk1"/>
                </a:solidFill>
              </a:rPr>
              <a:t>-</a:t>
            </a:r>
            <a:r>
              <a:rPr lang="no" sz="700">
                <a:solidFill>
                  <a:schemeClr val="dk1"/>
                </a:solidFill>
                <a:latin typeface="Times New Roman"/>
                <a:ea typeface="Times New Roman"/>
                <a:cs typeface="Times New Roman"/>
                <a:sym typeface="Times New Roman"/>
              </a:rPr>
              <a:t>   	</a:t>
            </a:r>
            <a:r>
              <a:rPr lang="no" sz="1200">
                <a:solidFill>
                  <a:schemeClr val="dk1"/>
                </a:solidFill>
              </a:rPr>
              <a:t>Fokusområde til artikkelen: etikkens rolle innen HCI-forskning/feltet</a:t>
            </a:r>
            <a:endParaRPr sz="1200">
              <a:solidFill>
                <a:schemeClr val="dk1"/>
              </a:solidFill>
            </a:endParaRPr>
          </a:p>
          <a:p>
            <a:pPr indent="-228600" lvl="0" marL="457200" rtl="0" algn="l">
              <a:lnSpc>
                <a:spcPct val="115000"/>
              </a:lnSpc>
              <a:spcBef>
                <a:spcPts val="0"/>
              </a:spcBef>
              <a:spcAft>
                <a:spcPts val="0"/>
              </a:spcAft>
              <a:buClr>
                <a:schemeClr val="dk1"/>
              </a:buClr>
              <a:buSzPts val="1100"/>
              <a:buFont typeface="Arial"/>
              <a:buNone/>
            </a:pPr>
            <a:r>
              <a:rPr lang="no" sz="1200">
                <a:solidFill>
                  <a:schemeClr val="dk1"/>
                </a:solidFill>
              </a:rPr>
              <a:t>-</a:t>
            </a:r>
            <a:r>
              <a:rPr lang="no" sz="700">
                <a:solidFill>
                  <a:schemeClr val="dk1"/>
                </a:solidFill>
                <a:latin typeface="Times New Roman"/>
                <a:ea typeface="Times New Roman"/>
                <a:cs typeface="Times New Roman"/>
                <a:sym typeface="Times New Roman"/>
              </a:rPr>
              <a:t>   	</a:t>
            </a:r>
            <a:r>
              <a:rPr lang="no" sz="1200">
                <a:solidFill>
                  <a:schemeClr val="dk1"/>
                </a:solidFill>
              </a:rPr>
              <a:t>Stiller spørsmål ved det etiske grunnlaget som “tas for gitt” innen HCI</a:t>
            </a:r>
            <a:endParaRPr sz="1200">
              <a:solidFill>
                <a:schemeClr val="dk1"/>
              </a:solidFill>
            </a:endParaRPr>
          </a:p>
          <a:p>
            <a:pPr indent="-228600" lvl="0" marL="457200" rtl="0" algn="l">
              <a:lnSpc>
                <a:spcPct val="115000"/>
              </a:lnSpc>
              <a:spcBef>
                <a:spcPts val="0"/>
              </a:spcBef>
              <a:spcAft>
                <a:spcPts val="0"/>
              </a:spcAft>
              <a:buClr>
                <a:schemeClr val="dk1"/>
              </a:buClr>
              <a:buSzPts val="1100"/>
              <a:buFont typeface="Arial"/>
              <a:buNone/>
            </a:pPr>
            <a:r>
              <a:rPr lang="no" sz="1200">
                <a:solidFill>
                  <a:schemeClr val="dk1"/>
                </a:solidFill>
              </a:rPr>
              <a:t>-</a:t>
            </a:r>
            <a:r>
              <a:rPr lang="no" sz="700">
                <a:solidFill>
                  <a:schemeClr val="dk1"/>
                </a:solidFill>
                <a:latin typeface="Times New Roman"/>
                <a:ea typeface="Times New Roman"/>
                <a:cs typeface="Times New Roman"/>
                <a:sym typeface="Times New Roman"/>
              </a:rPr>
              <a:t>   	</a:t>
            </a:r>
            <a:r>
              <a:rPr lang="no" sz="1200">
                <a:solidFill>
                  <a:schemeClr val="dk1"/>
                </a:solidFill>
              </a:rPr>
              <a:t>Vil bruke de 5 provokasjonene til å starte en debatt</a:t>
            </a:r>
            <a:endParaRPr sz="1200">
              <a:solidFill>
                <a:schemeClr val="dk1"/>
              </a:solidFill>
            </a:endParaRPr>
          </a:p>
          <a:p>
            <a:pPr indent="-228600" lvl="0" marL="914400" rtl="0" algn="l">
              <a:lnSpc>
                <a:spcPct val="115000"/>
              </a:lnSpc>
              <a:spcBef>
                <a:spcPts val="0"/>
              </a:spcBef>
              <a:spcAft>
                <a:spcPts val="0"/>
              </a:spcAft>
              <a:buClr>
                <a:schemeClr val="dk1"/>
              </a:buClr>
              <a:buSzPts val="1100"/>
              <a:buFont typeface="Arial"/>
              <a:buNone/>
            </a:pPr>
            <a:r>
              <a:rPr lang="no" sz="1200">
                <a:solidFill>
                  <a:schemeClr val="dk1"/>
                </a:solidFill>
                <a:latin typeface="Courier New"/>
                <a:ea typeface="Courier New"/>
                <a:cs typeface="Courier New"/>
                <a:sym typeface="Courier New"/>
              </a:rPr>
              <a:t>o</a:t>
            </a:r>
            <a:r>
              <a:rPr lang="no" sz="700">
                <a:solidFill>
                  <a:schemeClr val="dk1"/>
                </a:solidFill>
                <a:latin typeface="Times New Roman"/>
                <a:ea typeface="Times New Roman"/>
                <a:cs typeface="Times New Roman"/>
                <a:sym typeface="Times New Roman"/>
              </a:rPr>
              <a:t>   </a:t>
            </a:r>
            <a:r>
              <a:rPr lang="no" sz="1200">
                <a:solidFill>
                  <a:schemeClr val="dk1"/>
                </a:solidFill>
              </a:rPr>
              <a:t>provokasjonene er verktøy for kritisk tenkning.</a:t>
            </a:r>
            <a:endParaRPr sz="1200">
              <a:solidFill>
                <a:schemeClr val="dk1"/>
              </a:solidFill>
            </a:endParaRPr>
          </a:p>
          <a:p>
            <a:pPr indent="-228600" lvl="0" marL="457200" rtl="0" algn="l">
              <a:lnSpc>
                <a:spcPct val="115000"/>
              </a:lnSpc>
              <a:spcBef>
                <a:spcPts val="0"/>
              </a:spcBef>
              <a:spcAft>
                <a:spcPts val="0"/>
              </a:spcAft>
              <a:buClr>
                <a:schemeClr val="dk1"/>
              </a:buClr>
              <a:buSzPts val="1100"/>
              <a:buFont typeface="Arial"/>
              <a:buNone/>
            </a:pPr>
            <a:r>
              <a:rPr lang="no" sz="1200">
                <a:solidFill>
                  <a:schemeClr val="dk1"/>
                </a:solidFill>
              </a:rPr>
              <a:t>-</a:t>
            </a:r>
            <a:r>
              <a:rPr lang="no" sz="700">
                <a:solidFill>
                  <a:schemeClr val="dk1"/>
                </a:solidFill>
                <a:latin typeface="Times New Roman"/>
                <a:ea typeface="Times New Roman"/>
                <a:cs typeface="Times New Roman"/>
                <a:sym typeface="Times New Roman"/>
              </a:rPr>
              <a:t>   	</a:t>
            </a:r>
            <a:r>
              <a:rPr b="1" lang="no" sz="1200">
                <a:solidFill>
                  <a:schemeClr val="dk1"/>
                </a:solidFill>
              </a:rPr>
              <a:t>Mål for artikkelen er</a:t>
            </a:r>
            <a:r>
              <a:rPr lang="no" sz="1200">
                <a:solidFill>
                  <a:schemeClr val="dk1"/>
                </a:solidFill>
              </a:rPr>
              <a:t>:</a:t>
            </a:r>
            <a:endParaRPr sz="1200">
              <a:solidFill>
                <a:schemeClr val="dk1"/>
              </a:solidFill>
            </a:endParaRPr>
          </a:p>
          <a:p>
            <a:pPr indent="-228600" lvl="0" marL="914400" rtl="0" algn="l">
              <a:lnSpc>
                <a:spcPct val="115000"/>
              </a:lnSpc>
              <a:spcBef>
                <a:spcPts val="0"/>
              </a:spcBef>
              <a:spcAft>
                <a:spcPts val="0"/>
              </a:spcAft>
              <a:buClr>
                <a:schemeClr val="dk1"/>
              </a:buClr>
              <a:buSzPts val="1100"/>
              <a:buFont typeface="Arial"/>
              <a:buNone/>
            </a:pPr>
            <a:r>
              <a:rPr lang="no" sz="1200">
                <a:solidFill>
                  <a:schemeClr val="dk1"/>
                </a:solidFill>
                <a:latin typeface="Courier New"/>
                <a:ea typeface="Courier New"/>
                <a:cs typeface="Courier New"/>
                <a:sym typeface="Courier New"/>
              </a:rPr>
              <a:t>o</a:t>
            </a:r>
            <a:r>
              <a:rPr lang="no" sz="700">
                <a:solidFill>
                  <a:schemeClr val="dk1"/>
                </a:solidFill>
                <a:latin typeface="Times New Roman"/>
                <a:ea typeface="Times New Roman"/>
                <a:cs typeface="Times New Roman"/>
                <a:sym typeface="Times New Roman"/>
              </a:rPr>
              <a:t>   </a:t>
            </a:r>
            <a:r>
              <a:rPr lang="no" sz="1200">
                <a:solidFill>
                  <a:schemeClr val="dk1"/>
                </a:solidFill>
              </a:rPr>
              <a:t>å belyse avgjørelser som tas når man designer og gjennomfører studier/forskning</a:t>
            </a:r>
            <a:endParaRPr sz="1200">
              <a:solidFill>
                <a:schemeClr val="dk1"/>
              </a:solidFill>
            </a:endParaRPr>
          </a:p>
          <a:p>
            <a:pPr indent="-228600" lvl="0" marL="914400" rtl="0" algn="l">
              <a:lnSpc>
                <a:spcPct val="115000"/>
              </a:lnSpc>
              <a:spcBef>
                <a:spcPts val="0"/>
              </a:spcBef>
              <a:spcAft>
                <a:spcPts val="0"/>
              </a:spcAft>
              <a:buClr>
                <a:schemeClr val="dk1"/>
              </a:buClr>
              <a:buSzPts val="1100"/>
              <a:buFont typeface="Arial"/>
              <a:buNone/>
            </a:pPr>
            <a:r>
              <a:rPr lang="no" sz="1200">
                <a:solidFill>
                  <a:schemeClr val="dk1"/>
                </a:solidFill>
                <a:latin typeface="Courier New"/>
                <a:ea typeface="Courier New"/>
                <a:cs typeface="Courier New"/>
                <a:sym typeface="Courier New"/>
              </a:rPr>
              <a:t>o</a:t>
            </a:r>
            <a:r>
              <a:rPr lang="no" sz="700">
                <a:solidFill>
                  <a:schemeClr val="dk1"/>
                </a:solidFill>
                <a:latin typeface="Times New Roman"/>
                <a:ea typeface="Times New Roman"/>
                <a:cs typeface="Times New Roman"/>
                <a:sym typeface="Times New Roman"/>
              </a:rPr>
              <a:t>   </a:t>
            </a:r>
            <a:r>
              <a:rPr lang="no" sz="1200">
                <a:solidFill>
                  <a:schemeClr val="dk1"/>
                </a:solidFill>
              </a:rPr>
              <a:t> å åpne opp for og starte en debatt og diskusjon - de har altså ikke svarene/konklusjonene og argumenterer for konkrete løsninger.</a:t>
            </a:r>
            <a:endParaRPr sz="1200">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4" name="Google Shape;124;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100"/>
              <a:buNone/>
            </a:pPr>
            <a:r>
              <a:rPr b="1" lang="no" sz="1200">
                <a:solidFill>
                  <a:schemeClr val="dk1"/>
                </a:solidFill>
              </a:rPr>
              <a:t>Litt oppsummerende av det jeg sa i gruppetimen:</a:t>
            </a:r>
            <a:r>
              <a:rPr b="1" lang="no" sz="700">
                <a:solidFill>
                  <a:schemeClr val="dk1"/>
                </a:solidFill>
                <a:latin typeface="Times New Roman"/>
                <a:ea typeface="Times New Roman"/>
                <a:cs typeface="Times New Roman"/>
                <a:sym typeface="Times New Roman"/>
              </a:rPr>
              <a:t>   	</a:t>
            </a:r>
            <a:endParaRPr sz="1200">
              <a:solidFill>
                <a:schemeClr val="dk1"/>
              </a:solidFill>
            </a:endParaRPr>
          </a:p>
          <a:p>
            <a:pPr indent="-304800" lvl="0" marL="457200" rtl="0" algn="l">
              <a:lnSpc>
                <a:spcPct val="115000"/>
              </a:lnSpc>
              <a:spcBef>
                <a:spcPts val="0"/>
              </a:spcBef>
              <a:spcAft>
                <a:spcPts val="0"/>
              </a:spcAft>
              <a:buClr>
                <a:schemeClr val="dk1"/>
              </a:buClr>
              <a:buSzPts val="1200"/>
              <a:buChar char="-"/>
            </a:pPr>
            <a:r>
              <a:rPr lang="no" sz="1200">
                <a:solidFill>
                  <a:schemeClr val="dk1"/>
                </a:solidFill>
              </a:rPr>
              <a:t>Autoritetsforholdet: i artikkelen: «ja så må du bare signere dette skrivet»</a:t>
            </a:r>
            <a:endParaRPr sz="1200">
              <a:solidFill>
                <a:schemeClr val="dk1"/>
              </a:solidFill>
            </a:endParaRPr>
          </a:p>
          <a:p>
            <a:pPr indent="-228600" lvl="0" marL="457200" rtl="0" algn="l">
              <a:lnSpc>
                <a:spcPct val="115000"/>
              </a:lnSpc>
              <a:spcBef>
                <a:spcPts val="0"/>
              </a:spcBef>
              <a:spcAft>
                <a:spcPts val="0"/>
              </a:spcAft>
              <a:buClr>
                <a:schemeClr val="dk1"/>
              </a:buClr>
              <a:buSzPts val="1100"/>
              <a:buFont typeface="Arial"/>
              <a:buNone/>
            </a:pPr>
            <a:r>
              <a:rPr lang="no" sz="1200">
                <a:solidFill>
                  <a:schemeClr val="dk1"/>
                </a:solidFill>
              </a:rPr>
              <a:t>-</a:t>
            </a:r>
            <a:r>
              <a:rPr lang="no" sz="700">
                <a:solidFill>
                  <a:schemeClr val="dk1"/>
                </a:solidFill>
                <a:latin typeface="Times New Roman"/>
                <a:ea typeface="Times New Roman"/>
                <a:cs typeface="Times New Roman"/>
                <a:sym typeface="Times New Roman"/>
              </a:rPr>
              <a:t>   	</a:t>
            </a:r>
            <a:r>
              <a:rPr lang="no" sz="1200">
                <a:solidFill>
                  <a:schemeClr val="dk1"/>
                </a:solidFill>
              </a:rPr>
              <a:t>I artikkelen så tar de for seg et studie som eksempel på dette:</a:t>
            </a:r>
            <a:endParaRPr sz="1200">
              <a:solidFill>
                <a:schemeClr val="dk1"/>
              </a:solidFill>
            </a:endParaRPr>
          </a:p>
          <a:p>
            <a:pPr indent="-228600" lvl="0" marL="914400" rtl="0" algn="l">
              <a:lnSpc>
                <a:spcPct val="115000"/>
              </a:lnSpc>
              <a:spcBef>
                <a:spcPts val="0"/>
              </a:spcBef>
              <a:spcAft>
                <a:spcPts val="0"/>
              </a:spcAft>
              <a:buClr>
                <a:schemeClr val="dk1"/>
              </a:buClr>
              <a:buSzPts val="1100"/>
              <a:buFont typeface="Arial"/>
              <a:buNone/>
            </a:pPr>
            <a:r>
              <a:rPr lang="no" sz="1200">
                <a:solidFill>
                  <a:schemeClr val="dk1"/>
                </a:solidFill>
                <a:latin typeface="Courier New"/>
                <a:ea typeface="Courier New"/>
                <a:cs typeface="Courier New"/>
                <a:sym typeface="Courier New"/>
              </a:rPr>
              <a:t>o</a:t>
            </a:r>
            <a:r>
              <a:rPr lang="no" sz="700">
                <a:solidFill>
                  <a:schemeClr val="dk1"/>
                </a:solidFill>
                <a:latin typeface="Times New Roman"/>
                <a:ea typeface="Times New Roman"/>
                <a:cs typeface="Times New Roman"/>
                <a:sym typeface="Times New Roman"/>
              </a:rPr>
              <a:t>   </a:t>
            </a:r>
            <a:r>
              <a:rPr lang="no" sz="1200">
                <a:solidFill>
                  <a:schemeClr val="dk1"/>
                </a:solidFill>
              </a:rPr>
              <a:t>kom fram til at veldig få deltakere husker hva de har signert – altså hva som stod i det samtykkeskjemaet.</a:t>
            </a:r>
            <a:endParaRPr sz="1200">
              <a:solidFill>
                <a:schemeClr val="dk1"/>
              </a:solidFill>
            </a:endParaRPr>
          </a:p>
          <a:p>
            <a:pPr indent="-228600" lvl="0" marL="914400" rtl="0" algn="l">
              <a:lnSpc>
                <a:spcPct val="115000"/>
              </a:lnSpc>
              <a:spcBef>
                <a:spcPts val="0"/>
              </a:spcBef>
              <a:spcAft>
                <a:spcPts val="0"/>
              </a:spcAft>
              <a:buClr>
                <a:schemeClr val="dk1"/>
              </a:buClr>
              <a:buSzPts val="1100"/>
              <a:buFont typeface="Arial"/>
              <a:buNone/>
            </a:pPr>
            <a:r>
              <a:rPr lang="no" sz="1200">
                <a:solidFill>
                  <a:schemeClr val="dk1"/>
                </a:solidFill>
                <a:latin typeface="Courier New"/>
                <a:ea typeface="Courier New"/>
                <a:cs typeface="Courier New"/>
                <a:sym typeface="Courier New"/>
              </a:rPr>
              <a:t>o</a:t>
            </a:r>
            <a:r>
              <a:rPr lang="no" sz="700">
                <a:solidFill>
                  <a:schemeClr val="dk1"/>
                </a:solidFill>
                <a:latin typeface="Times New Roman"/>
                <a:ea typeface="Times New Roman"/>
                <a:cs typeface="Times New Roman"/>
                <a:sym typeface="Times New Roman"/>
              </a:rPr>
              <a:t>   </a:t>
            </a:r>
            <a:r>
              <a:rPr lang="no" sz="1200">
                <a:solidFill>
                  <a:schemeClr val="dk1"/>
                </a:solidFill>
              </a:rPr>
              <a:t>60% som hadde forstått meningen med undersøkelsen</a:t>
            </a:r>
            <a:endParaRPr sz="1200">
              <a:solidFill>
                <a:schemeClr val="dk1"/>
              </a:solidFill>
            </a:endParaRPr>
          </a:p>
          <a:p>
            <a:pPr indent="-228600" lvl="0" marL="914400" rtl="0" algn="l">
              <a:lnSpc>
                <a:spcPct val="115000"/>
              </a:lnSpc>
              <a:spcBef>
                <a:spcPts val="0"/>
              </a:spcBef>
              <a:spcAft>
                <a:spcPts val="0"/>
              </a:spcAft>
              <a:buSzPts val="1100"/>
              <a:buNone/>
            </a:pPr>
            <a:r>
              <a:rPr lang="no" sz="1200">
                <a:solidFill>
                  <a:schemeClr val="dk1"/>
                </a:solidFill>
                <a:latin typeface="Courier New"/>
                <a:ea typeface="Courier New"/>
                <a:cs typeface="Courier New"/>
                <a:sym typeface="Courier New"/>
              </a:rPr>
              <a:t>o</a:t>
            </a:r>
            <a:r>
              <a:rPr lang="no" sz="700">
                <a:solidFill>
                  <a:schemeClr val="dk1"/>
                </a:solidFill>
                <a:latin typeface="Times New Roman"/>
                <a:ea typeface="Times New Roman"/>
                <a:cs typeface="Times New Roman"/>
                <a:sym typeface="Times New Roman"/>
              </a:rPr>
              <a:t>   </a:t>
            </a:r>
            <a:r>
              <a:rPr lang="no" sz="1200">
                <a:solidFill>
                  <a:schemeClr val="dk1"/>
                </a:solidFill>
              </a:rPr>
              <a:t>De fleste trodde at samtykkeskjemaet var ment for å beskytte forskeren sine rettigheter og ikke deltakerne</a:t>
            </a:r>
            <a:endParaRPr sz="1200">
              <a:solidFill>
                <a:schemeClr val="dk1"/>
              </a:solidFill>
            </a:endParaRPr>
          </a:p>
          <a:p>
            <a:pPr indent="-304800" lvl="0" marL="457200" rtl="0" algn="l">
              <a:lnSpc>
                <a:spcPct val="115000"/>
              </a:lnSpc>
              <a:spcBef>
                <a:spcPts val="0"/>
              </a:spcBef>
              <a:spcAft>
                <a:spcPts val="0"/>
              </a:spcAft>
              <a:buClr>
                <a:schemeClr val="dk1"/>
              </a:buClr>
              <a:buSzPts val="1200"/>
              <a:buChar char="-"/>
            </a:pPr>
            <a:r>
              <a:rPr lang="no" sz="1200">
                <a:solidFill>
                  <a:schemeClr val="dk1"/>
                </a:solidFill>
              </a:rPr>
              <a:t>Det er forskjellige ekspertise mellom forsker og deltaker – naturligvis</a:t>
            </a:r>
            <a:endParaRPr sz="1200">
              <a:solidFill>
                <a:schemeClr val="dk1"/>
              </a:solidFill>
            </a:endParaRPr>
          </a:p>
          <a:p>
            <a:pPr indent="-228600" lvl="0" marL="914400" rtl="0" algn="l">
              <a:lnSpc>
                <a:spcPct val="115000"/>
              </a:lnSpc>
              <a:spcBef>
                <a:spcPts val="0"/>
              </a:spcBef>
              <a:spcAft>
                <a:spcPts val="0"/>
              </a:spcAft>
              <a:buSzPts val="1100"/>
              <a:buNone/>
            </a:pPr>
            <a:r>
              <a:rPr lang="no" sz="1200">
                <a:solidFill>
                  <a:schemeClr val="dk1"/>
                </a:solidFill>
                <a:latin typeface="Courier New"/>
                <a:ea typeface="Courier New"/>
                <a:cs typeface="Courier New"/>
                <a:sym typeface="Courier New"/>
              </a:rPr>
              <a:t>o</a:t>
            </a:r>
            <a:r>
              <a:rPr lang="no" sz="700">
                <a:solidFill>
                  <a:schemeClr val="dk1"/>
                </a:solidFill>
                <a:latin typeface="Times New Roman"/>
                <a:ea typeface="Times New Roman"/>
                <a:cs typeface="Times New Roman"/>
                <a:sym typeface="Times New Roman"/>
              </a:rPr>
              <a:t>   </a:t>
            </a:r>
            <a:r>
              <a:rPr lang="no" sz="1200">
                <a:solidFill>
                  <a:schemeClr val="dk1"/>
                </a:solidFill>
              </a:rPr>
              <a:t>Det er ikke sikkert de har interessen i å høre alt heller OG hvis man gir for mye informasjon hvordan påvirker det datainnsamlingen?</a:t>
            </a:r>
            <a:endParaRPr sz="1200">
              <a:solidFill>
                <a:schemeClr val="dk1"/>
              </a:solidFill>
            </a:endParaRPr>
          </a:p>
          <a:p>
            <a:pPr indent="-304800" lvl="0" marL="1371600" rtl="0" algn="l">
              <a:lnSpc>
                <a:spcPct val="115000"/>
              </a:lnSpc>
              <a:spcBef>
                <a:spcPts val="0"/>
              </a:spcBef>
              <a:spcAft>
                <a:spcPts val="0"/>
              </a:spcAft>
              <a:buClr>
                <a:schemeClr val="dk1"/>
              </a:buClr>
              <a:buSzPts val="1200"/>
              <a:buChar char="-"/>
            </a:pPr>
            <a:r>
              <a:rPr lang="no" sz="1200">
                <a:solidFill>
                  <a:schemeClr val="dk1"/>
                </a:solidFill>
              </a:rPr>
              <a:t>kan deltakerne bli for forberedt?</a:t>
            </a:r>
            <a:endParaRPr sz="1200">
              <a:solidFill>
                <a:schemeClr val="dk1"/>
              </a:solidFill>
            </a:endParaRPr>
          </a:p>
          <a:p>
            <a:pPr indent="-304800" lvl="0" marL="1371600" rtl="0" algn="l">
              <a:lnSpc>
                <a:spcPct val="115000"/>
              </a:lnSpc>
              <a:spcBef>
                <a:spcPts val="0"/>
              </a:spcBef>
              <a:spcAft>
                <a:spcPts val="0"/>
              </a:spcAft>
              <a:buClr>
                <a:schemeClr val="dk1"/>
              </a:buClr>
              <a:buSzPts val="1200"/>
              <a:buChar char="-"/>
            </a:pPr>
            <a:r>
              <a:rPr lang="no" sz="1200">
                <a:solidFill>
                  <a:schemeClr val="dk1"/>
                </a:solidFill>
              </a:rPr>
              <a:t>kan det føre med bias?</a:t>
            </a:r>
            <a:endParaRPr sz="1200">
              <a:solidFill>
                <a:schemeClr val="dk1"/>
              </a:solidFill>
            </a:endParaRPr>
          </a:p>
          <a:p>
            <a:pPr indent="-228600" lvl="0" marL="914400" rtl="0" algn="l">
              <a:lnSpc>
                <a:spcPct val="115000"/>
              </a:lnSpc>
              <a:spcBef>
                <a:spcPts val="0"/>
              </a:spcBef>
              <a:spcAft>
                <a:spcPts val="0"/>
              </a:spcAft>
              <a:buClr>
                <a:schemeClr val="dk1"/>
              </a:buClr>
              <a:buSzPts val="1100"/>
              <a:buFont typeface="Arial"/>
              <a:buNone/>
            </a:pPr>
            <a:r>
              <a:rPr lang="no" sz="1200">
                <a:solidFill>
                  <a:schemeClr val="dk1"/>
                </a:solidFill>
                <a:latin typeface="Courier New"/>
                <a:ea typeface="Courier New"/>
                <a:cs typeface="Courier New"/>
                <a:sym typeface="Courier New"/>
              </a:rPr>
              <a:t>o</a:t>
            </a:r>
            <a:r>
              <a:rPr lang="no" sz="700">
                <a:solidFill>
                  <a:schemeClr val="dk1"/>
                </a:solidFill>
                <a:latin typeface="Times New Roman"/>
                <a:ea typeface="Times New Roman"/>
                <a:cs typeface="Times New Roman"/>
                <a:sym typeface="Times New Roman"/>
              </a:rPr>
              <a:t>   </a:t>
            </a:r>
            <a:r>
              <a:rPr lang="no" sz="1200">
                <a:solidFill>
                  <a:schemeClr val="dk1"/>
                </a:solidFill>
              </a:rPr>
              <a:t>Og hvor mye tid skal man kreve før selve datainnsamlingen av bruker?</a:t>
            </a:r>
            <a:endParaRPr sz="1200">
              <a:solidFill>
                <a:schemeClr val="dk1"/>
              </a:solidFill>
            </a:endParaRPr>
          </a:p>
          <a:p>
            <a:pPr indent="0" lvl="0" marL="0" rtl="0" algn="l">
              <a:lnSpc>
                <a:spcPct val="100000"/>
              </a:lnSpc>
              <a:spcBef>
                <a:spcPts val="0"/>
              </a:spcBef>
              <a:spcAft>
                <a:spcPts val="0"/>
              </a:spcAft>
              <a:buSzPts val="1100"/>
              <a:buNone/>
            </a:pPr>
            <a:r>
              <a:rPr lang="no" sz="1200">
                <a:solidFill>
                  <a:schemeClr val="dk1"/>
                </a:solidFill>
              </a:rPr>
              <a:t>VIKTIG: kritikken av samtykke/samtykkeskjema skal ikke bli forstått på den måten at det ikke er viktig, men heller at det ikke burde bli sett på som «the gold standard»</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1" name="Google Shape;131;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100"/>
              <a:buNone/>
            </a:pPr>
            <a:r>
              <a:rPr b="1" lang="no" sz="1200">
                <a:solidFill>
                  <a:schemeClr val="dk1"/>
                </a:solidFill>
              </a:rPr>
              <a:t>Litt oppsummerende av det jeg sa i gruppetimen:</a:t>
            </a:r>
            <a:r>
              <a:rPr b="1" lang="no" sz="700">
                <a:solidFill>
                  <a:schemeClr val="dk1"/>
                </a:solidFill>
                <a:latin typeface="Times New Roman"/>
                <a:ea typeface="Times New Roman"/>
                <a:cs typeface="Times New Roman"/>
                <a:sym typeface="Times New Roman"/>
              </a:rPr>
              <a:t>   	</a:t>
            </a:r>
            <a:endParaRPr sz="1200">
              <a:solidFill>
                <a:schemeClr val="dk1"/>
              </a:solidFill>
            </a:endParaRPr>
          </a:p>
          <a:p>
            <a:pPr indent="-304800" lvl="0" marL="457200" rtl="0" algn="l">
              <a:lnSpc>
                <a:spcPct val="115000"/>
              </a:lnSpc>
              <a:spcBef>
                <a:spcPts val="0"/>
              </a:spcBef>
              <a:spcAft>
                <a:spcPts val="0"/>
              </a:spcAft>
              <a:buClr>
                <a:schemeClr val="dk1"/>
              </a:buClr>
              <a:buSzPts val="1200"/>
              <a:buChar char="-"/>
            </a:pPr>
            <a:r>
              <a:rPr lang="no" sz="1200">
                <a:solidFill>
                  <a:schemeClr val="dk1"/>
                </a:solidFill>
              </a:rPr>
              <a:t>I noen studier: hvis det blir tilbudt noe teknologi som de skal bruke over en periode, så blir denne teknologien ofte tatt fra dem når studiet er avsluttet. Hvis du forlater dem med ødelagt teknologi eller tar fra dem teknologien helt, så vil ikke det samsvare med etisk forskning.</a:t>
            </a:r>
            <a:endParaRPr sz="1200">
              <a:solidFill>
                <a:schemeClr val="dk1"/>
              </a:solidFill>
            </a:endParaRPr>
          </a:p>
          <a:p>
            <a:pPr indent="-228600" lvl="0" marL="457200" rtl="0" algn="l">
              <a:lnSpc>
                <a:spcPct val="115000"/>
              </a:lnSpc>
              <a:spcBef>
                <a:spcPts val="0"/>
              </a:spcBef>
              <a:spcAft>
                <a:spcPts val="0"/>
              </a:spcAft>
              <a:buClr>
                <a:schemeClr val="dk1"/>
              </a:buClr>
              <a:buSzPts val="1100"/>
              <a:buFont typeface="Arial"/>
              <a:buNone/>
            </a:pPr>
            <a:r>
              <a:rPr lang="no" sz="1200">
                <a:solidFill>
                  <a:schemeClr val="dk1"/>
                </a:solidFill>
              </a:rPr>
              <a:t>- 	forskerne har en tendens til å “dumpe” deltakerne når de har fått den dataen de ønsker </a:t>
            </a:r>
            <a:endParaRPr sz="1200">
              <a:solidFill>
                <a:schemeClr val="dk1"/>
              </a:solidFill>
            </a:endParaRPr>
          </a:p>
          <a:p>
            <a:pPr indent="-228600" lvl="0" marL="457200" rtl="0" algn="l">
              <a:lnSpc>
                <a:spcPct val="115000"/>
              </a:lnSpc>
              <a:spcBef>
                <a:spcPts val="0"/>
              </a:spcBef>
              <a:spcAft>
                <a:spcPts val="0"/>
              </a:spcAft>
              <a:buClr>
                <a:schemeClr val="dk1"/>
              </a:buClr>
              <a:buSzPts val="1100"/>
              <a:buFont typeface="Arial"/>
              <a:buNone/>
            </a:pPr>
            <a:r>
              <a:rPr lang="no" sz="1200">
                <a:solidFill>
                  <a:schemeClr val="dk1"/>
                </a:solidFill>
              </a:rPr>
              <a:t>-</a:t>
            </a:r>
            <a:r>
              <a:rPr lang="no" sz="700">
                <a:solidFill>
                  <a:schemeClr val="dk1"/>
                </a:solidFill>
                <a:latin typeface="Times New Roman"/>
                <a:ea typeface="Times New Roman"/>
                <a:cs typeface="Times New Roman"/>
                <a:sym typeface="Times New Roman"/>
              </a:rPr>
              <a:t>   	</a:t>
            </a:r>
            <a:r>
              <a:rPr lang="no" sz="1200">
                <a:solidFill>
                  <a:schemeClr val="dk1"/>
                </a:solidFill>
              </a:rPr>
              <a:t>I artikkelen: forskning gjort på barn – krever samtykke av foreldrene, som gjør at denne samtykke prosessen blir slitsom på den måten at man aller helst unngår det</a:t>
            </a:r>
            <a:endParaRPr sz="1200">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8" name="Google Shape;138;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100"/>
              <a:buNone/>
            </a:pPr>
            <a:r>
              <a:rPr b="1" lang="no" sz="1200">
                <a:solidFill>
                  <a:schemeClr val="dk1"/>
                </a:solidFill>
              </a:rPr>
              <a:t>Litt oppsummerende av det jeg sa i gruppetimen:</a:t>
            </a:r>
            <a:r>
              <a:rPr b="1" lang="no" sz="700">
                <a:solidFill>
                  <a:schemeClr val="dk1"/>
                </a:solidFill>
                <a:latin typeface="Times New Roman"/>
                <a:ea typeface="Times New Roman"/>
                <a:cs typeface="Times New Roman"/>
                <a:sym typeface="Times New Roman"/>
              </a:rPr>
              <a:t>   	</a:t>
            </a:r>
            <a:endParaRPr sz="1200">
              <a:solidFill>
                <a:schemeClr val="dk1"/>
              </a:solidFill>
            </a:endParaRPr>
          </a:p>
          <a:p>
            <a:pPr indent="-304800" lvl="0" marL="457200" rtl="0" algn="l">
              <a:lnSpc>
                <a:spcPct val="115000"/>
              </a:lnSpc>
              <a:spcBef>
                <a:spcPts val="0"/>
              </a:spcBef>
              <a:spcAft>
                <a:spcPts val="0"/>
              </a:spcAft>
              <a:buClr>
                <a:schemeClr val="dk1"/>
              </a:buClr>
              <a:buSzPts val="1200"/>
              <a:buChar char="-"/>
            </a:pPr>
            <a:r>
              <a:rPr lang="no" sz="1200">
                <a:solidFill>
                  <a:schemeClr val="dk1"/>
                </a:solidFill>
              </a:rPr>
              <a:t>Et hovedpremiss/selvfølge for hvordan vi gjennomfører etisk forskning handler om dette med å beskytte personvern og integriteten til deltakerne. Det skjer jo ofte ved at man anonymiserer data slik at det ikke kan kobles tilbake/identifisere den faktiske deltakeren.</a:t>
            </a:r>
            <a:endParaRPr sz="1200">
              <a:solidFill>
                <a:schemeClr val="dk1"/>
              </a:solidFill>
            </a:endParaRPr>
          </a:p>
          <a:p>
            <a:pPr indent="-228600" lvl="0" marL="914400" rtl="0" algn="l">
              <a:lnSpc>
                <a:spcPct val="115000"/>
              </a:lnSpc>
              <a:spcBef>
                <a:spcPts val="0"/>
              </a:spcBef>
              <a:spcAft>
                <a:spcPts val="0"/>
              </a:spcAft>
              <a:buClr>
                <a:schemeClr val="dk1"/>
              </a:buClr>
              <a:buSzPts val="1100"/>
              <a:buFont typeface="Arial"/>
              <a:buNone/>
            </a:pPr>
            <a:r>
              <a:rPr lang="no" sz="1200">
                <a:solidFill>
                  <a:schemeClr val="dk1"/>
                </a:solidFill>
                <a:latin typeface="Courier New"/>
                <a:ea typeface="Courier New"/>
                <a:cs typeface="Courier New"/>
                <a:sym typeface="Courier New"/>
              </a:rPr>
              <a:t>o</a:t>
            </a:r>
            <a:r>
              <a:rPr lang="no" sz="700">
                <a:solidFill>
                  <a:schemeClr val="dk1"/>
                </a:solidFill>
                <a:latin typeface="Times New Roman"/>
                <a:ea typeface="Times New Roman"/>
                <a:cs typeface="Times New Roman"/>
                <a:sym typeface="Times New Roman"/>
              </a:rPr>
              <a:t>   </a:t>
            </a:r>
            <a:r>
              <a:rPr lang="no" sz="1200">
                <a:solidFill>
                  <a:schemeClr val="dk1"/>
                </a:solidFill>
              </a:rPr>
              <a:t>Deltakere ønsker å være anonyme (Noen tilfeller så er dette ønsker fra deltakeren selv - at de ønsker å forbli anonyme)</a:t>
            </a:r>
            <a:endParaRPr sz="1200">
              <a:solidFill>
                <a:schemeClr val="dk1"/>
              </a:solidFill>
            </a:endParaRPr>
          </a:p>
          <a:p>
            <a:pPr indent="-228600" lvl="0" marL="457200" rtl="0" algn="l">
              <a:lnSpc>
                <a:spcPct val="115000"/>
              </a:lnSpc>
              <a:spcBef>
                <a:spcPts val="0"/>
              </a:spcBef>
              <a:spcAft>
                <a:spcPts val="0"/>
              </a:spcAft>
              <a:buClr>
                <a:schemeClr val="dk1"/>
              </a:buClr>
              <a:buSzPts val="1100"/>
              <a:buFont typeface="Arial"/>
              <a:buNone/>
            </a:pPr>
            <a:r>
              <a:rPr lang="no" sz="1200">
                <a:solidFill>
                  <a:schemeClr val="dk1"/>
                </a:solidFill>
              </a:rPr>
              <a:t>-</a:t>
            </a:r>
            <a:r>
              <a:rPr lang="no" sz="700">
                <a:solidFill>
                  <a:schemeClr val="dk1"/>
                </a:solidFill>
                <a:latin typeface="Times New Roman"/>
                <a:ea typeface="Times New Roman"/>
                <a:cs typeface="Times New Roman"/>
                <a:sym typeface="Times New Roman"/>
              </a:rPr>
              <a:t>   	</a:t>
            </a:r>
            <a:r>
              <a:rPr lang="no" sz="1200">
                <a:solidFill>
                  <a:schemeClr val="dk1"/>
                </a:solidFill>
              </a:rPr>
              <a:t>MEN de mener: at det finnes ikke data som er anonymt fra en deltaker, som på samme tid kan støtte et argument.</a:t>
            </a:r>
            <a:endParaRPr sz="1200">
              <a:solidFill>
                <a:schemeClr val="dk1"/>
              </a:solidFill>
            </a:endParaRPr>
          </a:p>
          <a:p>
            <a:pPr indent="-228600" lvl="0" marL="914400" rtl="0" algn="l">
              <a:lnSpc>
                <a:spcPct val="115000"/>
              </a:lnSpc>
              <a:spcBef>
                <a:spcPts val="0"/>
              </a:spcBef>
              <a:spcAft>
                <a:spcPts val="0"/>
              </a:spcAft>
              <a:buClr>
                <a:schemeClr val="dk1"/>
              </a:buClr>
              <a:buSzPts val="1100"/>
              <a:buFont typeface="Arial"/>
              <a:buNone/>
            </a:pPr>
            <a:r>
              <a:rPr lang="no" sz="1200">
                <a:solidFill>
                  <a:schemeClr val="dk1"/>
                </a:solidFill>
                <a:latin typeface="Courier New"/>
                <a:ea typeface="Courier New"/>
                <a:cs typeface="Courier New"/>
                <a:sym typeface="Courier New"/>
              </a:rPr>
              <a:t>o</a:t>
            </a:r>
            <a:r>
              <a:rPr lang="no" sz="700">
                <a:solidFill>
                  <a:schemeClr val="dk1"/>
                </a:solidFill>
                <a:latin typeface="Times New Roman"/>
                <a:ea typeface="Times New Roman"/>
                <a:cs typeface="Times New Roman"/>
                <a:sym typeface="Times New Roman"/>
              </a:rPr>
              <a:t>   </a:t>
            </a:r>
            <a:r>
              <a:rPr lang="no" sz="1200">
                <a:solidFill>
                  <a:schemeClr val="dk1"/>
                </a:solidFill>
              </a:rPr>
              <a:t>Jo mer informasjon man samler inn, jo mer er det man kan bruke (ved andre datakilder) for å identifisere deltakeren.</a:t>
            </a:r>
            <a:endParaRPr sz="1200">
              <a:solidFill>
                <a:schemeClr val="dk1"/>
              </a:solidFill>
            </a:endParaRPr>
          </a:p>
          <a:p>
            <a:pPr indent="-228600" lvl="0" marL="1371600" rtl="0" algn="l">
              <a:lnSpc>
                <a:spcPct val="115000"/>
              </a:lnSpc>
              <a:spcBef>
                <a:spcPts val="0"/>
              </a:spcBef>
              <a:spcAft>
                <a:spcPts val="0"/>
              </a:spcAft>
              <a:buClr>
                <a:schemeClr val="dk1"/>
              </a:buClr>
              <a:buSzPts val="1100"/>
              <a:buFont typeface="Arial"/>
              <a:buNone/>
            </a:pPr>
            <a:r>
              <a:rPr lang="no" sz="1200">
                <a:solidFill>
                  <a:schemeClr val="dk1"/>
                </a:solidFill>
                <a:latin typeface="Times New Roman"/>
                <a:ea typeface="Times New Roman"/>
                <a:cs typeface="Times New Roman"/>
                <a:sym typeface="Times New Roman"/>
              </a:rPr>
              <a:t>§</a:t>
            </a:r>
            <a:r>
              <a:rPr lang="no" sz="700">
                <a:solidFill>
                  <a:schemeClr val="dk1"/>
                </a:solidFill>
                <a:latin typeface="Times New Roman"/>
                <a:ea typeface="Times New Roman"/>
                <a:cs typeface="Times New Roman"/>
                <a:sym typeface="Times New Roman"/>
              </a:rPr>
              <a:t>  </a:t>
            </a:r>
            <a:r>
              <a:rPr lang="no" sz="1200">
                <a:solidFill>
                  <a:schemeClr val="dk1"/>
                </a:solidFill>
              </a:rPr>
              <a:t>Informasjon kan være:</a:t>
            </a:r>
            <a:endParaRPr sz="1200">
              <a:solidFill>
                <a:schemeClr val="dk1"/>
              </a:solidFill>
            </a:endParaRPr>
          </a:p>
          <a:p>
            <a:pPr indent="-228600" lvl="0" marL="1828800" rtl="0" algn="l">
              <a:lnSpc>
                <a:spcPct val="115000"/>
              </a:lnSpc>
              <a:spcBef>
                <a:spcPts val="0"/>
              </a:spcBef>
              <a:spcAft>
                <a:spcPts val="0"/>
              </a:spcAft>
              <a:buClr>
                <a:schemeClr val="dk1"/>
              </a:buClr>
              <a:buSzPts val="1100"/>
              <a:buFont typeface="Arial"/>
              <a:buNone/>
            </a:pPr>
            <a:r>
              <a:rPr lang="no" sz="1200">
                <a:solidFill>
                  <a:schemeClr val="dk1"/>
                </a:solidFill>
                <a:latin typeface="Times New Roman"/>
                <a:ea typeface="Times New Roman"/>
                <a:cs typeface="Times New Roman"/>
                <a:sym typeface="Times New Roman"/>
              </a:rPr>
              <a:t>·</a:t>
            </a:r>
            <a:r>
              <a:rPr lang="no" sz="700">
                <a:solidFill>
                  <a:schemeClr val="dk1"/>
                </a:solidFill>
                <a:latin typeface="Times New Roman"/>
                <a:ea typeface="Times New Roman"/>
                <a:cs typeface="Times New Roman"/>
                <a:sym typeface="Times New Roman"/>
              </a:rPr>
              <a:t>  	</a:t>
            </a:r>
            <a:r>
              <a:rPr lang="no" sz="1200">
                <a:solidFill>
                  <a:schemeClr val="dk1"/>
                </a:solidFill>
              </a:rPr>
              <a:t>Bilde</a:t>
            </a:r>
            <a:endParaRPr sz="1200">
              <a:solidFill>
                <a:schemeClr val="dk1"/>
              </a:solidFill>
            </a:endParaRPr>
          </a:p>
          <a:p>
            <a:pPr indent="-228600" lvl="0" marL="1828800" rtl="0" algn="l">
              <a:lnSpc>
                <a:spcPct val="115000"/>
              </a:lnSpc>
              <a:spcBef>
                <a:spcPts val="0"/>
              </a:spcBef>
              <a:spcAft>
                <a:spcPts val="0"/>
              </a:spcAft>
              <a:buClr>
                <a:schemeClr val="dk1"/>
              </a:buClr>
              <a:buSzPts val="1100"/>
              <a:buFont typeface="Arial"/>
              <a:buNone/>
            </a:pPr>
            <a:r>
              <a:rPr lang="no" sz="1200">
                <a:solidFill>
                  <a:schemeClr val="dk1"/>
                </a:solidFill>
                <a:latin typeface="Times New Roman"/>
                <a:ea typeface="Times New Roman"/>
                <a:cs typeface="Times New Roman"/>
                <a:sym typeface="Times New Roman"/>
              </a:rPr>
              <a:t>·</a:t>
            </a:r>
            <a:r>
              <a:rPr lang="no" sz="700">
                <a:solidFill>
                  <a:schemeClr val="dk1"/>
                </a:solidFill>
                <a:latin typeface="Times New Roman"/>
                <a:ea typeface="Times New Roman"/>
                <a:cs typeface="Times New Roman"/>
                <a:sym typeface="Times New Roman"/>
              </a:rPr>
              <a:t>  	</a:t>
            </a:r>
            <a:r>
              <a:rPr lang="no" sz="1200">
                <a:solidFill>
                  <a:schemeClr val="dk1"/>
                </a:solidFill>
              </a:rPr>
              <a:t>Sitat</a:t>
            </a:r>
            <a:endParaRPr sz="1200">
              <a:solidFill>
                <a:schemeClr val="dk1"/>
              </a:solidFill>
            </a:endParaRPr>
          </a:p>
          <a:p>
            <a:pPr indent="-228600" lvl="0" marL="1828800" rtl="0" algn="l">
              <a:lnSpc>
                <a:spcPct val="115000"/>
              </a:lnSpc>
              <a:spcBef>
                <a:spcPts val="0"/>
              </a:spcBef>
              <a:spcAft>
                <a:spcPts val="0"/>
              </a:spcAft>
              <a:buClr>
                <a:schemeClr val="dk1"/>
              </a:buClr>
              <a:buSzPts val="1100"/>
              <a:buFont typeface="Arial"/>
              <a:buNone/>
            </a:pPr>
            <a:r>
              <a:rPr lang="no" sz="1200">
                <a:solidFill>
                  <a:schemeClr val="dk1"/>
                </a:solidFill>
                <a:latin typeface="Times New Roman"/>
                <a:ea typeface="Times New Roman"/>
                <a:cs typeface="Times New Roman"/>
                <a:sym typeface="Times New Roman"/>
              </a:rPr>
              <a:t>·</a:t>
            </a:r>
            <a:r>
              <a:rPr lang="no" sz="700">
                <a:solidFill>
                  <a:schemeClr val="dk1"/>
                </a:solidFill>
                <a:latin typeface="Times New Roman"/>
                <a:ea typeface="Times New Roman"/>
                <a:cs typeface="Times New Roman"/>
                <a:sym typeface="Times New Roman"/>
              </a:rPr>
              <a:t>  	</a:t>
            </a:r>
            <a:r>
              <a:rPr lang="no" sz="1200">
                <a:solidFill>
                  <a:schemeClr val="dk1"/>
                </a:solidFill>
              </a:rPr>
              <a:t>Video</a:t>
            </a:r>
            <a:endParaRPr sz="1200">
              <a:solidFill>
                <a:schemeClr val="dk1"/>
              </a:solidFill>
            </a:endParaRPr>
          </a:p>
          <a:p>
            <a:pPr indent="-228600" lvl="0" marL="1828800" rtl="0" algn="l">
              <a:lnSpc>
                <a:spcPct val="115000"/>
              </a:lnSpc>
              <a:spcBef>
                <a:spcPts val="0"/>
              </a:spcBef>
              <a:spcAft>
                <a:spcPts val="0"/>
              </a:spcAft>
              <a:buClr>
                <a:schemeClr val="dk1"/>
              </a:buClr>
              <a:buSzPts val="1100"/>
              <a:buFont typeface="Arial"/>
              <a:buNone/>
            </a:pPr>
            <a:r>
              <a:rPr lang="no" sz="1200">
                <a:solidFill>
                  <a:schemeClr val="dk1"/>
                </a:solidFill>
                <a:latin typeface="Times New Roman"/>
                <a:ea typeface="Times New Roman"/>
                <a:cs typeface="Times New Roman"/>
                <a:sym typeface="Times New Roman"/>
              </a:rPr>
              <a:t>·</a:t>
            </a:r>
            <a:r>
              <a:rPr lang="no" sz="700">
                <a:solidFill>
                  <a:schemeClr val="dk1"/>
                </a:solidFill>
                <a:latin typeface="Times New Roman"/>
                <a:ea typeface="Times New Roman"/>
                <a:cs typeface="Times New Roman"/>
                <a:sym typeface="Times New Roman"/>
              </a:rPr>
              <a:t>  	</a:t>
            </a:r>
            <a:r>
              <a:rPr lang="no" sz="1200">
                <a:solidFill>
                  <a:schemeClr val="dk1"/>
                </a:solidFill>
              </a:rPr>
              <a:t>Dagboknotater osv.</a:t>
            </a:r>
            <a:endParaRPr sz="1200">
              <a:solidFill>
                <a:schemeClr val="dk1"/>
              </a:solidFill>
            </a:endParaRPr>
          </a:p>
          <a:p>
            <a:pPr indent="-228600" lvl="0" marL="914400" rtl="0" algn="l">
              <a:lnSpc>
                <a:spcPct val="115000"/>
              </a:lnSpc>
              <a:spcBef>
                <a:spcPts val="0"/>
              </a:spcBef>
              <a:spcAft>
                <a:spcPts val="0"/>
              </a:spcAft>
              <a:buClr>
                <a:schemeClr val="dk1"/>
              </a:buClr>
              <a:buSzPts val="1100"/>
              <a:buFont typeface="Arial"/>
              <a:buNone/>
            </a:pPr>
            <a:r>
              <a:rPr lang="no" sz="1200">
                <a:solidFill>
                  <a:schemeClr val="dk1"/>
                </a:solidFill>
                <a:latin typeface="Courier New"/>
                <a:ea typeface="Courier New"/>
                <a:cs typeface="Courier New"/>
                <a:sym typeface="Courier New"/>
              </a:rPr>
              <a:t>o</a:t>
            </a:r>
            <a:r>
              <a:rPr lang="no" sz="700">
                <a:solidFill>
                  <a:schemeClr val="dk1"/>
                </a:solidFill>
                <a:latin typeface="Times New Roman"/>
                <a:ea typeface="Times New Roman"/>
                <a:cs typeface="Times New Roman"/>
                <a:sym typeface="Times New Roman"/>
              </a:rPr>
              <a:t>   </a:t>
            </a:r>
            <a:r>
              <a:rPr lang="no" sz="1200">
                <a:solidFill>
                  <a:schemeClr val="dk1"/>
                </a:solidFill>
              </a:rPr>
              <a:t>For at de da skal presentere, så må forskeren gjøre et valg på nivået av anonymitet man skal holde, for å samtidig ha nok informasjon (data) for å gi troverdighet til de påstander/konklusjoner.</a:t>
            </a:r>
            <a:endParaRPr sz="1200">
              <a:solidFill>
                <a:schemeClr val="dk1"/>
              </a:solidFill>
            </a:endParaRPr>
          </a:p>
          <a:p>
            <a:pPr indent="-228600" lvl="0" marL="914400" rtl="0" algn="l">
              <a:lnSpc>
                <a:spcPct val="115000"/>
              </a:lnSpc>
              <a:spcBef>
                <a:spcPts val="0"/>
              </a:spcBef>
              <a:spcAft>
                <a:spcPts val="0"/>
              </a:spcAft>
              <a:buClr>
                <a:schemeClr val="dk1"/>
              </a:buClr>
              <a:buSzPts val="1100"/>
              <a:buFont typeface="Arial"/>
              <a:buNone/>
            </a:pPr>
            <a:r>
              <a:rPr lang="no" sz="1200">
                <a:solidFill>
                  <a:schemeClr val="dk1"/>
                </a:solidFill>
                <a:latin typeface="Courier New"/>
                <a:ea typeface="Courier New"/>
                <a:cs typeface="Courier New"/>
                <a:sym typeface="Courier New"/>
              </a:rPr>
              <a:t>o</a:t>
            </a:r>
            <a:r>
              <a:rPr lang="no" sz="700">
                <a:solidFill>
                  <a:schemeClr val="dk1"/>
                </a:solidFill>
                <a:latin typeface="Times New Roman"/>
                <a:ea typeface="Times New Roman"/>
                <a:cs typeface="Times New Roman"/>
                <a:sym typeface="Times New Roman"/>
              </a:rPr>
              <a:t>   </a:t>
            </a:r>
            <a:r>
              <a:rPr lang="no" sz="1200">
                <a:solidFill>
                  <a:schemeClr val="dk1"/>
                </a:solidFill>
              </a:rPr>
              <a:t>Familie og venner kan som regel identifisere et bilde selv om det er sensurert</a:t>
            </a:r>
            <a:endParaRPr sz="1200">
              <a:solidFill>
                <a:schemeClr val="dk1"/>
              </a:solidFill>
            </a:endParaRPr>
          </a:p>
          <a:p>
            <a:pPr indent="-228600" lvl="0" marL="914400" rtl="0" algn="l">
              <a:lnSpc>
                <a:spcPct val="115000"/>
              </a:lnSpc>
              <a:spcBef>
                <a:spcPts val="0"/>
              </a:spcBef>
              <a:spcAft>
                <a:spcPts val="0"/>
              </a:spcAft>
              <a:buClr>
                <a:schemeClr val="dk1"/>
              </a:buClr>
              <a:buSzPts val="1100"/>
              <a:buFont typeface="Arial"/>
              <a:buNone/>
            </a:pPr>
            <a:r>
              <a:rPr lang="no" sz="1200">
                <a:solidFill>
                  <a:schemeClr val="dk1"/>
                </a:solidFill>
                <a:latin typeface="Courier New"/>
                <a:ea typeface="Courier New"/>
                <a:cs typeface="Courier New"/>
                <a:sym typeface="Courier New"/>
              </a:rPr>
              <a:t>o</a:t>
            </a:r>
            <a:r>
              <a:rPr lang="no" sz="700">
                <a:solidFill>
                  <a:schemeClr val="dk1"/>
                </a:solidFill>
                <a:latin typeface="Times New Roman"/>
                <a:ea typeface="Times New Roman"/>
                <a:cs typeface="Times New Roman"/>
                <a:sym typeface="Times New Roman"/>
              </a:rPr>
              <a:t>   </a:t>
            </a:r>
            <a:r>
              <a:rPr lang="no" sz="1200">
                <a:solidFill>
                  <a:schemeClr val="dk1"/>
                </a:solidFill>
              </a:rPr>
              <a:t>Det vi egentlig sier er at vi ikke vil åpent peke mot deres identitet eller linke dem til data</a:t>
            </a:r>
            <a:endParaRPr sz="1200">
              <a:solidFill>
                <a:schemeClr val="dk1"/>
              </a:solidFill>
            </a:endParaRPr>
          </a:p>
          <a:p>
            <a:pPr indent="-228600" lvl="0" marL="914400" rtl="0" algn="l">
              <a:lnSpc>
                <a:spcPct val="115000"/>
              </a:lnSpc>
              <a:spcBef>
                <a:spcPts val="0"/>
              </a:spcBef>
              <a:spcAft>
                <a:spcPts val="0"/>
              </a:spcAft>
              <a:buClr>
                <a:schemeClr val="dk1"/>
              </a:buClr>
              <a:buSzPts val="1100"/>
              <a:buFont typeface="Arial"/>
              <a:buNone/>
            </a:pPr>
            <a:r>
              <a:rPr lang="no" sz="1200">
                <a:solidFill>
                  <a:schemeClr val="dk1"/>
                </a:solidFill>
                <a:latin typeface="Courier New"/>
                <a:ea typeface="Courier New"/>
                <a:cs typeface="Courier New"/>
                <a:sym typeface="Courier New"/>
              </a:rPr>
              <a:t>o</a:t>
            </a:r>
            <a:r>
              <a:rPr lang="no" sz="700">
                <a:solidFill>
                  <a:schemeClr val="dk1"/>
                </a:solidFill>
                <a:latin typeface="Times New Roman"/>
                <a:ea typeface="Times New Roman"/>
                <a:cs typeface="Times New Roman"/>
                <a:sym typeface="Times New Roman"/>
              </a:rPr>
              <a:t>   </a:t>
            </a:r>
            <a:r>
              <a:rPr lang="no" sz="1200">
                <a:solidFill>
                  <a:schemeClr val="dk1"/>
                </a:solidFill>
              </a:rPr>
              <a:t>Hvis man skal holde dem anonyme – så vil man jo egentlig ikke kunne samle inn noe data</a:t>
            </a:r>
            <a:endParaRPr sz="1200">
              <a:solidFill>
                <a:schemeClr val="dk1"/>
              </a:solidFill>
            </a:endParaRPr>
          </a:p>
          <a:p>
            <a:pPr indent="-228600" lvl="0" marL="457200" rtl="0" algn="l">
              <a:lnSpc>
                <a:spcPct val="115000"/>
              </a:lnSpc>
              <a:spcBef>
                <a:spcPts val="0"/>
              </a:spcBef>
              <a:spcAft>
                <a:spcPts val="0"/>
              </a:spcAft>
              <a:buClr>
                <a:schemeClr val="dk1"/>
              </a:buClr>
              <a:buSzPts val="1100"/>
              <a:buFont typeface="Arial"/>
              <a:buNone/>
            </a:pPr>
            <a:r>
              <a:rPr lang="no" sz="1200">
                <a:solidFill>
                  <a:schemeClr val="dk1"/>
                </a:solidFill>
              </a:rPr>
              <a:t>-</a:t>
            </a:r>
            <a:r>
              <a:rPr lang="no" sz="700">
                <a:solidFill>
                  <a:schemeClr val="dk1"/>
                </a:solidFill>
                <a:latin typeface="Times New Roman"/>
                <a:ea typeface="Times New Roman"/>
                <a:cs typeface="Times New Roman"/>
                <a:sym typeface="Times New Roman"/>
              </a:rPr>
              <a:t>   	</a:t>
            </a:r>
            <a:r>
              <a:rPr lang="no" sz="1200">
                <a:solidFill>
                  <a:schemeClr val="dk1"/>
                </a:solidFill>
              </a:rPr>
              <a:t>Hvorfor holde de anonyme, når de egentlig fortjener å bli sett/anerkjent og hedret</a:t>
            </a:r>
            <a:endParaRPr sz="1200">
              <a:solidFill>
                <a:schemeClr val="dk1"/>
              </a:solidFill>
            </a:endParaRPr>
          </a:p>
          <a:p>
            <a:pPr indent="-228600" lvl="0" marL="914400" rtl="0" algn="l">
              <a:lnSpc>
                <a:spcPct val="115000"/>
              </a:lnSpc>
              <a:spcBef>
                <a:spcPts val="0"/>
              </a:spcBef>
              <a:spcAft>
                <a:spcPts val="0"/>
              </a:spcAft>
              <a:buClr>
                <a:schemeClr val="dk1"/>
              </a:buClr>
              <a:buSzPts val="1100"/>
              <a:buFont typeface="Arial"/>
              <a:buNone/>
            </a:pPr>
            <a:r>
              <a:rPr lang="no" sz="1200">
                <a:solidFill>
                  <a:schemeClr val="dk1"/>
                </a:solidFill>
                <a:latin typeface="Courier New"/>
                <a:ea typeface="Courier New"/>
                <a:cs typeface="Courier New"/>
                <a:sym typeface="Courier New"/>
              </a:rPr>
              <a:t>o</a:t>
            </a:r>
            <a:r>
              <a:rPr lang="no" sz="700">
                <a:solidFill>
                  <a:schemeClr val="dk1"/>
                </a:solidFill>
                <a:latin typeface="Times New Roman"/>
                <a:ea typeface="Times New Roman"/>
                <a:cs typeface="Times New Roman"/>
                <a:sym typeface="Times New Roman"/>
              </a:rPr>
              <a:t>   </a:t>
            </a:r>
            <a:r>
              <a:rPr lang="no" sz="1200">
                <a:solidFill>
                  <a:schemeClr val="dk1"/>
                </a:solidFill>
              </a:rPr>
              <a:t>I noen kontekster er ikke dette med kravet om anonymitet gyldig/nødvendig</a:t>
            </a:r>
            <a:endParaRPr sz="1200">
              <a:solidFill>
                <a:schemeClr val="dk1"/>
              </a:solidFill>
            </a:endParaRPr>
          </a:p>
          <a:p>
            <a:pPr indent="-228600" lvl="0" marL="914400" rtl="0" algn="l">
              <a:lnSpc>
                <a:spcPct val="115000"/>
              </a:lnSpc>
              <a:spcBef>
                <a:spcPts val="0"/>
              </a:spcBef>
              <a:spcAft>
                <a:spcPts val="0"/>
              </a:spcAft>
              <a:buSzPts val="1100"/>
              <a:buNone/>
            </a:pPr>
            <a:r>
              <a:rPr lang="no" sz="1200">
                <a:solidFill>
                  <a:schemeClr val="dk1"/>
                </a:solidFill>
                <a:latin typeface="Courier New"/>
                <a:ea typeface="Courier New"/>
                <a:cs typeface="Courier New"/>
                <a:sym typeface="Courier New"/>
              </a:rPr>
              <a:t>o</a:t>
            </a:r>
            <a:r>
              <a:rPr lang="no" sz="700">
                <a:solidFill>
                  <a:schemeClr val="dk1"/>
                </a:solidFill>
                <a:latin typeface="Times New Roman"/>
                <a:ea typeface="Times New Roman"/>
                <a:cs typeface="Times New Roman"/>
                <a:sym typeface="Times New Roman"/>
              </a:rPr>
              <a:t>   </a:t>
            </a:r>
            <a:r>
              <a:rPr lang="no" sz="1200">
                <a:solidFill>
                  <a:schemeClr val="dk1"/>
                </a:solidFill>
              </a:rPr>
              <a:t>Nevnte en studie som gikk på en veldig lite samfunn for unge lesbiske kvinner: det å gjøre anonyme kan send et signal om at det å være skeiv/homoseksuell er noe å være flau/skamfull over.</a:t>
            </a:r>
            <a:endParaRPr sz="1200">
              <a:solidFill>
                <a:schemeClr val="dk1"/>
              </a:solidFill>
            </a:endParaRPr>
          </a:p>
          <a:p>
            <a:pPr indent="-228600" lvl="0" marL="914400" rtl="0" algn="l">
              <a:lnSpc>
                <a:spcPct val="115000"/>
              </a:lnSpc>
              <a:spcBef>
                <a:spcPts val="0"/>
              </a:spcBef>
              <a:spcAft>
                <a:spcPts val="0"/>
              </a:spcAft>
              <a:buClr>
                <a:schemeClr val="dk1"/>
              </a:buClr>
              <a:buSzPts val="1100"/>
              <a:buFont typeface="Arial"/>
              <a:buNone/>
            </a:pPr>
            <a:r>
              <a:t/>
            </a:r>
            <a:endParaRPr sz="1200">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5" name="Google Shape;145;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100"/>
              <a:buNone/>
            </a:pPr>
            <a:r>
              <a:rPr b="1" lang="no" sz="1200">
                <a:solidFill>
                  <a:schemeClr val="dk1"/>
                </a:solidFill>
              </a:rPr>
              <a:t>Litt oppsummerende av det jeg sa i gruppetimen:</a:t>
            </a:r>
            <a:r>
              <a:rPr b="1" lang="no" sz="700">
                <a:solidFill>
                  <a:schemeClr val="dk1"/>
                </a:solidFill>
                <a:latin typeface="Times New Roman"/>
                <a:ea typeface="Times New Roman"/>
                <a:cs typeface="Times New Roman"/>
                <a:sym typeface="Times New Roman"/>
              </a:rPr>
              <a:t>   	</a:t>
            </a:r>
            <a:endParaRPr b="1" sz="700">
              <a:solidFill>
                <a:schemeClr val="dk1"/>
              </a:solidFill>
              <a:latin typeface="Times New Roman"/>
              <a:ea typeface="Times New Roman"/>
              <a:cs typeface="Times New Roman"/>
              <a:sym typeface="Times New Roman"/>
            </a:endParaRPr>
          </a:p>
          <a:p>
            <a:pPr indent="-228600" lvl="0" marL="457200" rtl="0" algn="l">
              <a:lnSpc>
                <a:spcPct val="115000"/>
              </a:lnSpc>
              <a:spcBef>
                <a:spcPts val="0"/>
              </a:spcBef>
              <a:spcAft>
                <a:spcPts val="0"/>
              </a:spcAft>
              <a:buClr>
                <a:schemeClr val="dk1"/>
              </a:buClr>
              <a:buSzPts val="1100"/>
              <a:buFont typeface="Arial"/>
              <a:buNone/>
            </a:pPr>
            <a:r>
              <a:rPr lang="no" sz="1200">
                <a:solidFill>
                  <a:schemeClr val="dk1"/>
                </a:solidFill>
              </a:rPr>
              <a:t>Ofte kan det føles/oppfattes som at disse IRB-ene har et mål om å sensurere.</a:t>
            </a:r>
            <a:endParaRPr sz="1200">
              <a:solidFill>
                <a:schemeClr val="dk1"/>
              </a:solidFill>
            </a:endParaRPr>
          </a:p>
          <a:p>
            <a:pPr indent="-228600" lvl="0" marL="457200" rtl="0" algn="l">
              <a:lnSpc>
                <a:spcPct val="115000"/>
              </a:lnSpc>
              <a:spcBef>
                <a:spcPts val="0"/>
              </a:spcBef>
              <a:spcAft>
                <a:spcPts val="0"/>
              </a:spcAft>
              <a:buSzPts val="1100"/>
              <a:buNone/>
            </a:pPr>
            <a:r>
              <a:rPr lang="no" sz="1200">
                <a:solidFill>
                  <a:schemeClr val="dk1"/>
                </a:solidFill>
              </a:rPr>
              <a:t>-</a:t>
            </a:r>
            <a:r>
              <a:rPr lang="no" sz="700">
                <a:solidFill>
                  <a:schemeClr val="dk1"/>
                </a:solidFill>
                <a:latin typeface="Times New Roman"/>
                <a:ea typeface="Times New Roman"/>
                <a:cs typeface="Times New Roman"/>
                <a:sym typeface="Times New Roman"/>
              </a:rPr>
              <a:t>   	</a:t>
            </a:r>
            <a:r>
              <a:rPr lang="no" sz="1200">
                <a:solidFill>
                  <a:schemeClr val="dk1"/>
                </a:solidFill>
              </a:rPr>
              <a:t>De får bare betalt for å beskytte deltakerne fra skade, og ikke veie dette opp mot kostnader i penger eller tid, eller balansere det med potensielt det forskningen kan bidra med.</a:t>
            </a:r>
            <a:endParaRPr sz="1200">
              <a:solidFill>
                <a:schemeClr val="dk1"/>
              </a:solidFill>
            </a:endParaRPr>
          </a:p>
          <a:p>
            <a:pPr indent="-228600" lvl="0" marL="457200" rtl="0" algn="l">
              <a:lnSpc>
                <a:spcPct val="115000"/>
              </a:lnSpc>
              <a:spcBef>
                <a:spcPts val="0"/>
              </a:spcBef>
              <a:spcAft>
                <a:spcPts val="0"/>
              </a:spcAft>
              <a:buClr>
                <a:schemeClr val="dk1"/>
              </a:buClr>
              <a:buSzPts val="1100"/>
              <a:buFont typeface="Arial"/>
              <a:buNone/>
            </a:pPr>
            <a:r>
              <a:rPr lang="no" sz="1200">
                <a:solidFill>
                  <a:schemeClr val="dk1"/>
                </a:solidFill>
              </a:rPr>
              <a:t>-  	Kan oppfattes som at disse IRB-ene sitter med skylapper og bare ser deltakere og ikke hele omfanget av studiet. </a:t>
            </a:r>
            <a:endParaRPr sz="1200">
              <a:solidFill>
                <a:schemeClr val="dk1"/>
              </a:solidFill>
            </a:endParaRPr>
          </a:p>
          <a:p>
            <a:pPr indent="-228600" lvl="0" marL="457200" rtl="0" algn="l">
              <a:lnSpc>
                <a:spcPct val="115000"/>
              </a:lnSpc>
              <a:spcBef>
                <a:spcPts val="0"/>
              </a:spcBef>
              <a:spcAft>
                <a:spcPts val="0"/>
              </a:spcAft>
              <a:buClr>
                <a:schemeClr val="dk1"/>
              </a:buClr>
              <a:buSzPts val="1100"/>
              <a:buFont typeface="Arial"/>
              <a:buNone/>
            </a:pPr>
            <a:r>
              <a:rPr lang="no" sz="1200">
                <a:solidFill>
                  <a:schemeClr val="dk1"/>
                </a:solidFill>
              </a:rPr>
              <a:t>-</a:t>
            </a:r>
            <a:r>
              <a:rPr lang="no" sz="700">
                <a:solidFill>
                  <a:schemeClr val="dk1"/>
                </a:solidFill>
                <a:latin typeface="Times New Roman"/>
                <a:ea typeface="Times New Roman"/>
                <a:cs typeface="Times New Roman"/>
                <a:sym typeface="Times New Roman"/>
              </a:rPr>
              <a:t>   	</a:t>
            </a:r>
            <a:r>
              <a:rPr lang="no" sz="1200">
                <a:solidFill>
                  <a:schemeClr val="dk1"/>
                </a:solidFill>
              </a:rPr>
              <a:t>Eksempel: vaksine for korona</a:t>
            </a:r>
            <a:endParaRPr sz="1200">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2" name="Google Shape;152;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100"/>
              <a:buNone/>
            </a:pPr>
            <a:r>
              <a:rPr lang="no" sz="700">
                <a:solidFill>
                  <a:schemeClr val="dk1"/>
                </a:solidFill>
                <a:latin typeface="Times New Roman"/>
                <a:ea typeface="Times New Roman"/>
                <a:cs typeface="Times New Roman"/>
                <a:sym typeface="Times New Roman"/>
              </a:rPr>
              <a:t>   </a:t>
            </a:r>
            <a:r>
              <a:rPr b="1" lang="no" sz="1200">
                <a:solidFill>
                  <a:schemeClr val="dk1"/>
                </a:solidFill>
              </a:rPr>
              <a:t>Litt oppsummerende av det jeg sa i gruppetimen:</a:t>
            </a:r>
            <a:r>
              <a:rPr b="1" lang="no" sz="700">
                <a:solidFill>
                  <a:schemeClr val="dk1"/>
                </a:solidFill>
                <a:latin typeface="Times New Roman"/>
                <a:ea typeface="Times New Roman"/>
                <a:cs typeface="Times New Roman"/>
                <a:sym typeface="Times New Roman"/>
              </a:rPr>
              <a:t>   	</a:t>
            </a:r>
            <a:r>
              <a:rPr lang="no" sz="700">
                <a:solidFill>
                  <a:schemeClr val="dk1"/>
                </a:solidFill>
                <a:latin typeface="Times New Roman"/>
                <a:ea typeface="Times New Roman"/>
                <a:cs typeface="Times New Roman"/>
                <a:sym typeface="Times New Roman"/>
              </a:rPr>
              <a:t>	</a:t>
            </a:r>
            <a:endParaRPr sz="7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Char char="-"/>
            </a:pPr>
            <a:r>
              <a:rPr lang="no" sz="1200">
                <a:solidFill>
                  <a:schemeClr val="dk1"/>
                </a:solidFill>
              </a:rPr>
              <a:t>Eksempel fra artikkelen: forskning som går på gambling har lenge hatt et problem ved at de som finansierer studie, er selskaper som selv tjener på gambling og avhengighet. Hvordan vil dette påvirke datainnsamlingen?</a:t>
            </a:r>
            <a:endParaRPr sz="1200">
              <a:solidFill>
                <a:schemeClr val="dk1"/>
              </a:solidFill>
            </a:endParaRPr>
          </a:p>
          <a:p>
            <a:pPr indent="-228600" lvl="0" marL="457200" rtl="0" algn="l">
              <a:lnSpc>
                <a:spcPct val="115000"/>
              </a:lnSpc>
              <a:spcBef>
                <a:spcPts val="0"/>
              </a:spcBef>
              <a:spcAft>
                <a:spcPts val="0"/>
              </a:spcAft>
              <a:buClr>
                <a:schemeClr val="dk1"/>
              </a:buClr>
              <a:buSzPts val="1100"/>
              <a:buFont typeface="Arial"/>
              <a:buNone/>
            </a:pPr>
            <a:r>
              <a:rPr lang="no" sz="1200">
                <a:solidFill>
                  <a:schemeClr val="dk1"/>
                </a:solidFill>
              </a:rPr>
              <a:t>-</a:t>
            </a:r>
            <a:r>
              <a:rPr lang="no" sz="700">
                <a:solidFill>
                  <a:schemeClr val="dk1"/>
                </a:solidFill>
                <a:latin typeface="Times New Roman"/>
                <a:ea typeface="Times New Roman"/>
                <a:cs typeface="Times New Roman"/>
                <a:sym typeface="Times New Roman"/>
              </a:rPr>
              <a:t>   	</a:t>
            </a:r>
            <a:r>
              <a:rPr lang="no" sz="1200">
                <a:solidFill>
                  <a:schemeClr val="dk1"/>
                </a:solidFill>
              </a:rPr>
              <a:t>Interessekonflikt</a:t>
            </a:r>
            <a:endParaRPr sz="1200">
              <a:solidFill>
                <a:schemeClr val="dk1"/>
              </a:solidFill>
            </a:endParaRPr>
          </a:p>
          <a:p>
            <a:pPr indent="-228600" lvl="0" marL="457200" rtl="0" algn="l">
              <a:lnSpc>
                <a:spcPct val="115000"/>
              </a:lnSpc>
              <a:spcBef>
                <a:spcPts val="0"/>
              </a:spcBef>
              <a:spcAft>
                <a:spcPts val="0"/>
              </a:spcAft>
              <a:buClr>
                <a:schemeClr val="dk1"/>
              </a:buClr>
              <a:buSzPts val="1100"/>
              <a:buFont typeface="Arial"/>
              <a:buNone/>
            </a:pPr>
            <a:r>
              <a:rPr lang="no" sz="1200">
                <a:solidFill>
                  <a:schemeClr val="dk1"/>
                </a:solidFill>
              </a:rPr>
              <a:t>-</a:t>
            </a:r>
            <a:r>
              <a:rPr lang="no" sz="700">
                <a:solidFill>
                  <a:schemeClr val="dk1"/>
                </a:solidFill>
                <a:latin typeface="Times New Roman"/>
                <a:ea typeface="Times New Roman"/>
                <a:cs typeface="Times New Roman"/>
                <a:sym typeface="Times New Roman"/>
              </a:rPr>
              <a:t>   	</a:t>
            </a:r>
            <a:r>
              <a:rPr lang="no" sz="1200">
                <a:solidFill>
                  <a:schemeClr val="dk1"/>
                </a:solidFill>
              </a:rPr>
              <a:t>Vi/forskere innen HCI presentere oss/seg selv som forskere med et vitenskapelig perspektiv, men kanskje vi egentlig bare vil tjene penger?</a:t>
            </a:r>
            <a:endParaRPr sz="1200">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9" name="Google Shape;159;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100"/>
              <a:buNone/>
            </a:pPr>
            <a:r>
              <a:rPr lang="no" sz="700">
                <a:solidFill>
                  <a:schemeClr val="dk1"/>
                </a:solidFill>
                <a:latin typeface="Times New Roman"/>
                <a:ea typeface="Times New Roman"/>
                <a:cs typeface="Times New Roman"/>
                <a:sym typeface="Times New Roman"/>
              </a:rPr>
              <a:t>   </a:t>
            </a:r>
            <a:r>
              <a:rPr b="1" lang="no" sz="1200">
                <a:solidFill>
                  <a:schemeClr val="dk1"/>
                </a:solidFill>
              </a:rPr>
              <a:t>Litt oppsummerende av det jeg sa i gruppetimen:</a:t>
            </a:r>
            <a:r>
              <a:rPr b="1" lang="no" sz="700">
                <a:solidFill>
                  <a:schemeClr val="dk1"/>
                </a:solidFill>
                <a:latin typeface="Times New Roman"/>
                <a:ea typeface="Times New Roman"/>
                <a:cs typeface="Times New Roman"/>
                <a:sym typeface="Times New Roman"/>
              </a:rPr>
              <a:t>   	</a:t>
            </a:r>
            <a:r>
              <a:rPr lang="no" sz="700">
                <a:solidFill>
                  <a:schemeClr val="dk1"/>
                </a:solidFill>
                <a:latin typeface="Times New Roman"/>
                <a:ea typeface="Times New Roman"/>
                <a:cs typeface="Times New Roman"/>
                <a:sym typeface="Times New Roman"/>
              </a:rPr>
              <a:t>	</a:t>
            </a:r>
            <a:endParaRPr sz="7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Char char="-"/>
            </a:pPr>
            <a:r>
              <a:rPr lang="no" sz="1200">
                <a:solidFill>
                  <a:schemeClr val="dk1"/>
                </a:solidFill>
              </a:rPr>
              <a:t>Eksempel fra artikkelen: forskning som går på gambling har lenge hatt et problem ved at de som finansierer studie, er selskaper som selv tjener på gambling og avhengighet. Hvordan vil dette påvirke datainnsamlingen?</a:t>
            </a:r>
            <a:endParaRPr sz="1200">
              <a:solidFill>
                <a:schemeClr val="dk1"/>
              </a:solidFill>
            </a:endParaRPr>
          </a:p>
          <a:p>
            <a:pPr indent="-228600" lvl="0" marL="457200" rtl="0" algn="l">
              <a:lnSpc>
                <a:spcPct val="115000"/>
              </a:lnSpc>
              <a:spcBef>
                <a:spcPts val="0"/>
              </a:spcBef>
              <a:spcAft>
                <a:spcPts val="0"/>
              </a:spcAft>
              <a:buClr>
                <a:schemeClr val="dk1"/>
              </a:buClr>
              <a:buSzPts val="1100"/>
              <a:buFont typeface="Arial"/>
              <a:buNone/>
            </a:pPr>
            <a:r>
              <a:rPr lang="no" sz="1200">
                <a:solidFill>
                  <a:schemeClr val="dk1"/>
                </a:solidFill>
              </a:rPr>
              <a:t>-</a:t>
            </a:r>
            <a:r>
              <a:rPr lang="no" sz="700">
                <a:solidFill>
                  <a:schemeClr val="dk1"/>
                </a:solidFill>
                <a:latin typeface="Times New Roman"/>
                <a:ea typeface="Times New Roman"/>
                <a:cs typeface="Times New Roman"/>
                <a:sym typeface="Times New Roman"/>
              </a:rPr>
              <a:t>   	</a:t>
            </a:r>
            <a:r>
              <a:rPr lang="no" sz="1200">
                <a:solidFill>
                  <a:schemeClr val="dk1"/>
                </a:solidFill>
              </a:rPr>
              <a:t>Interessekonflikt</a:t>
            </a:r>
            <a:endParaRPr sz="1200">
              <a:solidFill>
                <a:schemeClr val="dk1"/>
              </a:solidFill>
            </a:endParaRPr>
          </a:p>
          <a:p>
            <a:pPr indent="-228600" lvl="0" marL="457200" rtl="0" algn="l">
              <a:lnSpc>
                <a:spcPct val="115000"/>
              </a:lnSpc>
              <a:spcBef>
                <a:spcPts val="0"/>
              </a:spcBef>
              <a:spcAft>
                <a:spcPts val="0"/>
              </a:spcAft>
              <a:buClr>
                <a:schemeClr val="dk1"/>
              </a:buClr>
              <a:buSzPts val="1100"/>
              <a:buFont typeface="Arial"/>
              <a:buNone/>
            </a:pPr>
            <a:r>
              <a:rPr lang="no" sz="1200">
                <a:solidFill>
                  <a:schemeClr val="dk1"/>
                </a:solidFill>
              </a:rPr>
              <a:t>-</a:t>
            </a:r>
            <a:r>
              <a:rPr lang="no" sz="700">
                <a:solidFill>
                  <a:schemeClr val="dk1"/>
                </a:solidFill>
                <a:latin typeface="Times New Roman"/>
                <a:ea typeface="Times New Roman"/>
                <a:cs typeface="Times New Roman"/>
                <a:sym typeface="Times New Roman"/>
              </a:rPr>
              <a:t>   	</a:t>
            </a:r>
            <a:r>
              <a:rPr lang="no" sz="1200">
                <a:solidFill>
                  <a:schemeClr val="dk1"/>
                </a:solidFill>
              </a:rPr>
              <a:t>Vi/forskere innen HCI presentere oss/seg selv som forskere med et vitenskapelig perspektiv, men kanskje vi egentlig bare vil tjene penger?</a:t>
            </a:r>
            <a:endParaRPr sz="1200">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6" name="Google Shape;166;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no"/>
              <a:t>Ta kontakt!</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g2171549d715_0_211"/>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g2171549d715_0_211"/>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g2171549d715_0_2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g2171549d715_0_215"/>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g2171549d715_0_21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g2171549d715_0_218"/>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g2171549d715_0_2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g2171549d715_0_21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g2171549d715_0_222"/>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g2171549d715_0_222"/>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g2171549d715_0_222"/>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g2171549d715_0_22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g2171549d715_0_227"/>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g2171549d715_0_22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g2171549d715_0_230"/>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g2171549d715_0_230"/>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g2171549d715_0_23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g2171549d715_0_234"/>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g2171549d715_0_23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g2171549d715_0_237"/>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g2171549d715_0_237"/>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g2171549d715_0_237"/>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g2171549d715_0_237"/>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g2171549d715_0_23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g2171549d715_0_243"/>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g2171549d715_0_24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g2171549d715_0_246"/>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g2171549d715_0_246"/>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g2171549d715_0_24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g2171549d715_0_25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g2171549d715_0_20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g2171549d715_0_20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g2171549d715_0_20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no"/>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6.xml"/><Relationship Id="rId3" Type="http://schemas.openxmlformats.org/officeDocument/2006/relationships/hyperlink" Target="https://www.youtube.com/watch?v=ORrkkq8ML0I" TargetMode="External"/><Relationship Id="rId4" Type="http://schemas.openxmlformats.org/officeDocument/2006/relationships/hyperlink" Target="https://www.youtube.com/watch?v=Gi4YeRqfb24" TargetMode="External"/><Relationship Id="rId5" Type="http://schemas.openxmlformats.org/officeDocument/2006/relationships/hyperlink" Target="https://tv.nrk.no/program/KOID75003817" TargetMode="External"/><Relationship Id="rId6" Type="http://schemas.openxmlformats.org/officeDocument/2006/relationships/image" Target="../media/image2.jpg"/><Relationship Id="rId7" Type="http://schemas.openxmlformats.org/officeDocument/2006/relationships/hyperlink" Target="https://scherlund.blogspot.com/2019/08/7-great-free-online-courses-to-help-you.html" TargetMode="External"/><Relationship Id="rId8" Type="http://schemas.openxmlformats.org/officeDocument/2006/relationships/hyperlink" Target="https://creativecommons.org/licenses/by/3.0/"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7.xml"/><Relationship Id="rId3" Type="http://schemas.openxmlformats.org/officeDocument/2006/relationships/hyperlink" Target="https://www.aftenposten.no/meninger/kronikk/i/WLqQKG/algoritmene-maa-temmes-bjoern-erik-thon" TargetMode="Externa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8.xml"/><Relationship Id="rId3" Type="http://schemas.openxmlformats.org/officeDocument/2006/relationships/hyperlink" Target="https://www.aftenposten.no/meninger/kronikk/i/P3bGdJ/kommer-algoritmene-for-aa-ta-oss-camilla-ac-tepfers-og-haakon-haugli" TargetMode="Externa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9.xml"/><Relationship Id="rId3"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comments" Target="../comments/commen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hyperlink" Target="https://www.agisafetyfundamentals.com/ai-alignment-curriculum" TargetMode="External"/><Relationship Id="rId4" Type="http://schemas.openxmlformats.org/officeDocument/2006/relationships/hyperlink" Target="https://www.forbes.com/sites/barrycollins/2022/12/02/i-interviewed-an-ai-about-the-ethics-of-aiand-it-lied-to-me/?sh=3342272d6253"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
          <p:cNvSpPr txBox="1"/>
          <p:nvPr>
            <p:ph type="ctrTitle"/>
          </p:nvPr>
        </p:nvSpPr>
        <p:spPr>
          <a:xfrm>
            <a:off x="0" y="1735838"/>
            <a:ext cx="9144000" cy="9594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5200"/>
              <a:buNone/>
            </a:pPr>
            <a:r>
              <a:rPr b="1" lang="no" sz="6000">
                <a:solidFill>
                  <a:srgbClr val="DD7E6B"/>
                </a:solidFill>
                <a:latin typeface="Raleway"/>
                <a:ea typeface="Raleway"/>
                <a:cs typeface="Raleway"/>
                <a:sym typeface="Raleway"/>
              </a:rPr>
              <a:t>Uke 6: Digital etikk</a:t>
            </a:r>
            <a:endParaRPr b="1" sz="6000">
              <a:solidFill>
                <a:srgbClr val="DD7E6B"/>
              </a:solidFill>
              <a:latin typeface="Raleway"/>
              <a:ea typeface="Raleway"/>
              <a:cs typeface="Raleway"/>
              <a:sym typeface="Raleway"/>
            </a:endParaRPr>
          </a:p>
        </p:txBody>
      </p:sp>
      <p:sp>
        <p:nvSpPr>
          <p:cNvPr id="55" name="Google Shape;55;p1"/>
          <p:cNvSpPr txBox="1"/>
          <p:nvPr>
            <p:ph idx="1" type="subTitle"/>
          </p:nvPr>
        </p:nvSpPr>
        <p:spPr>
          <a:xfrm>
            <a:off x="0" y="2615063"/>
            <a:ext cx="9144000" cy="7926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no">
                <a:solidFill>
                  <a:schemeClr val="dk1"/>
                </a:solidFill>
                <a:latin typeface="Raleway"/>
                <a:ea typeface="Raleway"/>
                <a:cs typeface="Raleway"/>
                <a:sym typeface="Raleway"/>
              </a:rPr>
              <a:t>IN1030 Gruppe 9</a:t>
            </a:r>
            <a:endParaRPr>
              <a:solidFill>
                <a:schemeClr val="dk1"/>
              </a:solidFill>
              <a:latin typeface="Raleway"/>
              <a:ea typeface="Raleway"/>
              <a:cs typeface="Raleway"/>
              <a:sym typeface="Raleway"/>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2"/>
          <p:cNvSpPr txBox="1"/>
          <p:nvPr>
            <p:ph type="title"/>
          </p:nvPr>
        </p:nvSpPr>
        <p:spPr>
          <a:xfrm>
            <a:off x="464100" y="1108700"/>
            <a:ext cx="45114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b="1" lang="no">
                <a:solidFill>
                  <a:srgbClr val="76A5AF"/>
                </a:solidFill>
                <a:latin typeface="Raleway"/>
                <a:ea typeface="Raleway"/>
                <a:cs typeface="Raleway"/>
                <a:sym typeface="Raleway"/>
              </a:rPr>
              <a:t>Hva skal vi i dag?</a:t>
            </a:r>
            <a:endParaRPr b="1">
              <a:solidFill>
                <a:srgbClr val="76A5AF"/>
              </a:solidFill>
              <a:latin typeface="Raleway"/>
              <a:ea typeface="Raleway"/>
              <a:cs typeface="Raleway"/>
              <a:sym typeface="Raleway"/>
            </a:endParaRPr>
          </a:p>
        </p:txBody>
      </p:sp>
      <p:sp>
        <p:nvSpPr>
          <p:cNvPr id="61" name="Google Shape;61;p2"/>
          <p:cNvSpPr txBox="1"/>
          <p:nvPr>
            <p:ph idx="1" type="body"/>
          </p:nvPr>
        </p:nvSpPr>
        <p:spPr>
          <a:xfrm>
            <a:off x="464100" y="1753100"/>
            <a:ext cx="5675400" cy="2306400"/>
          </a:xfrm>
          <a:prstGeom prst="rect">
            <a:avLst/>
          </a:prstGeom>
          <a:noFill/>
          <a:ln>
            <a:noFill/>
          </a:ln>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SzPts val="1800"/>
              <a:buFont typeface="Raleway"/>
              <a:buChar char="●"/>
            </a:pPr>
            <a:r>
              <a:rPr lang="no">
                <a:latin typeface="Raleway"/>
                <a:ea typeface="Raleway"/>
                <a:cs typeface="Raleway"/>
                <a:sym typeface="Raleway"/>
              </a:rPr>
              <a:t>Etikk </a:t>
            </a:r>
            <a:endParaRPr/>
          </a:p>
          <a:p>
            <a:pPr indent="-342900" lvl="0" marL="457200" rtl="0" algn="l">
              <a:lnSpc>
                <a:spcPct val="115000"/>
              </a:lnSpc>
              <a:spcBef>
                <a:spcPts val="0"/>
              </a:spcBef>
              <a:spcAft>
                <a:spcPts val="0"/>
              </a:spcAft>
              <a:buSzPts val="1800"/>
              <a:buFont typeface="Raleway"/>
              <a:buChar char="●"/>
            </a:pPr>
            <a:r>
              <a:rPr lang="no">
                <a:latin typeface="Raleway"/>
                <a:ea typeface="Raleway"/>
                <a:cs typeface="Raleway"/>
                <a:sym typeface="Raleway"/>
              </a:rPr>
              <a:t>Five provocations for Ethical HCI Research</a:t>
            </a:r>
            <a:endParaRPr/>
          </a:p>
          <a:p>
            <a:pPr indent="-342900" lvl="0" marL="457200" rtl="0" algn="l">
              <a:lnSpc>
                <a:spcPct val="115000"/>
              </a:lnSpc>
              <a:spcBef>
                <a:spcPts val="0"/>
              </a:spcBef>
              <a:spcAft>
                <a:spcPts val="0"/>
              </a:spcAft>
              <a:buSzPts val="1800"/>
              <a:buFont typeface="Raleway"/>
              <a:buChar char="●"/>
            </a:pPr>
            <a:r>
              <a:rPr lang="no">
                <a:latin typeface="Raleway"/>
                <a:ea typeface="Raleway"/>
                <a:cs typeface="Raleway"/>
                <a:sym typeface="Raleway"/>
              </a:rPr>
              <a:t>Oblig 3 workshop</a:t>
            </a:r>
            <a:endParaRPr>
              <a:latin typeface="Raleway"/>
              <a:ea typeface="Raleway"/>
              <a:cs typeface="Raleway"/>
              <a:sym typeface="Raleway"/>
            </a:endParaRPr>
          </a:p>
        </p:txBody>
      </p:sp>
      <p:sp>
        <p:nvSpPr>
          <p:cNvPr id="62" name="Google Shape;62;p2"/>
          <p:cNvSpPr/>
          <p:nvPr/>
        </p:nvSpPr>
        <p:spPr>
          <a:xfrm rot="-2226699">
            <a:off x="7262737" y="-1581912"/>
            <a:ext cx="2915126" cy="5553828"/>
          </a:xfrm>
          <a:prstGeom prst="rect">
            <a:avLst/>
          </a:prstGeom>
          <a:solidFill>
            <a:srgbClr val="E6B8A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3"/>
          <p:cNvSpPr txBox="1"/>
          <p:nvPr/>
        </p:nvSpPr>
        <p:spPr>
          <a:xfrm>
            <a:off x="491925" y="630347"/>
            <a:ext cx="8386500" cy="747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4800"/>
              <a:buFont typeface="Arial"/>
              <a:buNone/>
            </a:pPr>
            <a:r>
              <a:rPr b="1" i="0" lang="no" sz="4800" u="none" cap="none" strike="noStrike">
                <a:solidFill>
                  <a:srgbClr val="DD7E6B"/>
                </a:solidFill>
                <a:latin typeface="Roboto"/>
                <a:ea typeface="Roboto"/>
                <a:cs typeface="Roboto"/>
                <a:sym typeface="Roboto"/>
              </a:rPr>
              <a:t>Etikk </a:t>
            </a:r>
            <a:endParaRPr b="1" i="0" sz="1800" u="none" cap="none" strike="noStrike">
              <a:solidFill>
                <a:srgbClr val="DD7E6B"/>
              </a:solidFill>
              <a:latin typeface="Roboto"/>
              <a:ea typeface="Roboto"/>
              <a:cs typeface="Roboto"/>
              <a:sym typeface="Roboto"/>
            </a:endParaRPr>
          </a:p>
        </p:txBody>
      </p:sp>
      <p:sp>
        <p:nvSpPr>
          <p:cNvPr id="68" name="Google Shape;68;p3"/>
          <p:cNvSpPr txBox="1"/>
          <p:nvPr/>
        </p:nvSpPr>
        <p:spPr>
          <a:xfrm>
            <a:off x="491924" y="1550200"/>
            <a:ext cx="7465449" cy="2826356"/>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750"/>
              <a:buFont typeface="Arial"/>
              <a:buNone/>
            </a:pPr>
            <a:r>
              <a:rPr b="0" i="0" lang="no" sz="1750" u="none" cap="none" strike="noStrike">
                <a:solidFill>
                  <a:schemeClr val="dk1"/>
                </a:solidFill>
                <a:latin typeface="Arial"/>
                <a:ea typeface="Arial"/>
                <a:cs typeface="Arial"/>
                <a:sym typeface="Arial"/>
              </a:rPr>
              <a:t>Etikk undersøker hva som er det gode, hva som er rett og hva som er galt. </a:t>
            </a:r>
            <a:endParaRPr b="0" i="0" sz="175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50"/>
              <a:buFont typeface="Arial"/>
              <a:buNone/>
            </a:pPr>
            <a:r>
              <a:rPr b="0" i="0" lang="no" sz="1750" u="none" cap="none" strike="noStrike">
                <a:solidFill>
                  <a:schemeClr val="dk1"/>
                </a:solidFill>
                <a:latin typeface="Arial"/>
                <a:ea typeface="Arial"/>
                <a:cs typeface="Arial"/>
                <a:sym typeface="Arial"/>
              </a:rPr>
              <a:t>Etikk diskuterer normer, verdier og prinsipper for riktig handling. </a:t>
            </a:r>
            <a:endParaRPr b="0" i="0" sz="175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50"/>
              <a:buFont typeface="Arial"/>
              <a:buNone/>
            </a:pPr>
            <a:r>
              <a:t/>
            </a:r>
            <a:endParaRPr b="0" i="0" sz="175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50"/>
              <a:buFont typeface="Arial"/>
              <a:buNone/>
            </a:pPr>
            <a:r>
              <a:rPr b="0" i="0" lang="no" sz="1750" u="none" cap="none" strike="noStrike">
                <a:solidFill>
                  <a:schemeClr val="dk1"/>
                </a:solidFill>
                <a:latin typeface="Arial"/>
                <a:ea typeface="Arial"/>
                <a:cs typeface="Arial"/>
                <a:sym typeface="Arial"/>
              </a:rPr>
              <a:t>Dersom du sier at noe er «uetisk» eller «umoralsk», mener du at det er i strid med visse </a:t>
            </a:r>
            <a:r>
              <a:rPr b="1" i="0" lang="no" sz="1750" u="none" cap="none" strike="noStrike">
                <a:solidFill>
                  <a:schemeClr val="dk1"/>
                </a:solidFill>
                <a:latin typeface="Arial"/>
                <a:ea typeface="Arial"/>
                <a:cs typeface="Arial"/>
                <a:sym typeface="Arial"/>
              </a:rPr>
              <a:t>moralnormer</a:t>
            </a:r>
            <a:r>
              <a:rPr b="0" i="0" lang="no" sz="1750" u="none" cap="none" strike="noStrike">
                <a:solidFill>
                  <a:schemeClr val="dk1"/>
                </a:solidFill>
                <a:latin typeface="Arial"/>
                <a:ea typeface="Arial"/>
                <a:cs typeface="Arial"/>
                <a:sym typeface="Arial"/>
              </a:rPr>
              <a:t>. </a:t>
            </a:r>
            <a:endParaRPr b="0" i="0" sz="175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50"/>
              <a:buFont typeface="Arial"/>
              <a:buNone/>
            </a:pPr>
            <a:r>
              <a:t/>
            </a:r>
            <a:endParaRPr b="0" i="0" sz="175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50"/>
              <a:buFont typeface="Arial"/>
              <a:buNone/>
            </a:pPr>
            <a:r>
              <a:rPr b="0" i="0" lang="no" sz="1750" u="none" cap="none" strike="noStrike">
                <a:solidFill>
                  <a:schemeClr val="dk1"/>
                </a:solidFill>
                <a:latin typeface="Arial"/>
                <a:ea typeface="Arial"/>
                <a:cs typeface="Arial"/>
                <a:sym typeface="Arial"/>
              </a:rPr>
              <a:t>Etikk handler om kritisk refleksjon omkring all menneskelig utfoldelse.</a:t>
            </a:r>
            <a:endParaRPr b="0" i="0" sz="1800" u="none" cap="none" strike="noStrike">
              <a:solidFill>
                <a:schemeClr val="dk1"/>
              </a:solidFill>
              <a:latin typeface="Roboto"/>
              <a:ea typeface="Roboto"/>
              <a:cs typeface="Roboto"/>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72" name="Shape 72"/>
        <p:cNvGrpSpPr/>
        <p:nvPr/>
      </p:nvGrpSpPr>
      <p:grpSpPr>
        <a:xfrm>
          <a:off x="0" y="0"/>
          <a:ext cx="0" cy="0"/>
          <a:chOff x="0" y="0"/>
          <a:chExt cx="0" cy="0"/>
        </a:xfrm>
      </p:grpSpPr>
      <p:sp>
        <p:nvSpPr>
          <p:cNvPr id="73" name="Google Shape;73;p4"/>
          <p:cNvSpPr txBox="1"/>
          <p:nvPr>
            <p:ph type="ctrTitle"/>
          </p:nvPr>
        </p:nvSpPr>
        <p:spPr>
          <a:xfrm>
            <a:off x="764247" y="816659"/>
            <a:ext cx="8032200" cy="1536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5200"/>
              <a:buNone/>
            </a:pPr>
            <a:r>
              <a:rPr b="1" lang="no" sz="5000">
                <a:solidFill>
                  <a:srgbClr val="DD7E6B"/>
                </a:solidFill>
                <a:latin typeface="Roboto"/>
                <a:ea typeface="Roboto"/>
                <a:cs typeface="Roboto"/>
                <a:sym typeface="Roboto"/>
              </a:rPr>
              <a:t>DIGITAL ETIKK</a:t>
            </a:r>
            <a:endParaRPr b="1" sz="5000">
              <a:solidFill>
                <a:srgbClr val="DD7E6B"/>
              </a:solidFill>
              <a:latin typeface="Roboto"/>
              <a:ea typeface="Roboto"/>
              <a:cs typeface="Roboto"/>
              <a:sym typeface="Roboto"/>
            </a:endParaRPr>
          </a:p>
        </p:txBody>
      </p:sp>
      <p:sp>
        <p:nvSpPr>
          <p:cNvPr id="74" name="Google Shape;74;p4"/>
          <p:cNvSpPr txBox="1"/>
          <p:nvPr/>
        </p:nvSpPr>
        <p:spPr>
          <a:xfrm>
            <a:off x="1114425" y="1866900"/>
            <a:ext cx="5895900" cy="1719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50"/>
              <a:buFont typeface="Arial"/>
              <a:buNone/>
            </a:pPr>
            <a:r>
              <a:rPr b="0" i="0" lang="no" sz="1650" u="none" cap="none" strike="noStrike">
                <a:solidFill>
                  <a:srgbClr val="434343"/>
                </a:solidFill>
                <a:latin typeface="Roboto"/>
                <a:ea typeface="Roboto"/>
                <a:cs typeface="Roboto"/>
                <a:sym typeface="Roboto"/>
              </a:rPr>
              <a:t>kritisk refleksjon omkring menneskelig utvikling og bruk av digitale teknologier. </a:t>
            </a:r>
            <a:endParaRPr b="0" i="0" sz="1650" u="none" cap="none" strike="noStrike">
              <a:solidFill>
                <a:srgbClr val="434343"/>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650"/>
              <a:buFont typeface="Arial"/>
              <a:buNone/>
            </a:pPr>
            <a:r>
              <a:t/>
            </a:r>
            <a:endParaRPr b="0" i="0" sz="1650" u="none" cap="none" strike="noStrike">
              <a:solidFill>
                <a:srgbClr val="434343"/>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650"/>
              <a:buFont typeface="Arial"/>
              <a:buNone/>
            </a:pPr>
            <a:r>
              <a:rPr b="0" i="0" lang="no" sz="1650" u="none" cap="none" strike="noStrike">
                <a:solidFill>
                  <a:srgbClr val="434343"/>
                </a:solidFill>
                <a:latin typeface="Roboto"/>
                <a:ea typeface="Roboto"/>
                <a:cs typeface="Roboto"/>
                <a:sym typeface="Roboto"/>
              </a:rPr>
              <a:t>I PRAKSIS: Å være bevisst og kritisk til både utvikling og bruk av teknologi er en forutsetning for å jobbe med mennesker og teknologi.</a:t>
            </a:r>
            <a:endParaRPr b="0" i="0" sz="1650" u="none" cap="none" strike="noStrike">
              <a:solidFill>
                <a:srgbClr val="434343"/>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750"/>
              <a:buFont typeface="Arial"/>
              <a:buNone/>
            </a:pPr>
            <a:r>
              <a:t/>
            </a:r>
            <a:endParaRPr b="1" i="0" sz="1750" u="none" cap="none" strike="noStrike">
              <a:solidFill>
                <a:srgbClr val="434343"/>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400"/>
              <a:buFont typeface="Arial"/>
              <a:buNone/>
            </a:pPr>
            <a:r>
              <a:rPr b="0" i="1" lang="no" sz="1400" u="none" cap="none" strike="noStrike">
                <a:solidFill>
                  <a:srgbClr val="434343"/>
                </a:solidFill>
                <a:latin typeface="Roboto"/>
                <a:ea typeface="Roboto"/>
                <a:cs typeface="Roboto"/>
                <a:sym typeface="Roboto"/>
              </a:rPr>
              <a:t>Fritt parafrasert Jo Herstads forelesning, 13.feb 2020</a:t>
            </a:r>
            <a:endParaRPr b="0" i="1" sz="1400" u="none" cap="none" strike="noStrike">
              <a:solidFill>
                <a:srgbClr val="434343"/>
              </a:solidFill>
              <a:latin typeface="Roboto"/>
              <a:ea typeface="Roboto"/>
              <a:cs typeface="Roboto"/>
              <a:sym typeface="Roboto"/>
            </a:endParaRPr>
          </a:p>
        </p:txBody>
      </p:sp>
      <p:sp>
        <p:nvSpPr>
          <p:cNvPr id="75" name="Google Shape;75;p4"/>
          <p:cNvSpPr txBox="1"/>
          <p:nvPr/>
        </p:nvSpPr>
        <p:spPr>
          <a:xfrm>
            <a:off x="6436775" y="4780500"/>
            <a:ext cx="2707200" cy="36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no" sz="1200" u="none" cap="none" strike="noStrike">
                <a:solidFill>
                  <a:srgbClr val="DD7E6B"/>
                </a:solidFill>
                <a:latin typeface="Arial"/>
                <a:ea typeface="Arial"/>
                <a:cs typeface="Arial"/>
                <a:sym typeface="Arial"/>
              </a:rPr>
              <a:t>Relevant til Oblig 3 (oppgave 3)</a:t>
            </a:r>
            <a:endParaRPr b="0" i="0" sz="1200" u="none" cap="none" strike="noStrike">
              <a:solidFill>
                <a:srgbClr val="DD7E6B"/>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5"/>
          <p:cNvSpPr txBox="1"/>
          <p:nvPr>
            <p:ph idx="1" type="body"/>
          </p:nvPr>
        </p:nvSpPr>
        <p:spPr>
          <a:xfrm>
            <a:off x="345600" y="1485900"/>
            <a:ext cx="6809056" cy="2855755"/>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no" sz="2250">
                <a:solidFill>
                  <a:schemeClr val="dk1"/>
                </a:solidFill>
                <a:latin typeface="Times New Roman"/>
                <a:ea typeface="Times New Roman"/>
                <a:cs typeface="Times New Roman"/>
                <a:sym typeface="Times New Roman"/>
              </a:rPr>
              <a:t>“Etikkens kjerne er (...) </a:t>
            </a:r>
            <a:r>
              <a:rPr i="1" lang="no" sz="2250">
                <a:solidFill>
                  <a:schemeClr val="dk1"/>
                </a:solidFill>
                <a:latin typeface="Times New Roman"/>
                <a:ea typeface="Times New Roman"/>
                <a:cs typeface="Times New Roman"/>
                <a:sym typeface="Times New Roman"/>
              </a:rPr>
              <a:t>rettferdighet</a:t>
            </a:r>
            <a:r>
              <a:rPr lang="no" sz="2250">
                <a:solidFill>
                  <a:schemeClr val="dk1"/>
                </a:solidFill>
                <a:latin typeface="Times New Roman"/>
                <a:ea typeface="Times New Roman"/>
                <a:cs typeface="Times New Roman"/>
                <a:sym typeface="Times New Roman"/>
              </a:rPr>
              <a:t>, signalisert ved vår trang til å </a:t>
            </a:r>
            <a:r>
              <a:rPr i="1" lang="no" sz="2250">
                <a:solidFill>
                  <a:schemeClr val="dk1"/>
                </a:solidFill>
                <a:latin typeface="Times New Roman"/>
                <a:ea typeface="Times New Roman"/>
                <a:cs typeface="Times New Roman"/>
                <a:sym typeface="Times New Roman"/>
              </a:rPr>
              <a:t>gripe inn</a:t>
            </a:r>
            <a:r>
              <a:rPr lang="no" sz="2250">
                <a:solidFill>
                  <a:schemeClr val="dk1"/>
                </a:solidFill>
                <a:latin typeface="Times New Roman"/>
                <a:ea typeface="Times New Roman"/>
                <a:cs typeface="Times New Roman"/>
                <a:sym typeface="Times New Roman"/>
              </a:rPr>
              <a:t> når vi opplever noe som</a:t>
            </a:r>
            <a:r>
              <a:rPr i="1" lang="no" sz="2250">
                <a:solidFill>
                  <a:schemeClr val="dk1"/>
                </a:solidFill>
                <a:latin typeface="Times New Roman"/>
                <a:ea typeface="Times New Roman"/>
                <a:cs typeface="Times New Roman"/>
                <a:sym typeface="Times New Roman"/>
              </a:rPr>
              <a:t> galt</a:t>
            </a:r>
            <a:r>
              <a:rPr lang="no" sz="2250">
                <a:solidFill>
                  <a:schemeClr val="dk1"/>
                </a:solidFill>
                <a:latin typeface="Times New Roman"/>
                <a:ea typeface="Times New Roman"/>
                <a:cs typeface="Times New Roman"/>
                <a:sym typeface="Times New Roman"/>
              </a:rPr>
              <a:t>.” - Vetlesen, A. J.</a:t>
            </a:r>
            <a:endParaRPr sz="2250">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SzPts val="1800"/>
              <a:buNone/>
            </a:pPr>
            <a:r>
              <a:t/>
            </a:r>
            <a:endParaRPr sz="2250">
              <a:solidFill>
                <a:schemeClr val="dk1"/>
              </a:solidFill>
            </a:endParaRPr>
          </a:p>
          <a:p>
            <a:pPr indent="0" lvl="0" marL="0" rtl="0" algn="l">
              <a:lnSpc>
                <a:spcPct val="115000"/>
              </a:lnSpc>
              <a:spcBef>
                <a:spcPts val="0"/>
              </a:spcBef>
              <a:spcAft>
                <a:spcPts val="0"/>
              </a:spcAft>
              <a:buSzPts val="1800"/>
              <a:buNone/>
            </a:pPr>
            <a:r>
              <a:rPr lang="no" sz="2250">
                <a:solidFill>
                  <a:schemeClr val="dk1"/>
                </a:solidFill>
              </a:rPr>
              <a:t>1: Reflektere over egen rolle. </a:t>
            </a:r>
            <a:endParaRPr sz="2250">
              <a:solidFill>
                <a:schemeClr val="dk1"/>
              </a:solidFill>
            </a:endParaRPr>
          </a:p>
          <a:p>
            <a:pPr indent="0" lvl="0" marL="0" rtl="0" algn="l">
              <a:lnSpc>
                <a:spcPct val="115000"/>
              </a:lnSpc>
              <a:spcBef>
                <a:spcPts val="0"/>
              </a:spcBef>
              <a:spcAft>
                <a:spcPts val="0"/>
              </a:spcAft>
              <a:buSzPts val="1800"/>
              <a:buNone/>
            </a:pPr>
            <a:r>
              <a:rPr lang="no" sz="2250">
                <a:solidFill>
                  <a:schemeClr val="dk1"/>
                </a:solidFill>
              </a:rPr>
              <a:t>2: Vær oppmerksom på egen rolle. </a:t>
            </a:r>
            <a:endParaRPr sz="2250">
              <a:solidFill>
                <a:schemeClr val="dk1"/>
              </a:solidFill>
            </a:endParaRPr>
          </a:p>
          <a:p>
            <a:pPr indent="0" lvl="0" marL="0" rtl="0" algn="l">
              <a:lnSpc>
                <a:spcPct val="115000"/>
              </a:lnSpc>
              <a:spcBef>
                <a:spcPts val="0"/>
              </a:spcBef>
              <a:spcAft>
                <a:spcPts val="0"/>
              </a:spcAft>
              <a:buSzPts val="1800"/>
              <a:buNone/>
            </a:pPr>
            <a:r>
              <a:rPr lang="no" sz="2250">
                <a:solidFill>
                  <a:schemeClr val="dk1"/>
                </a:solidFill>
              </a:rPr>
              <a:t>3: Evne å diskutere og kritisere sin posisjon utenfra.</a:t>
            </a:r>
            <a:endParaRPr sz="2250">
              <a:solidFill>
                <a:schemeClr val="dk1"/>
              </a:solidFill>
            </a:endParaRPr>
          </a:p>
          <a:p>
            <a:pPr indent="0" lvl="0" marL="0" rtl="0" algn="l">
              <a:lnSpc>
                <a:spcPct val="115000"/>
              </a:lnSpc>
              <a:spcBef>
                <a:spcPts val="0"/>
              </a:spcBef>
              <a:spcAft>
                <a:spcPts val="0"/>
              </a:spcAft>
              <a:buSzPts val="1800"/>
              <a:buNone/>
            </a:pPr>
            <a:r>
              <a:t/>
            </a:r>
            <a:endParaRPr sz="2250">
              <a:solidFill>
                <a:schemeClr val="dk1"/>
              </a:solidFill>
            </a:endParaRPr>
          </a:p>
        </p:txBody>
      </p:sp>
      <p:sp>
        <p:nvSpPr>
          <p:cNvPr id="81" name="Google Shape;81;p5"/>
          <p:cNvSpPr txBox="1"/>
          <p:nvPr/>
        </p:nvSpPr>
        <p:spPr>
          <a:xfrm>
            <a:off x="340625" y="497725"/>
            <a:ext cx="8386500" cy="747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4800"/>
              <a:buFont typeface="Arial"/>
              <a:buNone/>
            </a:pPr>
            <a:r>
              <a:rPr b="1" i="0" lang="no" sz="4800" u="none" cap="none" strike="noStrike">
                <a:solidFill>
                  <a:srgbClr val="76A5AF"/>
                </a:solidFill>
                <a:latin typeface="Roboto"/>
                <a:ea typeface="Roboto"/>
                <a:cs typeface="Roboto"/>
                <a:sym typeface="Roboto"/>
              </a:rPr>
              <a:t>Etisk refleksivitet</a:t>
            </a:r>
            <a:endParaRPr b="1" i="0" sz="1800" u="none" cap="none" strike="noStrike">
              <a:solidFill>
                <a:srgbClr val="76A5AF"/>
              </a:solidFill>
              <a:latin typeface="Roboto"/>
              <a:ea typeface="Roboto"/>
              <a:cs typeface="Roboto"/>
              <a:sym typeface="Roboto"/>
            </a:endParaRPr>
          </a:p>
        </p:txBody>
      </p:sp>
      <p:sp>
        <p:nvSpPr>
          <p:cNvPr id="82" name="Google Shape;82;p5"/>
          <p:cNvSpPr txBox="1"/>
          <p:nvPr/>
        </p:nvSpPr>
        <p:spPr>
          <a:xfrm>
            <a:off x="6436775" y="4780500"/>
            <a:ext cx="2707200" cy="36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no" sz="1200" u="none" cap="none" strike="noStrike">
                <a:solidFill>
                  <a:srgbClr val="DD7E6B"/>
                </a:solidFill>
                <a:latin typeface="Arial"/>
                <a:ea typeface="Arial"/>
                <a:cs typeface="Arial"/>
                <a:sym typeface="Arial"/>
              </a:rPr>
              <a:t>Relevant til Oblig 3 (oppgave 3)</a:t>
            </a:r>
            <a:endParaRPr b="0" i="0" sz="1200" u="none" cap="none" strike="noStrike">
              <a:solidFill>
                <a:srgbClr val="DD7E6B"/>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6"/>
          <p:cNvSpPr txBox="1"/>
          <p:nvPr>
            <p:ph idx="1" type="body"/>
          </p:nvPr>
        </p:nvSpPr>
        <p:spPr>
          <a:xfrm>
            <a:off x="236500" y="260150"/>
            <a:ext cx="5998800" cy="6051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800"/>
              <a:buNone/>
            </a:pPr>
            <a:r>
              <a:rPr b="1" lang="no">
                <a:latin typeface="Roboto"/>
                <a:ea typeface="Roboto"/>
                <a:cs typeface="Roboto"/>
                <a:sym typeface="Roboto"/>
              </a:rPr>
              <a:t>Eksempler på etiske digitale dilemma:</a:t>
            </a:r>
            <a:endParaRPr b="1">
              <a:latin typeface="Roboto"/>
              <a:ea typeface="Roboto"/>
              <a:cs typeface="Roboto"/>
              <a:sym typeface="Roboto"/>
            </a:endParaRPr>
          </a:p>
        </p:txBody>
      </p:sp>
      <p:sp>
        <p:nvSpPr>
          <p:cNvPr id="88" name="Google Shape;88;p6"/>
          <p:cNvSpPr txBox="1"/>
          <p:nvPr/>
        </p:nvSpPr>
        <p:spPr>
          <a:xfrm>
            <a:off x="456600" y="865250"/>
            <a:ext cx="8230800" cy="3789900"/>
          </a:xfrm>
          <a:prstGeom prst="rect">
            <a:avLst/>
          </a:prstGeom>
          <a:noFill/>
          <a:ln>
            <a:noFill/>
          </a:ln>
        </p:spPr>
        <p:txBody>
          <a:bodyPr anchorCtr="0" anchor="t" bIns="91425" lIns="91425" spcFirstLastPara="1" rIns="91425" wrap="square" tIns="91425">
            <a:noAutofit/>
          </a:bodyPr>
          <a:lstStyle/>
          <a:p>
            <a:pPr indent="0" lvl="0" marL="0" marR="0" rtl="0" algn="l">
              <a:lnSpc>
                <a:spcPct val="150000"/>
              </a:lnSpc>
              <a:spcBef>
                <a:spcPts val="0"/>
              </a:spcBef>
              <a:spcAft>
                <a:spcPts val="0"/>
              </a:spcAft>
              <a:buClr>
                <a:srgbClr val="000000"/>
              </a:buClr>
              <a:buSzPts val="1600"/>
              <a:buFont typeface="Arial"/>
              <a:buNone/>
            </a:pPr>
            <a:r>
              <a:rPr b="1" i="0" lang="no" sz="1600" u="sng" cap="none" strike="noStrike">
                <a:solidFill>
                  <a:srgbClr val="DD7E6B"/>
                </a:solidFill>
                <a:latin typeface="Arial"/>
                <a:ea typeface="Arial"/>
                <a:cs typeface="Arial"/>
                <a:sym typeface="Arial"/>
                <a:hlinkClick r:id="rId3">
                  <a:extLst>
                    <a:ext uri="{A12FA001-AC4F-418D-AE19-62706E023703}">
                      <ahyp:hlinkClr val="tx"/>
                    </a:ext>
                  </a:extLst>
                </a:hlinkClick>
              </a:rPr>
              <a:t>Droner i krig</a:t>
            </a:r>
            <a:endParaRPr b="1" i="0" sz="1600" u="sng" cap="none" strike="noStrike">
              <a:solidFill>
                <a:srgbClr val="DD7E6B"/>
              </a:solidFill>
              <a:latin typeface="Arial"/>
              <a:ea typeface="Arial"/>
              <a:cs typeface="Arial"/>
              <a:sym typeface="Arial"/>
            </a:endParaRPr>
          </a:p>
          <a:p>
            <a:pPr indent="0" lvl="0" marL="0" marR="0" rtl="0" algn="l">
              <a:lnSpc>
                <a:spcPct val="150000"/>
              </a:lnSpc>
              <a:spcBef>
                <a:spcPts val="0"/>
              </a:spcBef>
              <a:spcAft>
                <a:spcPts val="0"/>
              </a:spcAft>
              <a:buNone/>
            </a:pPr>
            <a:r>
              <a:rPr b="1" i="0" lang="no" sz="1600" u="sng" cap="none" strike="noStrike">
                <a:solidFill>
                  <a:srgbClr val="DD7E6B"/>
                </a:solidFill>
                <a:latin typeface="Arial"/>
                <a:ea typeface="Arial"/>
                <a:cs typeface="Arial"/>
                <a:sym typeface="Arial"/>
                <a:hlinkClick r:id="rId4">
                  <a:extLst>
                    <a:ext uri="{A12FA001-AC4F-418D-AE19-62706E023703}">
                      <ahyp:hlinkClr val="tx"/>
                    </a:ext>
                  </a:extLst>
                </a:hlinkClick>
              </a:rPr>
              <a:t>Algoritmer for å predikere kriminalitet</a:t>
            </a:r>
            <a:endParaRPr b="1" i="0" sz="1600" u="none" cap="none" strike="noStrike">
              <a:solidFill>
                <a:srgbClr val="DD7E6B"/>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600"/>
              <a:buFont typeface="Arial"/>
              <a:buNone/>
            </a:pPr>
            <a:r>
              <a:rPr b="1" i="0" lang="no" sz="1600" u="sng" cap="none" strike="noStrike">
                <a:solidFill>
                  <a:srgbClr val="DD7E6B"/>
                </a:solidFill>
                <a:latin typeface="Arial"/>
                <a:ea typeface="Arial"/>
                <a:cs typeface="Arial"/>
                <a:sym typeface="Arial"/>
                <a:hlinkClick r:id="rId5">
                  <a:extLst>
                    <a:ext uri="{A12FA001-AC4F-418D-AE19-62706E023703}">
                      <ahyp:hlinkClr val="tx"/>
                    </a:ext>
                  </a:extLst>
                </a:hlinkClick>
              </a:rPr>
              <a:t>iHuman</a:t>
            </a:r>
            <a:endParaRPr b="1" i="0" sz="1600" u="none" cap="none" strike="noStrike">
              <a:solidFill>
                <a:srgbClr val="DD7E6B"/>
              </a:solidFill>
              <a:latin typeface="Arial"/>
              <a:ea typeface="Arial"/>
              <a:cs typeface="Arial"/>
              <a:sym typeface="Arial"/>
            </a:endParaRPr>
          </a:p>
        </p:txBody>
      </p:sp>
      <p:pic>
        <p:nvPicPr>
          <p:cNvPr id="89" name="Google Shape;89;p6"/>
          <p:cNvPicPr preferRelativeResize="0"/>
          <p:nvPr/>
        </p:nvPicPr>
        <p:blipFill rotWithShape="1">
          <a:blip r:embed="rId6">
            <a:alphaModFix/>
          </a:blip>
          <a:srcRect b="0" l="0" r="0" t="0"/>
          <a:stretch/>
        </p:blipFill>
        <p:spPr>
          <a:xfrm>
            <a:off x="2610577" y="1917294"/>
            <a:ext cx="5546603" cy="2900038"/>
          </a:xfrm>
          <a:prstGeom prst="rect">
            <a:avLst/>
          </a:prstGeom>
          <a:noFill/>
          <a:ln>
            <a:noFill/>
          </a:ln>
        </p:spPr>
      </p:pic>
      <p:sp>
        <p:nvSpPr>
          <p:cNvPr id="90" name="Google Shape;90;p6"/>
          <p:cNvSpPr txBox="1"/>
          <p:nvPr/>
        </p:nvSpPr>
        <p:spPr>
          <a:xfrm>
            <a:off x="2610577" y="4912668"/>
            <a:ext cx="5546603" cy="2308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no" sz="900" u="sng" cap="none" strike="noStrike">
                <a:solidFill>
                  <a:srgbClr val="BFBFBF"/>
                </a:solidFill>
                <a:latin typeface="Arial"/>
                <a:ea typeface="Arial"/>
                <a:cs typeface="Arial"/>
                <a:sym typeface="Arial"/>
                <a:hlinkClick r:id="rId7">
                  <a:extLst>
                    <a:ext uri="{A12FA001-AC4F-418D-AE19-62706E023703}">
                      <ahyp:hlinkClr val="tx"/>
                    </a:ext>
                  </a:extLst>
                </a:hlinkClick>
              </a:rPr>
              <a:t>This Photo</a:t>
            </a:r>
            <a:r>
              <a:rPr b="0" i="0" lang="no" sz="900" u="none" cap="none" strike="noStrike">
                <a:solidFill>
                  <a:srgbClr val="BFBFBF"/>
                </a:solidFill>
                <a:latin typeface="Arial"/>
                <a:ea typeface="Arial"/>
                <a:cs typeface="Arial"/>
                <a:sym typeface="Arial"/>
              </a:rPr>
              <a:t> by Unknown Author is licensed under </a:t>
            </a:r>
            <a:r>
              <a:rPr b="0" i="0" lang="no" sz="900" u="sng" cap="none" strike="noStrike">
                <a:solidFill>
                  <a:srgbClr val="BFBFBF"/>
                </a:solidFill>
                <a:latin typeface="Arial"/>
                <a:ea typeface="Arial"/>
                <a:cs typeface="Arial"/>
                <a:sym typeface="Arial"/>
                <a:hlinkClick r:id="rId8">
                  <a:extLst>
                    <a:ext uri="{A12FA001-AC4F-418D-AE19-62706E023703}">
                      <ahyp:hlinkClr val="tx"/>
                    </a:ext>
                  </a:extLst>
                </a:hlinkClick>
              </a:rPr>
              <a:t>CC BY</a:t>
            </a:r>
            <a:endParaRPr b="0" i="0" sz="900" u="none" cap="none" strike="noStrike">
              <a:solidFill>
                <a:srgbClr val="BFBFBF"/>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7"/>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Autofit/>
          </a:bodyPr>
          <a:lstStyle/>
          <a:p>
            <a:pPr indent="0" lvl="0" marL="0" rtl="0" algn="l">
              <a:lnSpc>
                <a:spcPct val="150000"/>
              </a:lnSpc>
              <a:spcBef>
                <a:spcPts val="0"/>
              </a:spcBef>
              <a:spcAft>
                <a:spcPts val="0"/>
              </a:spcAft>
              <a:buSzPts val="1800"/>
              <a:buNone/>
            </a:pPr>
            <a:r>
              <a:t/>
            </a:r>
            <a:endParaRPr b="1" sz="1800">
              <a:solidFill>
                <a:srgbClr val="DD7E6B"/>
              </a:solidFill>
            </a:endParaRPr>
          </a:p>
          <a:p>
            <a:pPr indent="0" lvl="0" marL="0" rtl="0" algn="l">
              <a:lnSpc>
                <a:spcPct val="150000"/>
              </a:lnSpc>
              <a:spcBef>
                <a:spcPts val="0"/>
              </a:spcBef>
              <a:spcAft>
                <a:spcPts val="0"/>
              </a:spcAft>
              <a:buSzPts val="1800"/>
              <a:buNone/>
            </a:pPr>
            <a:r>
              <a:rPr b="1" lang="no" sz="1800" u="sng">
                <a:solidFill>
                  <a:srgbClr val="DD7E6B"/>
                </a:solidFill>
                <a:hlinkClick r:id="rId3">
                  <a:extLst>
                    <a:ext uri="{A12FA001-AC4F-418D-AE19-62706E023703}">
                      <ahyp:hlinkClr val="tx"/>
                    </a:ext>
                  </a:extLst>
                </a:hlinkClick>
              </a:rPr>
              <a:t>Regulere bruk av algoritmer</a:t>
            </a:r>
            <a:endParaRPr b="1" sz="1800">
              <a:solidFill>
                <a:srgbClr val="DD7E6B"/>
              </a:solidFill>
            </a:endParaRPr>
          </a:p>
          <a:p>
            <a:pPr indent="-228600" lvl="0" marL="457200" rtl="0" algn="l">
              <a:lnSpc>
                <a:spcPct val="100000"/>
              </a:lnSpc>
              <a:spcBef>
                <a:spcPts val="0"/>
              </a:spcBef>
              <a:spcAft>
                <a:spcPts val="0"/>
              </a:spcAft>
              <a:buSzPts val="1800"/>
              <a:buNone/>
            </a:pPr>
            <a:r>
              <a:t/>
            </a:r>
            <a:endParaRPr/>
          </a:p>
        </p:txBody>
      </p:sp>
      <p:pic>
        <p:nvPicPr>
          <p:cNvPr id="96" name="Google Shape;96;p7"/>
          <p:cNvPicPr preferRelativeResize="0"/>
          <p:nvPr/>
        </p:nvPicPr>
        <p:blipFill rotWithShape="1">
          <a:blip r:embed="rId4">
            <a:alphaModFix/>
          </a:blip>
          <a:srcRect b="0" l="0" r="0" t="0"/>
          <a:stretch/>
        </p:blipFill>
        <p:spPr>
          <a:xfrm>
            <a:off x="1581477" y="1524562"/>
            <a:ext cx="6274212" cy="20943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8"/>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Autofit/>
          </a:bodyPr>
          <a:lstStyle/>
          <a:p>
            <a:pPr indent="-228600" lvl="0" marL="457200" rtl="0" algn="l">
              <a:lnSpc>
                <a:spcPct val="100000"/>
              </a:lnSpc>
              <a:spcBef>
                <a:spcPts val="0"/>
              </a:spcBef>
              <a:spcAft>
                <a:spcPts val="0"/>
              </a:spcAft>
              <a:buSzPts val="1800"/>
              <a:buNone/>
            </a:pPr>
            <a:r>
              <a:rPr b="1" lang="no" sz="1800" u="sng">
                <a:solidFill>
                  <a:srgbClr val="DD7E6B"/>
                </a:solidFill>
                <a:hlinkClick r:id="rId3">
                  <a:extLst>
                    <a:ext uri="{A12FA001-AC4F-418D-AE19-62706E023703}">
                      <ahyp:hlinkClr val="tx"/>
                    </a:ext>
                  </a:extLst>
                </a:hlinkClick>
              </a:rPr>
              <a:t>Fordommer i data som brukes i algoritmer/kunstig intelligens</a:t>
            </a:r>
            <a:endParaRPr b="1" sz="1800">
              <a:solidFill>
                <a:srgbClr val="DD7E6B"/>
              </a:solidFill>
            </a:endParaRPr>
          </a:p>
          <a:p>
            <a:pPr indent="-228600" lvl="0" marL="457200" rtl="0" algn="l">
              <a:lnSpc>
                <a:spcPct val="100000"/>
              </a:lnSpc>
              <a:spcBef>
                <a:spcPts val="0"/>
              </a:spcBef>
              <a:spcAft>
                <a:spcPts val="0"/>
              </a:spcAft>
              <a:buSzPts val="1800"/>
              <a:buNone/>
            </a:pPr>
            <a:r>
              <a:t/>
            </a:r>
            <a:endParaRPr/>
          </a:p>
        </p:txBody>
      </p:sp>
      <p:pic>
        <p:nvPicPr>
          <p:cNvPr id="102" name="Google Shape;102;p8"/>
          <p:cNvPicPr preferRelativeResize="0"/>
          <p:nvPr/>
        </p:nvPicPr>
        <p:blipFill rotWithShape="1">
          <a:blip r:embed="rId4">
            <a:alphaModFix/>
          </a:blip>
          <a:srcRect b="0" l="0" r="0" t="0"/>
          <a:stretch/>
        </p:blipFill>
        <p:spPr>
          <a:xfrm>
            <a:off x="529297" y="1356621"/>
            <a:ext cx="5893635" cy="194746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9"/>
          <p:cNvSpPr txBox="1"/>
          <p:nvPr>
            <p:ph idx="1" type="body"/>
          </p:nvPr>
        </p:nvSpPr>
        <p:spPr>
          <a:xfrm>
            <a:off x="53435" y="300146"/>
            <a:ext cx="5446926" cy="368377"/>
          </a:xfrm>
          <a:prstGeom prst="rect">
            <a:avLst/>
          </a:prstGeom>
          <a:noFill/>
          <a:ln>
            <a:noFill/>
          </a:ln>
        </p:spPr>
        <p:txBody>
          <a:bodyPr anchorCtr="0" anchor="ctr" bIns="91425" lIns="91425" spcFirstLastPara="1" rIns="91425" wrap="square" tIns="91425">
            <a:noAutofit/>
          </a:bodyPr>
          <a:lstStyle/>
          <a:p>
            <a:pPr indent="-228600" lvl="0" marL="457200" rtl="0" algn="l">
              <a:lnSpc>
                <a:spcPct val="100000"/>
              </a:lnSpc>
              <a:spcBef>
                <a:spcPts val="0"/>
              </a:spcBef>
              <a:spcAft>
                <a:spcPts val="0"/>
              </a:spcAft>
              <a:buSzPts val="1800"/>
              <a:buNone/>
            </a:pPr>
            <a:r>
              <a:t/>
            </a:r>
            <a:endParaRPr/>
          </a:p>
        </p:txBody>
      </p:sp>
      <p:pic>
        <p:nvPicPr>
          <p:cNvPr id="108" name="Google Shape;108;p9"/>
          <p:cNvPicPr preferRelativeResize="0"/>
          <p:nvPr/>
        </p:nvPicPr>
        <p:blipFill rotWithShape="1">
          <a:blip r:embed="rId3">
            <a:alphaModFix/>
          </a:blip>
          <a:srcRect b="0" l="0" r="0" t="0"/>
          <a:stretch/>
        </p:blipFill>
        <p:spPr>
          <a:xfrm>
            <a:off x="363763" y="196232"/>
            <a:ext cx="5382503" cy="475103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12" name="Shape 112"/>
        <p:cNvGrpSpPr/>
        <p:nvPr/>
      </p:nvGrpSpPr>
      <p:grpSpPr>
        <a:xfrm>
          <a:off x="0" y="0"/>
          <a:ext cx="0" cy="0"/>
          <a:chOff x="0" y="0"/>
          <a:chExt cx="0" cy="0"/>
        </a:xfrm>
      </p:grpSpPr>
      <p:sp>
        <p:nvSpPr>
          <p:cNvPr id="113" name="Google Shape;113;p10"/>
          <p:cNvSpPr txBox="1"/>
          <p:nvPr>
            <p:ph type="ctrTitle"/>
          </p:nvPr>
        </p:nvSpPr>
        <p:spPr>
          <a:xfrm>
            <a:off x="464100" y="635175"/>
            <a:ext cx="8032200" cy="2010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5200"/>
              <a:buNone/>
            </a:pPr>
            <a:r>
              <a:rPr b="1" lang="no" sz="6000">
                <a:solidFill>
                  <a:srgbClr val="DD7E6B"/>
                </a:solidFill>
                <a:latin typeface="Roboto"/>
                <a:ea typeface="Roboto"/>
                <a:cs typeface="Roboto"/>
                <a:sym typeface="Roboto"/>
              </a:rPr>
              <a:t>Five provocations for Ethical HCI Research</a:t>
            </a:r>
            <a:endParaRPr b="1" sz="6000">
              <a:solidFill>
                <a:srgbClr val="DD7E6B"/>
              </a:solidFill>
              <a:latin typeface="Roboto"/>
              <a:ea typeface="Roboto"/>
              <a:cs typeface="Roboto"/>
              <a:sym typeface="Roboto"/>
            </a:endParaRPr>
          </a:p>
        </p:txBody>
      </p:sp>
      <p:sp>
        <p:nvSpPr>
          <p:cNvPr id="114" name="Google Shape;114;p10"/>
          <p:cNvSpPr txBox="1"/>
          <p:nvPr/>
        </p:nvSpPr>
        <p:spPr>
          <a:xfrm>
            <a:off x="6769600" y="4780500"/>
            <a:ext cx="2374500" cy="36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no" sz="1200" u="none" cap="none" strike="noStrike">
                <a:solidFill>
                  <a:srgbClr val="76A5AF"/>
                </a:solidFill>
                <a:latin typeface="Arial"/>
                <a:ea typeface="Arial"/>
                <a:cs typeface="Arial"/>
                <a:sym typeface="Arial"/>
              </a:rPr>
              <a:t>Relevant til Oblig 3, oppgave 4</a:t>
            </a:r>
            <a:endParaRPr b="0" i="0" sz="1200" u="none" cap="none" strike="noStrike">
              <a:solidFill>
                <a:srgbClr val="76A5AF"/>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1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b="1" lang="no">
                <a:solidFill>
                  <a:srgbClr val="DD7E6B"/>
                </a:solidFill>
              </a:rPr>
              <a:t>Artikkel - Five provocations for Ethical Research</a:t>
            </a:r>
            <a:endParaRPr b="1">
              <a:solidFill>
                <a:srgbClr val="DD7E6B"/>
              </a:solidFill>
            </a:endParaRPr>
          </a:p>
        </p:txBody>
      </p:sp>
      <p:sp>
        <p:nvSpPr>
          <p:cNvPr id="120" name="Google Shape;120;p1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800"/>
              <a:buNone/>
            </a:pPr>
            <a:r>
              <a:rPr lang="no"/>
              <a:t>“By pointing to unintended consequences of regulation and oversimplifications of unresolvable moral conflicts, we propose these provocations not as guidelines or recommendations but as instruments for challenging our views on what it means to do ethical research in HCI”</a:t>
            </a:r>
            <a:endParaRPr/>
          </a:p>
        </p:txBody>
      </p:sp>
      <p:sp>
        <p:nvSpPr>
          <p:cNvPr id="121" name="Google Shape;121;p11"/>
          <p:cNvSpPr txBox="1"/>
          <p:nvPr/>
        </p:nvSpPr>
        <p:spPr>
          <a:xfrm>
            <a:off x="6803275" y="4780500"/>
            <a:ext cx="2340900" cy="36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no" sz="1200" u="none" cap="none" strike="noStrike">
                <a:solidFill>
                  <a:srgbClr val="76A5AF"/>
                </a:solidFill>
                <a:latin typeface="Arial"/>
                <a:ea typeface="Arial"/>
                <a:cs typeface="Arial"/>
                <a:sym typeface="Arial"/>
              </a:rPr>
              <a:t>Relevant til Oblig 3, oppgave 4</a:t>
            </a:r>
            <a:endParaRPr b="0" i="0" sz="1200" u="none" cap="none" strike="noStrike">
              <a:solidFill>
                <a:srgbClr val="76A5AF"/>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1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b="1" lang="no">
                <a:solidFill>
                  <a:srgbClr val="76A5AF"/>
                </a:solidFill>
              </a:rPr>
              <a:t>Provokasjon 1</a:t>
            </a:r>
            <a:endParaRPr b="1">
              <a:solidFill>
                <a:srgbClr val="76A5AF"/>
              </a:solidFill>
            </a:endParaRPr>
          </a:p>
        </p:txBody>
      </p:sp>
      <p:sp>
        <p:nvSpPr>
          <p:cNvPr id="127" name="Google Shape;127;p12"/>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b="1" lang="no">
                <a:solidFill>
                  <a:schemeClr val="dk1"/>
                </a:solidFill>
                <a:latin typeface="Roboto"/>
                <a:ea typeface="Roboto"/>
                <a:cs typeface="Roboto"/>
                <a:sym typeface="Roboto"/>
              </a:rPr>
              <a:t>Informert samtykke gjør lite for å beskytte deltakere</a:t>
            </a:r>
            <a:endParaRPr b="1">
              <a:solidFill>
                <a:schemeClr val="dk1"/>
              </a:solidFill>
              <a:latin typeface="Roboto"/>
              <a:ea typeface="Roboto"/>
              <a:cs typeface="Roboto"/>
              <a:sym typeface="Roboto"/>
            </a:endParaRPr>
          </a:p>
          <a:p>
            <a:pPr indent="0" lvl="0" marL="0" rtl="0" algn="l">
              <a:lnSpc>
                <a:spcPct val="115000"/>
              </a:lnSpc>
              <a:spcBef>
                <a:spcPts val="1600"/>
              </a:spcBef>
              <a:spcAft>
                <a:spcPts val="0"/>
              </a:spcAft>
              <a:buSzPts val="1800"/>
              <a:buNone/>
            </a:pPr>
            <a:r>
              <a:t/>
            </a:r>
            <a:endParaRPr sz="1400">
              <a:solidFill>
                <a:schemeClr val="dk1"/>
              </a:solidFill>
              <a:latin typeface="Roboto"/>
              <a:ea typeface="Roboto"/>
              <a:cs typeface="Roboto"/>
              <a:sym typeface="Roboto"/>
            </a:endParaRPr>
          </a:p>
          <a:p>
            <a:pPr indent="-317500" lvl="0" marL="457200" rtl="0" algn="l">
              <a:lnSpc>
                <a:spcPct val="115000"/>
              </a:lnSpc>
              <a:spcBef>
                <a:spcPts val="0"/>
              </a:spcBef>
              <a:spcAft>
                <a:spcPts val="0"/>
              </a:spcAft>
              <a:buClr>
                <a:schemeClr val="dk1"/>
              </a:buClr>
              <a:buSzPts val="1400"/>
              <a:buFont typeface="Roboto"/>
              <a:buChar char="●"/>
            </a:pPr>
            <a:r>
              <a:rPr lang="no" sz="1400">
                <a:solidFill>
                  <a:schemeClr val="dk1"/>
                </a:solidFill>
                <a:latin typeface="Roboto"/>
                <a:ea typeface="Roboto"/>
                <a:cs typeface="Roboto"/>
                <a:sym typeface="Roboto"/>
              </a:rPr>
              <a:t>Autoritetsforholdet mellom forsker og deltaker er skjevt. </a:t>
            </a:r>
            <a:endParaRPr sz="1400">
              <a:solidFill>
                <a:schemeClr val="dk1"/>
              </a:solidFill>
              <a:latin typeface="Roboto"/>
              <a:ea typeface="Roboto"/>
              <a:cs typeface="Roboto"/>
              <a:sym typeface="Roboto"/>
            </a:endParaRPr>
          </a:p>
          <a:p>
            <a:pPr indent="-317500" lvl="0" marL="457200" rtl="0" algn="l">
              <a:lnSpc>
                <a:spcPct val="115000"/>
              </a:lnSpc>
              <a:spcBef>
                <a:spcPts val="0"/>
              </a:spcBef>
              <a:spcAft>
                <a:spcPts val="0"/>
              </a:spcAft>
              <a:buClr>
                <a:schemeClr val="dk1"/>
              </a:buClr>
              <a:buSzPts val="1400"/>
              <a:buFont typeface="Roboto"/>
              <a:buChar char="●"/>
            </a:pPr>
            <a:r>
              <a:rPr lang="no" sz="1400">
                <a:solidFill>
                  <a:schemeClr val="dk1"/>
                </a:solidFill>
                <a:latin typeface="Roboto"/>
                <a:ea typeface="Roboto"/>
                <a:cs typeface="Roboto"/>
                <a:sym typeface="Roboto"/>
              </a:rPr>
              <a:t>Er informasjon lik forståelse? </a:t>
            </a:r>
            <a:endParaRPr sz="1400">
              <a:solidFill>
                <a:schemeClr val="dk1"/>
              </a:solidFill>
              <a:latin typeface="Roboto"/>
              <a:ea typeface="Roboto"/>
              <a:cs typeface="Roboto"/>
              <a:sym typeface="Roboto"/>
            </a:endParaRPr>
          </a:p>
          <a:p>
            <a:pPr indent="-317500" lvl="1" marL="914400" rtl="0" algn="l">
              <a:lnSpc>
                <a:spcPct val="115000"/>
              </a:lnSpc>
              <a:spcBef>
                <a:spcPts val="0"/>
              </a:spcBef>
              <a:spcAft>
                <a:spcPts val="0"/>
              </a:spcAft>
              <a:buClr>
                <a:schemeClr val="dk1"/>
              </a:buClr>
              <a:buSzPts val="1400"/>
              <a:buFont typeface="Roboto"/>
              <a:buChar char="○"/>
            </a:pPr>
            <a:r>
              <a:rPr lang="no">
                <a:solidFill>
                  <a:schemeClr val="dk1"/>
                </a:solidFill>
                <a:latin typeface="Roboto"/>
                <a:ea typeface="Roboto"/>
                <a:cs typeface="Roboto"/>
                <a:sym typeface="Roboto"/>
              </a:rPr>
              <a:t>Hvilke forutsetninger har deltakere for å forstå, og hvor mye forstår de faktisk av det de samtykker til?</a:t>
            </a:r>
            <a:endParaRPr sz="1400">
              <a:solidFill>
                <a:schemeClr val="dk1"/>
              </a:solidFill>
              <a:latin typeface="Roboto"/>
              <a:ea typeface="Roboto"/>
              <a:cs typeface="Roboto"/>
              <a:sym typeface="Roboto"/>
            </a:endParaRPr>
          </a:p>
          <a:p>
            <a:pPr indent="-317500" lvl="0" marL="457200" rtl="0" algn="l">
              <a:lnSpc>
                <a:spcPct val="115000"/>
              </a:lnSpc>
              <a:spcBef>
                <a:spcPts val="0"/>
              </a:spcBef>
              <a:spcAft>
                <a:spcPts val="0"/>
              </a:spcAft>
              <a:buClr>
                <a:schemeClr val="dk1"/>
              </a:buClr>
              <a:buSzPts val="1400"/>
              <a:buFont typeface="Roboto"/>
              <a:buChar char="●"/>
            </a:pPr>
            <a:r>
              <a:rPr lang="no" sz="1400">
                <a:solidFill>
                  <a:schemeClr val="dk1"/>
                </a:solidFill>
                <a:latin typeface="Roboto"/>
                <a:ea typeface="Roboto"/>
                <a:cs typeface="Roboto"/>
                <a:sym typeface="Roboto"/>
              </a:rPr>
              <a:t>Informert samtykke er ofte unødvendig og kan villede ved å feilinformere om fordelene ved å delta i studier/forskning</a:t>
            </a:r>
            <a:endParaRPr sz="1400">
              <a:solidFill>
                <a:schemeClr val="dk1"/>
              </a:solidFill>
              <a:latin typeface="Roboto"/>
              <a:ea typeface="Roboto"/>
              <a:cs typeface="Roboto"/>
              <a:sym typeface="Roboto"/>
            </a:endParaRPr>
          </a:p>
          <a:p>
            <a:pPr indent="-317500" lvl="0" marL="457200" rtl="0" algn="l">
              <a:lnSpc>
                <a:spcPct val="115000"/>
              </a:lnSpc>
              <a:spcBef>
                <a:spcPts val="0"/>
              </a:spcBef>
              <a:spcAft>
                <a:spcPts val="0"/>
              </a:spcAft>
              <a:buClr>
                <a:schemeClr val="dk1"/>
              </a:buClr>
              <a:buSzPts val="1400"/>
              <a:buFont typeface="Roboto"/>
              <a:buChar char="●"/>
            </a:pPr>
            <a:r>
              <a:rPr lang="no" sz="1400">
                <a:solidFill>
                  <a:schemeClr val="dk1"/>
                </a:solidFill>
                <a:latin typeface="Roboto"/>
                <a:ea typeface="Roboto"/>
                <a:cs typeface="Roboto"/>
                <a:sym typeface="Roboto"/>
              </a:rPr>
              <a:t>Informert samtykke bør ikke være en absolutt standard. </a:t>
            </a:r>
            <a:endParaRPr b="1">
              <a:solidFill>
                <a:schemeClr val="dk1"/>
              </a:solidFill>
              <a:latin typeface="Roboto"/>
              <a:ea typeface="Roboto"/>
              <a:cs typeface="Roboto"/>
              <a:sym typeface="Roboto"/>
            </a:endParaRPr>
          </a:p>
        </p:txBody>
      </p:sp>
      <p:sp>
        <p:nvSpPr>
          <p:cNvPr id="128" name="Google Shape;128;p12"/>
          <p:cNvSpPr txBox="1"/>
          <p:nvPr/>
        </p:nvSpPr>
        <p:spPr>
          <a:xfrm>
            <a:off x="6803275" y="4780500"/>
            <a:ext cx="2340900" cy="36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no" sz="1200" u="none" cap="none" strike="noStrike">
                <a:solidFill>
                  <a:srgbClr val="76A5AF"/>
                </a:solidFill>
                <a:latin typeface="Arial"/>
                <a:ea typeface="Arial"/>
                <a:cs typeface="Arial"/>
                <a:sym typeface="Arial"/>
              </a:rPr>
              <a:t>Relevant til Oblig 3, oppgave 4</a:t>
            </a:r>
            <a:endParaRPr b="0" i="0" sz="1200" u="none" cap="none" strike="noStrike">
              <a:solidFill>
                <a:srgbClr val="76A5AF"/>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b="1" lang="no">
                <a:solidFill>
                  <a:srgbClr val="76A5AF"/>
                </a:solidFill>
              </a:rPr>
              <a:t>Provokasjon 2</a:t>
            </a:r>
            <a:endParaRPr b="1">
              <a:solidFill>
                <a:srgbClr val="76A5AF"/>
              </a:solidFill>
            </a:endParaRPr>
          </a:p>
        </p:txBody>
      </p:sp>
      <p:sp>
        <p:nvSpPr>
          <p:cNvPr id="134" name="Google Shape;134;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b="1" lang="no">
                <a:solidFill>
                  <a:schemeClr val="dk1"/>
                </a:solidFill>
                <a:latin typeface="Roboto"/>
                <a:ea typeface="Roboto"/>
                <a:cs typeface="Roboto"/>
                <a:sym typeface="Roboto"/>
              </a:rPr>
              <a:t>Forskning som involverer sårbare populasjoner/grupper bør føre til bedre fordeler for deltakerne enn for forskere</a:t>
            </a:r>
            <a:endParaRPr b="1">
              <a:solidFill>
                <a:schemeClr val="dk1"/>
              </a:solidFill>
              <a:latin typeface="Roboto"/>
              <a:ea typeface="Roboto"/>
              <a:cs typeface="Roboto"/>
              <a:sym typeface="Roboto"/>
            </a:endParaRPr>
          </a:p>
          <a:p>
            <a:pPr indent="0" lvl="0" marL="0" rtl="0" algn="l">
              <a:lnSpc>
                <a:spcPct val="115000"/>
              </a:lnSpc>
              <a:spcBef>
                <a:spcPts val="1600"/>
              </a:spcBef>
              <a:spcAft>
                <a:spcPts val="0"/>
              </a:spcAft>
              <a:buSzPts val="1800"/>
              <a:buNone/>
            </a:pPr>
            <a:r>
              <a:t/>
            </a:r>
            <a:endParaRPr b="1">
              <a:solidFill>
                <a:schemeClr val="dk1"/>
              </a:solidFill>
              <a:latin typeface="Roboto"/>
              <a:ea typeface="Roboto"/>
              <a:cs typeface="Roboto"/>
              <a:sym typeface="Roboto"/>
            </a:endParaRPr>
          </a:p>
          <a:p>
            <a:pPr indent="-317500" lvl="0" marL="457200" rtl="0" algn="l">
              <a:lnSpc>
                <a:spcPct val="115000"/>
              </a:lnSpc>
              <a:spcBef>
                <a:spcPts val="1600"/>
              </a:spcBef>
              <a:spcAft>
                <a:spcPts val="0"/>
              </a:spcAft>
              <a:buClr>
                <a:schemeClr val="dk1"/>
              </a:buClr>
              <a:buSzPts val="1400"/>
              <a:buFont typeface="Roboto"/>
              <a:buChar char="●"/>
            </a:pPr>
            <a:r>
              <a:rPr lang="no" sz="1400">
                <a:solidFill>
                  <a:schemeClr val="dk1"/>
                </a:solidFill>
                <a:latin typeface="Roboto"/>
                <a:ea typeface="Roboto"/>
                <a:cs typeface="Roboto"/>
                <a:sym typeface="Roboto"/>
              </a:rPr>
              <a:t>Forskning som involverer sårbare populasjoner/grupper bør gjøre mer seriøse vurderinger av hvem som tjener på/oppnår fordeler av forskningen</a:t>
            </a:r>
            <a:endParaRPr sz="1400">
              <a:solidFill>
                <a:schemeClr val="dk1"/>
              </a:solidFill>
              <a:latin typeface="Roboto"/>
              <a:ea typeface="Roboto"/>
              <a:cs typeface="Roboto"/>
              <a:sym typeface="Roboto"/>
            </a:endParaRPr>
          </a:p>
          <a:p>
            <a:pPr indent="-317500" lvl="0" marL="457200" rtl="0" algn="l">
              <a:lnSpc>
                <a:spcPct val="115000"/>
              </a:lnSpc>
              <a:spcBef>
                <a:spcPts val="0"/>
              </a:spcBef>
              <a:spcAft>
                <a:spcPts val="0"/>
              </a:spcAft>
              <a:buClr>
                <a:schemeClr val="dk1"/>
              </a:buClr>
              <a:buSzPts val="1400"/>
              <a:buFont typeface="Roboto"/>
              <a:buChar char="●"/>
            </a:pPr>
            <a:r>
              <a:rPr lang="no" sz="1400">
                <a:solidFill>
                  <a:schemeClr val="dk1"/>
                </a:solidFill>
                <a:latin typeface="Roboto"/>
                <a:ea typeface="Roboto"/>
                <a:cs typeface="Roboto"/>
                <a:sym typeface="Roboto"/>
              </a:rPr>
              <a:t>Forskere kan kvie/vegre seg for å jobbe med sårbare grupper fordi det krever mye. </a:t>
            </a:r>
            <a:endParaRPr sz="1400">
              <a:solidFill>
                <a:schemeClr val="dk1"/>
              </a:solidFill>
              <a:latin typeface="Roboto"/>
              <a:ea typeface="Roboto"/>
              <a:cs typeface="Roboto"/>
              <a:sym typeface="Roboto"/>
            </a:endParaRPr>
          </a:p>
          <a:p>
            <a:pPr indent="0" lvl="0" marL="0" rtl="0" algn="l">
              <a:lnSpc>
                <a:spcPct val="115000"/>
              </a:lnSpc>
              <a:spcBef>
                <a:spcPts val="0"/>
              </a:spcBef>
              <a:spcAft>
                <a:spcPts val="0"/>
              </a:spcAft>
              <a:buSzPts val="1800"/>
              <a:buNone/>
            </a:pPr>
            <a:r>
              <a:t/>
            </a:r>
            <a:endParaRPr sz="1400">
              <a:solidFill>
                <a:schemeClr val="dk1"/>
              </a:solidFill>
            </a:endParaRPr>
          </a:p>
          <a:p>
            <a:pPr indent="0" lvl="0" marL="457200" rtl="0" algn="l">
              <a:lnSpc>
                <a:spcPct val="115000"/>
              </a:lnSpc>
              <a:spcBef>
                <a:spcPts val="0"/>
              </a:spcBef>
              <a:spcAft>
                <a:spcPts val="0"/>
              </a:spcAft>
              <a:buSzPts val="1800"/>
              <a:buNone/>
            </a:pPr>
            <a:r>
              <a:t/>
            </a:r>
            <a:endParaRPr sz="1400">
              <a:solidFill>
                <a:schemeClr val="dk1"/>
              </a:solidFill>
              <a:latin typeface="Roboto"/>
              <a:ea typeface="Roboto"/>
              <a:cs typeface="Roboto"/>
              <a:sym typeface="Roboto"/>
            </a:endParaRPr>
          </a:p>
          <a:p>
            <a:pPr indent="0" lvl="0" marL="0" rtl="0" algn="l">
              <a:lnSpc>
                <a:spcPct val="115000"/>
              </a:lnSpc>
              <a:spcBef>
                <a:spcPts val="0"/>
              </a:spcBef>
              <a:spcAft>
                <a:spcPts val="1600"/>
              </a:spcAft>
              <a:buSzPts val="1800"/>
              <a:buNone/>
            </a:pPr>
            <a:r>
              <a:t/>
            </a:r>
            <a:endParaRPr b="1" sz="1400">
              <a:solidFill>
                <a:schemeClr val="dk1"/>
              </a:solidFill>
              <a:latin typeface="Roboto"/>
              <a:ea typeface="Roboto"/>
              <a:cs typeface="Roboto"/>
              <a:sym typeface="Roboto"/>
            </a:endParaRPr>
          </a:p>
        </p:txBody>
      </p:sp>
      <p:sp>
        <p:nvSpPr>
          <p:cNvPr id="135" name="Google Shape;135;p13"/>
          <p:cNvSpPr txBox="1"/>
          <p:nvPr/>
        </p:nvSpPr>
        <p:spPr>
          <a:xfrm>
            <a:off x="6803275" y="4780500"/>
            <a:ext cx="2340900" cy="36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no" sz="1200" u="none" cap="none" strike="noStrike">
                <a:solidFill>
                  <a:srgbClr val="76A5AF"/>
                </a:solidFill>
                <a:latin typeface="Arial"/>
                <a:ea typeface="Arial"/>
                <a:cs typeface="Arial"/>
                <a:sym typeface="Arial"/>
              </a:rPr>
              <a:t>Relevant til Oblig 3, oppgave 4</a:t>
            </a:r>
            <a:endParaRPr b="0" i="0" sz="1200" u="none" cap="none" strike="noStrike">
              <a:solidFill>
                <a:srgbClr val="76A5AF"/>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1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b="1" lang="no">
                <a:solidFill>
                  <a:srgbClr val="76A5AF"/>
                </a:solidFill>
              </a:rPr>
              <a:t>Provokasjon 3</a:t>
            </a:r>
            <a:endParaRPr b="1">
              <a:solidFill>
                <a:srgbClr val="76A5AF"/>
              </a:solidFill>
            </a:endParaRPr>
          </a:p>
        </p:txBody>
      </p:sp>
      <p:sp>
        <p:nvSpPr>
          <p:cNvPr id="141" name="Google Shape;141;p1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b="1" lang="no">
                <a:solidFill>
                  <a:schemeClr val="dk1"/>
                </a:solidFill>
                <a:latin typeface="Roboto"/>
                <a:ea typeface="Roboto"/>
                <a:cs typeface="Roboto"/>
                <a:sym typeface="Roboto"/>
              </a:rPr>
              <a:t>Anonymisering bør være et valg som presenteres sidestilt med co-creation av studiet sammen med deltakerne, ikke som standard</a:t>
            </a:r>
            <a:endParaRPr b="1">
              <a:solidFill>
                <a:schemeClr val="dk1"/>
              </a:solidFill>
              <a:latin typeface="Roboto"/>
              <a:ea typeface="Roboto"/>
              <a:cs typeface="Roboto"/>
              <a:sym typeface="Roboto"/>
            </a:endParaRPr>
          </a:p>
          <a:p>
            <a:pPr indent="0" lvl="0" marL="457200" rtl="0" algn="l">
              <a:lnSpc>
                <a:spcPct val="115000"/>
              </a:lnSpc>
              <a:spcBef>
                <a:spcPts val="1600"/>
              </a:spcBef>
              <a:spcAft>
                <a:spcPts val="0"/>
              </a:spcAft>
              <a:buSzPts val="1800"/>
              <a:buNone/>
            </a:pPr>
            <a:r>
              <a:t/>
            </a:r>
            <a:endParaRPr b="1" sz="1400">
              <a:solidFill>
                <a:schemeClr val="dk1"/>
              </a:solidFill>
              <a:latin typeface="Roboto"/>
              <a:ea typeface="Roboto"/>
              <a:cs typeface="Roboto"/>
              <a:sym typeface="Roboto"/>
            </a:endParaRPr>
          </a:p>
          <a:p>
            <a:pPr indent="-317500" lvl="0" marL="457200" rtl="0" algn="l">
              <a:lnSpc>
                <a:spcPct val="115000"/>
              </a:lnSpc>
              <a:spcBef>
                <a:spcPts val="1600"/>
              </a:spcBef>
              <a:spcAft>
                <a:spcPts val="0"/>
              </a:spcAft>
              <a:buClr>
                <a:schemeClr val="dk1"/>
              </a:buClr>
              <a:buSzPts val="1400"/>
              <a:buChar char="●"/>
            </a:pPr>
            <a:r>
              <a:rPr lang="no" sz="1400">
                <a:solidFill>
                  <a:schemeClr val="dk1"/>
                </a:solidFill>
              </a:rPr>
              <a:t>Anonymisering antar to ting: </a:t>
            </a:r>
            <a:endParaRPr sz="1400">
              <a:solidFill>
                <a:schemeClr val="dk1"/>
              </a:solidFill>
            </a:endParaRPr>
          </a:p>
          <a:p>
            <a:pPr indent="-317500" lvl="1" marL="914400" rtl="0" algn="l">
              <a:lnSpc>
                <a:spcPct val="115000"/>
              </a:lnSpc>
              <a:spcBef>
                <a:spcPts val="0"/>
              </a:spcBef>
              <a:spcAft>
                <a:spcPts val="0"/>
              </a:spcAft>
              <a:buClr>
                <a:schemeClr val="dk1"/>
              </a:buClr>
              <a:buSzPts val="1400"/>
              <a:buChar char="○"/>
            </a:pPr>
            <a:r>
              <a:rPr lang="no" sz="1400">
                <a:solidFill>
                  <a:schemeClr val="dk1"/>
                </a:solidFill>
              </a:rPr>
              <a:t>Forskerne kan faktisk anonymisere deltakerne </a:t>
            </a:r>
            <a:r>
              <a:rPr lang="no">
                <a:solidFill>
                  <a:schemeClr val="dk1"/>
                </a:solidFill>
              </a:rPr>
              <a:t>ved </a:t>
            </a:r>
            <a:r>
              <a:rPr lang="no" sz="1400">
                <a:solidFill>
                  <a:schemeClr val="dk1"/>
                </a:solidFill>
              </a:rPr>
              <a:t>publisering/presentasjoner</a:t>
            </a:r>
            <a:endParaRPr>
              <a:solidFill>
                <a:schemeClr val="dk1"/>
              </a:solidFill>
            </a:endParaRPr>
          </a:p>
          <a:p>
            <a:pPr indent="-317500" lvl="1" marL="914400" rtl="0" algn="l">
              <a:lnSpc>
                <a:spcPct val="115000"/>
              </a:lnSpc>
              <a:spcBef>
                <a:spcPts val="0"/>
              </a:spcBef>
              <a:spcAft>
                <a:spcPts val="0"/>
              </a:spcAft>
              <a:buClr>
                <a:schemeClr val="dk1"/>
              </a:buClr>
              <a:buSzPts val="1400"/>
              <a:buChar char="○"/>
            </a:pPr>
            <a:r>
              <a:rPr lang="no" sz="1400">
                <a:solidFill>
                  <a:schemeClr val="dk1"/>
                </a:solidFill>
              </a:rPr>
              <a:t>Deltakerne vil ha og tjener</a:t>
            </a:r>
            <a:r>
              <a:rPr lang="no">
                <a:solidFill>
                  <a:schemeClr val="dk1"/>
                </a:solidFill>
              </a:rPr>
              <a:t> </a:t>
            </a:r>
            <a:r>
              <a:rPr lang="no" sz="1400">
                <a:solidFill>
                  <a:schemeClr val="dk1"/>
                </a:solidFill>
              </a:rPr>
              <a:t>på anonymitet.</a:t>
            </a:r>
            <a:r>
              <a:rPr lang="no">
                <a:solidFill>
                  <a:schemeClr val="dk1"/>
                </a:solidFill>
              </a:rPr>
              <a:t> </a:t>
            </a:r>
            <a:endParaRPr sz="1400">
              <a:solidFill>
                <a:schemeClr val="dk1"/>
              </a:solidFill>
            </a:endParaRPr>
          </a:p>
          <a:p>
            <a:pPr indent="-317500" lvl="0" marL="457200" rtl="0" algn="l">
              <a:lnSpc>
                <a:spcPct val="115000"/>
              </a:lnSpc>
              <a:spcBef>
                <a:spcPts val="0"/>
              </a:spcBef>
              <a:spcAft>
                <a:spcPts val="0"/>
              </a:spcAft>
              <a:buClr>
                <a:schemeClr val="dk1"/>
              </a:buClr>
              <a:buSzPts val="1400"/>
              <a:buChar char="●"/>
            </a:pPr>
            <a:r>
              <a:rPr lang="no" sz="1400">
                <a:solidFill>
                  <a:schemeClr val="dk1"/>
                </a:solidFill>
              </a:rPr>
              <a:t>Det er et forhold mellom informasjonsverdien og graden av anonymitet i en tekst. </a:t>
            </a:r>
            <a:endParaRPr sz="1400">
              <a:solidFill>
                <a:schemeClr val="dk1"/>
              </a:solidFill>
            </a:endParaRPr>
          </a:p>
          <a:p>
            <a:pPr indent="-317500" lvl="0" marL="457200" rtl="0" algn="l">
              <a:lnSpc>
                <a:spcPct val="115000"/>
              </a:lnSpc>
              <a:spcBef>
                <a:spcPts val="0"/>
              </a:spcBef>
              <a:spcAft>
                <a:spcPts val="0"/>
              </a:spcAft>
              <a:buClr>
                <a:schemeClr val="dk1"/>
              </a:buClr>
              <a:buSzPts val="1400"/>
              <a:buChar char="●"/>
            </a:pPr>
            <a:r>
              <a:rPr lang="no" sz="1400">
                <a:solidFill>
                  <a:schemeClr val="dk1"/>
                </a:solidFill>
              </a:rPr>
              <a:t>Hvorfor bevarer vi anonymitet i forskning/studier når anonymitet handler like mye om å forsøke å antyde generaliserbarhet av funnen som å beskytte deltakerne?</a:t>
            </a:r>
            <a:endParaRPr sz="1400">
              <a:solidFill>
                <a:schemeClr val="dk1"/>
              </a:solidFill>
            </a:endParaRPr>
          </a:p>
        </p:txBody>
      </p:sp>
      <p:sp>
        <p:nvSpPr>
          <p:cNvPr id="142" name="Google Shape;142;p14"/>
          <p:cNvSpPr txBox="1"/>
          <p:nvPr/>
        </p:nvSpPr>
        <p:spPr>
          <a:xfrm>
            <a:off x="6803275" y="4780500"/>
            <a:ext cx="2340900" cy="36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no" sz="1200" u="none" cap="none" strike="noStrike">
                <a:solidFill>
                  <a:srgbClr val="76A5AF"/>
                </a:solidFill>
                <a:latin typeface="Arial"/>
                <a:ea typeface="Arial"/>
                <a:cs typeface="Arial"/>
                <a:sym typeface="Arial"/>
              </a:rPr>
              <a:t>Relevant til Oblig 3, oppgave 4</a:t>
            </a:r>
            <a:endParaRPr b="0" i="0" sz="1200" u="none" cap="none" strike="noStrike">
              <a:solidFill>
                <a:srgbClr val="76A5AF"/>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1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b="1" lang="no">
                <a:solidFill>
                  <a:srgbClr val="76A5AF"/>
                </a:solidFill>
              </a:rPr>
              <a:t>Provokasjon 4</a:t>
            </a:r>
            <a:endParaRPr b="1">
              <a:solidFill>
                <a:srgbClr val="76A5AF"/>
              </a:solidFill>
            </a:endParaRPr>
          </a:p>
        </p:txBody>
      </p:sp>
      <p:sp>
        <p:nvSpPr>
          <p:cNvPr id="148" name="Google Shape;148;p1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b="1" lang="no">
                <a:solidFill>
                  <a:schemeClr val="dk1"/>
                </a:solidFill>
                <a:latin typeface="Roboto"/>
                <a:ea typeface="Roboto"/>
                <a:cs typeface="Roboto"/>
                <a:sym typeface="Roboto"/>
              </a:rPr>
              <a:t>“Internal review boards” (IRB) (internt etisk forskningsråd) forsinker og ødelegger forskningsstudier mer enn skaden de forhindrer, og “Internal review boards” bør derfor erstattes.</a:t>
            </a:r>
            <a:endParaRPr b="1">
              <a:solidFill>
                <a:schemeClr val="dk1"/>
              </a:solidFill>
              <a:latin typeface="Roboto"/>
              <a:ea typeface="Roboto"/>
              <a:cs typeface="Roboto"/>
              <a:sym typeface="Roboto"/>
            </a:endParaRPr>
          </a:p>
          <a:p>
            <a:pPr indent="0" lvl="0" marL="0" rtl="0" algn="l">
              <a:lnSpc>
                <a:spcPct val="115000"/>
              </a:lnSpc>
              <a:spcBef>
                <a:spcPts val="0"/>
              </a:spcBef>
              <a:spcAft>
                <a:spcPts val="0"/>
              </a:spcAft>
              <a:buSzPts val="1800"/>
              <a:buNone/>
            </a:pPr>
            <a:r>
              <a:t/>
            </a:r>
            <a:endParaRPr sz="1100">
              <a:solidFill>
                <a:schemeClr val="dk1"/>
              </a:solidFill>
              <a:latin typeface="Roboto"/>
              <a:ea typeface="Roboto"/>
              <a:cs typeface="Roboto"/>
              <a:sym typeface="Roboto"/>
            </a:endParaRPr>
          </a:p>
          <a:p>
            <a:pPr indent="0" lvl="0" marL="0" rtl="0" algn="l">
              <a:lnSpc>
                <a:spcPct val="115000"/>
              </a:lnSpc>
              <a:spcBef>
                <a:spcPts val="0"/>
              </a:spcBef>
              <a:spcAft>
                <a:spcPts val="0"/>
              </a:spcAft>
              <a:buSzPts val="1800"/>
              <a:buNone/>
            </a:pPr>
            <a:r>
              <a:t/>
            </a:r>
            <a:endParaRPr sz="1100">
              <a:solidFill>
                <a:schemeClr val="dk1"/>
              </a:solidFill>
              <a:latin typeface="Roboto"/>
              <a:ea typeface="Roboto"/>
              <a:cs typeface="Roboto"/>
              <a:sym typeface="Roboto"/>
            </a:endParaRPr>
          </a:p>
          <a:p>
            <a:pPr indent="-317500" lvl="0" marL="457200" rtl="0" algn="l">
              <a:lnSpc>
                <a:spcPct val="115000"/>
              </a:lnSpc>
              <a:spcBef>
                <a:spcPts val="0"/>
              </a:spcBef>
              <a:spcAft>
                <a:spcPts val="0"/>
              </a:spcAft>
              <a:buClr>
                <a:schemeClr val="dk1"/>
              </a:buClr>
              <a:buSzPts val="1400"/>
              <a:buFont typeface="Roboto"/>
              <a:buChar char="●"/>
            </a:pPr>
            <a:r>
              <a:rPr lang="no" sz="1400">
                <a:solidFill>
                  <a:schemeClr val="dk1"/>
                </a:solidFill>
                <a:latin typeface="Roboto"/>
                <a:ea typeface="Roboto"/>
                <a:cs typeface="Roboto"/>
                <a:sym typeface="Roboto"/>
              </a:rPr>
              <a:t>Forholdet mellom hvor mye forskning en slik komite forstår og hvor mange fordeler en slik komite faktisk fører med seg</a:t>
            </a:r>
            <a:endParaRPr sz="1400">
              <a:solidFill>
                <a:schemeClr val="dk1"/>
              </a:solidFill>
              <a:latin typeface="Roboto"/>
              <a:ea typeface="Roboto"/>
              <a:cs typeface="Roboto"/>
              <a:sym typeface="Roboto"/>
            </a:endParaRPr>
          </a:p>
          <a:p>
            <a:pPr indent="-317500" lvl="0" marL="457200" rtl="0" algn="l">
              <a:lnSpc>
                <a:spcPct val="115000"/>
              </a:lnSpc>
              <a:spcBef>
                <a:spcPts val="0"/>
              </a:spcBef>
              <a:spcAft>
                <a:spcPts val="0"/>
              </a:spcAft>
              <a:buClr>
                <a:schemeClr val="dk1"/>
              </a:buClr>
              <a:buSzPts val="1400"/>
              <a:buFont typeface="Roboto"/>
              <a:buChar char="●"/>
            </a:pPr>
            <a:r>
              <a:rPr lang="no" sz="1400">
                <a:solidFill>
                  <a:schemeClr val="dk1"/>
                </a:solidFill>
                <a:latin typeface="Roboto"/>
                <a:ea typeface="Roboto"/>
                <a:cs typeface="Roboto"/>
                <a:sym typeface="Roboto"/>
              </a:rPr>
              <a:t>IRB beskytter deltakerne fra skade uten å ta hensyn til tid/kostnad eller veie potensielle fordeler opp mot mulig skade på deltaker</a:t>
            </a:r>
            <a:endParaRPr sz="1400">
              <a:solidFill>
                <a:schemeClr val="dk1"/>
              </a:solidFill>
              <a:latin typeface="Roboto"/>
              <a:ea typeface="Roboto"/>
              <a:cs typeface="Roboto"/>
              <a:sym typeface="Roboto"/>
            </a:endParaRPr>
          </a:p>
          <a:p>
            <a:pPr indent="-317500" lvl="0" marL="457200" rtl="0" algn="l">
              <a:lnSpc>
                <a:spcPct val="115000"/>
              </a:lnSpc>
              <a:spcBef>
                <a:spcPts val="0"/>
              </a:spcBef>
              <a:spcAft>
                <a:spcPts val="0"/>
              </a:spcAft>
              <a:buClr>
                <a:schemeClr val="dk1"/>
              </a:buClr>
              <a:buSzPts val="1400"/>
              <a:buFont typeface="Roboto"/>
              <a:buChar char="●"/>
            </a:pPr>
            <a:r>
              <a:rPr lang="no" sz="1400">
                <a:solidFill>
                  <a:schemeClr val="dk1"/>
                </a:solidFill>
                <a:latin typeface="Roboto"/>
                <a:ea typeface="Roboto"/>
                <a:cs typeface="Roboto"/>
                <a:sym typeface="Roboto"/>
              </a:rPr>
              <a:t>Det er en fare for at IRB-er vil overreagere og  avvise eller forsinke verdifulle studier/forskningsprosjekter. </a:t>
            </a:r>
            <a:endParaRPr sz="1400">
              <a:solidFill>
                <a:schemeClr val="dk1"/>
              </a:solidFill>
              <a:latin typeface="Roboto"/>
              <a:ea typeface="Roboto"/>
              <a:cs typeface="Roboto"/>
              <a:sym typeface="Roboto"/>
            </a:endParaRPr>
          </a:p>
          <a:p>
            <a:pPr indent="-317500" lvl="0" marL="457200" rtl="0" algn="l">
              <a:lnSpc>
                <a:spcPct val="115000"/>
              </a:lnSpc>
              <a:spcBef>
                <a:spcPts val="0"/>
              </a:spcBef>
              <a:spcAft>
                <a:spcPts val="0"/>
              </a:spcAft>
              <a:buClr>
                <a:schemeClr val="dk1"/>
              </a:buClr>
              <a:buSzPts val="1400"/>
              <a:buFont typeface="Roboto"/>
              <a:buChar char="●"/>
            </a:pPr>
            <a:r>
              <a:rPr lang="no" sz="1400">
                <a:solidFill>
                  <a:schemeClr val="dk1"/>
                </a:solidFill>
                <a:latin typeface="Roboto"/>
                <a:ea typeface="Roboto"/>
                <a:cs typeface="Roboto"/>
                <a:sym typeface="Roboto"/>
              </a:rPr>
              <a:t>Vi trenger en fordeling av ansvar på forskere og institusjoner, ikke masse juridisk byråkrati</a:t>
            </a:r>
            <a:endParaRPr sz="1400">
              <a:solidFill>
                <a:schemeClr val="dk1"/>
              </a:solidFill>
              <a:latin typeface="Roboto"/>
              <a:ea typeface="Roboto"/>
              <a:cs typeface="Roboto"/>
              <a:sym typeface="Roboto"/>
            </a:endParaRPr>
          </a:p>
          <a:p>
            <a:pPr indent="0" lvl="0" marL="457200" rtl="0" algn="l">
              <a:lnSpc>
                <a:spcPct val="115000"/>
              </a:lnSpc>
              <a:spcBef>
                <a:spcPts val="0"/>
              </a:spcBef>
              <a:spcAft>
                <a:spcPts val="0"/>
              </a:spcAft>
              <a:buSzPts val="1800"/>
              <a:buNone/>
            </a:pPr>
            <a:r>
              <a:t/>
            </a:r>
            <a:endParaRPr b="1">
              <a:solidFill>
                <a:schemeClr val="dk1"/>
              </a:solidFill>
              <a:latin typeface="Roboto"/>
              <a:ea typeface="Roboto"/>
              <a:cs typeface="Roboto"/>
              <a:sym typeface="Roboto"/>
            </a:endParaRPr>
          </a:p>
          <a:p>
            <a:pPr indent="0" lvl="0" marL="0" rtl="0" algn="l">
              <a:lnSpc>
                <a:spcPct val="115000"/>
              </a:lnSpc>
              <a:spcBef>
                <a:spcPts val="0"/>
              </a:spcBef>
              <a:spcAft>
                <a:spcPts val="1600"/>
              </a:spcAft>
              <a:buSzPts val="1800"/>
              <a:buNone/>
            </a:pPr>
            <a:r>
              <a:t/>
            </a:r>
            <a:endParaRPr b="1">
              <a:solidFill>
                <a:schemeClr val="dk1"/>
              </a:solidFill>
              <a:latin typeface="Roboto"/>
              <a:ea typeface="Roboto"/>
              <a:cs typeface="Roboto"/>
              <a:sym typeface="Roboto"/>
            </a:endParaRPr>
          </a:p>
        </p:txBody>
      </p:sp>
      <p:sp>
        <p:nvSpPr>
          <p:cNvPr id="149" name="Google Shape;149;p15"/>
          <p:cNvSpPr txBox="1"/>
          <p:nvPr/>
        </p:nvSpPr>
        <p:spPr>
          <a:xfrm>
            <a:off x="6803275" y="4780500"/>
            <a:ext cx="2340900" cy="36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no" sz="1200" u="none" cap="none" strike="noStrike">
                <a:solidFill>
                  <a:srgbClr val="76A5AF"/>
                </a:solidFill>
                <a:latin typeface="Arial"/>
                <a:ea typeface="Arial"/>
                <a:cs typeface="Arial"/>
                <a:sym typeface="Arial"/>
              </a:rPr>
              <a:t>Relevant til Oblig 3, oppgave 4</a:t>
            </a:r>
            <a:endParaRPr b="0" i="0" sz="1200" u="none" cap="none" strike="noStrike">
              <a:solidFill>
                <a:srgbClr val="76A5AF"/>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1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b="1" lang="no">
                <a:solidFill>
                  <a:srgbClr val="76A5AF"/>
                </a:solidFill>
              </a:rPr>
              <a:t>Provokasjon 5</a:t>
            </a:r>
            <a:endParaRPr b="1">
              <a:solidFill>
                <a:srgbClr val="76A5AF"/>
              </a:solidFill>
            </a:endParaRPr>
          </a:p>
        </p:txBody>
      </p:sp>
      <p:sp>
        <p:nvSpPr>
          <p:cNvPr id="155" name="Google Shape;155;p1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b="1" lang="no">
                <a:solidFill>
                  <a:schemeClr val="dk1"/>
                </a:solidFill>
                <a:latin typeface="Roboto"/>
                <a:ea typeface="Roboto"/>
                <a:cs typeface="Roboto"/>
                <a:sym typeface="Roboto"/>
              </a:rPr>
              <a:t>Publisering av forskningsstudier som er gjort med eller av en kommersiell aktør bør blokkeres til et komplett datasett er tilgjengelig - både under evaluering av studiet og for fremtidig replikasjon av analyse. </a:t>
            </a:r>
            <a:endParaRPr b="1">
              <a:solidFill>
                <a:schemeClr val="dk1"/>
              </a:solidFill>
              <a:latin typeface="Roboto"/>
              <a:ea typeface="Roboto"/>
              <a:cs typeface="Roboto"/>
              <a:sym typeface="Roboto"/>
            </a:endParaRPr>
          </a:p>
          <a:p>
            <a:pPr indent="0" lvl="0" marL="0" rtl="0" algn="l">
              <a:lnSpc>
                <a:spcPct val="115000"/>
              </a:lnSpc>
              <a:spcBef>
                <a:spcPts val="0"/>
              </a:spcBef>
              <a:spcAft>
                <a:spcPts val="0"/>
              </a:spcAft>
              <a:buSzPts val="1800"/>
              <a:buNone/>
            </a:pPr>
            <a:r>
              <a:t/>
            </a:r>
            <a:endParaRPr sz="1100">
              <a:solidFill>
                <a:schemeClr val="dk1"/>
              </a:solidFill>
              <a:latin typeface="Roboto"/>
              <a:ea typeface="Roboto"/>
              <a:cs typeface="Roboto"/>
              <a:sym typeface="Roboto"/>
            </a:endParaRPr>
          </a:p>
          <a:p>
            <a:pPr indent="0" lvl="0" marL="0" rtl="0" algn="l">
              <a:lnSpc>
                <a:spcPct val="115000"/>
              </a:lnSpc>
              <a:spcBef>
                <a:spcPts val="0"/>
              </a:spcBef>
              <a:spcAft>
                <a:spcPts val="0"/>
              </a:spcAft>
              <a:buSzPts val="1800"/>
              <a:buNone/>
            </a:pPr>
            <a:r>
              <a:t/>
            </a:r>
            <a:endParaRPr sz="1100">
              <a:solidFill>
                <a:schemeClr val="dk1"/>
              </a:solidFill>
              <a:latin typeface="Roboto"/>
              <a:ea typeface="Roboto"/>
              <a:cs typeface="Roboto"/>
              <a:sym typeface="Roboto"/>
            </a:endParaRPr>
          </a:p>
          <a:p>
            <a:pPr indent="-317500" lvl="0" marL="457200" rtl="0" algn="l">
              <a:lnSpc>
                <a:spcPct val="115000"/>
              </a:lnSpc>
              <a:spcBef>
                <a:spcPts val="0"/>
              </a:spcBef>
              <a:spcAft>
                <a:spcPts val="0"/>
              </a:spcAft>
              <a:buClr>
                <a:schemeClr val="dk1"/>
              </a:buClr>
              <a:buSzPts val="1400"/>
              <a:buFont typeface="Roboto"/>
              <a:buChar char="●"/>
            </a:pPr>
            <a:r>
              <a:rPr lang="no" sz="1400">
                <a:solidFill>
                  <a:schemeClr val="dk1"/>
                </a:solidFill>
                <a:latin typeface="Roboto"/>
                <a:ea typeface="Roboto"/>
                <a:cs typeface="Roboto"/>
                <a:sym typeface="Roboto"/>
              </a:rPr>
              <a:t>Hvis forskning innen HCI er basert på data som ikke er allment tilgjengelig og derfor ikke kan testes eller valideres, hvordan kvalifiserer dette som forskning?</a:t>
            </a:r>
            <a:endParaRPr>
              <a:solidFill>
                <a:schemeClr val="dk1"/>
              </a:solidFill>
              <a:latin typeface="Roboto"/>
              <a:ea typeface="Roboto"/>
              <a:cs typeface="Roboto"/>
              <a:sym typeface="Roboto"/>
            </a:endParaRPr>
          </a:p>
          <a:p>
            <a:pPr indent="-317500" lvl="0" marL="457200" rtl="0" algn="l">
              <a:lnSpc>
                <a:spcPct val="115000"/>
              </a:lnSpc>
              <a:spcBef>
                <a:spcPts val="0"/>
              </a:spcBef>
              <a:spcAft>
                <a:spcPts val="0"/>
              </a:spcAft>
              <a:buClr>
                <a:schemeClr val="dk1"/>
              </a:buClr>
              <a:buSzPts val="1400"/>
              <a:buFont typeface="Roboto"/>
              <a:buChar char="●"/>
            </a:pPr>
            <a:r>
              <a:rPr lang="no" sz="1400">
                <a:solidFill>
                  <a:schemeClr val="dk1"/>
                </a:solidFill>
                <a:latin typeface="Roboto"/>
                <a:ea typeface="Roboto"/>
                <a:cs typeface="Roboto"/>
                <a:sym typeface="Roboto"/>
              </a:rPr>
              <a:t>Kommersielle finansierte studier er ikke problematiske i seg selv, men slike studier skaper blindsoner som både må anerkjennes og undersøkes/forskes på. </a:t>
            </a:r>
            <a:endParaRPr sz="1400">
              <a:solidFill>
                <a:schemeClr val="dk1"/>
              </a:solidFill>
              <a:latin typeface="Roboto"/>
              <a:ea typeface="Roboto"/>
              <a:cs typeface="Roboto"/>
              <a:sym typeface="Roboto"/>
            </a:endParaRPr>
          </a:p>
          <a:p>
            <a:pPr indent="-317500" lvl="0" marL="457200" rtl="0" algn="l">
              <a:lnSpc>
                <a:spcPct val="115000"/>
              </a:lnSpc>
              <a:spcBef>
                <a:spcPts val="0"/>
              </a:spcBef>
              <a:spcAft>
                <a:spcPts val="0"/>
              </a:spcAft>
              <a:buClr>
                <a:schemeClr val="dk1"/>
              </a:buClr>
              <a:buSzPts val="1400"/>
              <a:buFont typeface="Roboto"/>
              <a:buChar char="●"/>
            </a:pPr>
            <a:r>
              <a:rPr lang="no" sz="1400">
                <a:solidFill>
                  <a:schemeClr val="dk1"/>
                </a:solidFill>
                <a:latin typeface="Roboto"/>
                <a:ea typeface="Roboto"/>
                <a:cs typeface="Roboto"/>
                <a:sym typeface="Roboto"/>
              </a:rPr>
              <a:t>Forholdet mellom kommersielle interesser og etiske interesser</a:t>
            </a:r>
            <a:endParaRPr sz="1400">
              <a:solidFill>
                <a:schemeClr val="dk1"/>
              </a:solidFill>
              <a:latin typeface="Roboto"/>
              <a:ea typeface="Roboto"/>
              <a:cs typeface="Roboto"/>
              <a:sym typeface="Roboto"/>
            </a:endParaRPr>
          </a:p>
          <a:p>
            <a:pPr indent="0" lvl="0" marL="0" rtl="0" algn="l">
              <a:lnSpc>
                <a:spcPct val="115000"/>
              </a:lnSpc>
              <a:spcBef>
                <a:spcPts val="0"/>
              </a:spcBef>
              <a:spcAft>
                <a:spcPts val="1600"/>
              </a:spcAft>
              <a:buSzPts val="1800"/>
              <a:buNone/>
            </a:pPr>
            <a:r>
              <a:t/>
            </a:r>
            <a:endParaRPr b="1">
              <a:solidFill>
                <a:schemeClr val="dk1"/>
              </a:solidFill>
              <a:latin typeface="Roboto"/>
              <a:ea typeface="Roboto"/>
              <a:cs typeface="Roboto"/>
              <a:sym typeface="Roboto"/>
            </a:endParaRPr>
          </a:p>
        </p:txBody>
      </p:sp>
      <p:sp>
        <p:nvSpPr>
          <p:cNvPr id="156" name="Google Shape;156;p16"/>
          <p:cNvSpPr txBox="1"/>
          <p:nvPr/>
        </p:nvSpPr>
        <p:spPr>
          <a:xfrm>
            <a:off x="6803275" y="4780500"/>
            <a:ext cx="2340900" cy="36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no" sz="1200" u="none" cap="none" strike="noStrike">
                <a:solidFill>
                  <a:srgbClr val="76A5AF"/>
                </a:solidFill>
                <a:latin typeface="Arial"/>
                <a:ea typeface="Arial"/>
                <a:cs typeface="Arial"/>
                <a:sym typeface="Arial"/>
              </a:rPr>
              <a:t>Relevant til Oblig 3, oppgave 4</a:t>
            </a:r>
            <a:endParaRPr b="0" i="0" sz="1200" u="none" cap="none" strike="noStrike">
              <a:solidFill>
                <a:srgbClr val="76A5AF"/>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1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b="1" lang="no">
                <a:solidFill>
                  <a:srgbClr val="76A5AF"/>
                </a:solidFill>
              </a:rPr>
              <a:t>Interessante lenker (ikke pensum)</a:t>
            </a:r>
            <a:endParaRPr b="1">
              <a:solidFill>
                <a:srgbClr val="76A5AF"/>
              </a:solidFill>
            </a:endParaRPr>
          </a:p>
        </p:txBody>
      </p:sp>
      <p:sp>
        <p:nvSpPr>
          <p:cNvPr id="162" name="Google Shape;162;p17"/>
          <p:cNvSpPr txBox="1"/>
          <p:nvPr>
            <p:ph idx="1" type="body"/>
          </p:nvPr>
        </p:nvSpPr>
        <p:spPr>
          <a:xfrm>
            <a:off x="311700" y="1340189"/>
            <a:ext cx="6054199" cy="3228686"/>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no" sz="1600" u="sng">
                <a:solidFill>
                  <a:schemeClr val="dk1"/>
                </a:solidFill>
                <a:latin typeface="Roboto"/>
                <a:ea typeface="Roboto"/>
                <a:cs typeface="Roboto"/>
                <a:sym typeface="Roboto"/>
                <a:hlinkClick r:id="rId3">
                  <a:extLst>
                    <a:ext uri="{A12FA001-AC4F-418D-AE19-62706E023703}">
                      <ahyp:hlinkClr val="tx"/>
                    </a:ext>
                  </a:extLst>
                </a:hlinkClick>
              </a:rPr>
              <a:t>https://www.agisafetyfundamentals.com/ai-alignment-curriculum</a:t>
            </a:r>
            <a:endParaRPr sz="1600">
              <a:solidFill>
                <a:schemeClr val="dk1"/>
              </a:solidFill>
              <a:latin typeface="Roboto"/>
              <a:ea typeface="Roboto"/>
              <a:cs typeface="Roboto"/>
              <a:sym typeface="Roboto"/>
            </a:endParaRPr>
          </a:p>
          <a:p>
            <a:pPr indent="0" lvl="0" marL="0" rtl="0" algn="l">
              <a:lnSpc>
                <a:spcPct val="115000"/>
              </a:lnSpc>
              <a:spcBef>
                <a:spcPts val="1600"/>
              </a:spcBef>
              <a:spcAft>
                <a:spcPts val="0"/>
              </a:spcAft>
              <a:buSzPts val="1800"/>
              <a:buNone/>
            </a:pPr>
            <a:r>
              <a:rPr lang="no" sz="1600" u="sng">
                <a:solidFill>
                  <a:schemeClr val="dk1"/>
                </a:solidFill>
                <a:latin typeface="Roboto"/>
                <a:ea typeface="Roboto"/>
                <a:cs typeface="Roboto"/>
                <a:sym typeface="Roboto"/>
                <a:hlinkClick r:id="rId4">
                  <a:extLst>
                    <a:ext uri="{A12FA001-AC4F-418D-AE19-62706E023703}">
                      <ahyp:hlinkClr val="tx"/>
                    </a:ext>
                  </a:extLst>
                </a:hlinkClick>
              </a:rPr>
              <a:t>https://www.forbes.com/sites/barrycollins/2022/12/02/i-interviewed-an-ai-about-the-ethics-of-aiand-it-lied-to-me/?sh=3342272d6253</a:t>
            </a:r>
            <a:endParaRPr sz="1600">
              <a:solidFill>
                <a:schemeClr val="dk1"/>
              </a:solidFill>
              <a:latin typeface="Roboto"/>
              <a:ea typeface="Roboto"/>
              <a:cs typeface="Roboto"/>
              <a:sym typeface="Roboto"/>
            </a:endParaRPr>
          </a:p>
          <a:p>
            <a:pPr indent="0" lvl="0" marL="0" rtl="0" algn="l">
              <a:lnSpc>
                <a:spcPct val="115000"/>
              </a:lnSpc>
              <a:spcBef>
                <a:spcPts val="1600"/>
              </a:spcBef>
              <a:spcAft>
                <a:spcPts val="1600"/>
              </a:spcAft>
              <a:buSzPts val="1800"/>
              <a:buNone/>
            </a:pPr>
            <a:r>
              <a:t/>
            </a:r>
            <a:endParaRPr>
              <a:solidFill>
                <a:schemeClr val="dk1"/>
              </a:solidFill>
              <a:latin typeface="Roboto"/>
              <a:ea typeface="Roboto"/>
              <a:cs typeface="Roboto"/>
              <a:sym typeface="Roboto"/>
            </a:endParaRPr>
          </a:p>
        </p:txBody>
      </p:sp>
      <p:sp>
        <p:nvSpPr>
          <p:cNvPr id="163" name="Google Shape;163;p17"/>
          <p:cNvSpPr txBox="1"/>
          <p:nvPr/>
        </p:nvSpPr>
        <p:spPr>
          <a:xfrm>
            <a:off x="6803275" y="4780500"/>
            <a:ext cx="2340900" cy="36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no" sz="1200" u="none" cap="none" strike="noStrike">
                <a:solidFill>
                  <a:srgbClr val="76A5AF"/>
                </a:solidFill>
                <a:latin typeface="Arial"/>
                <a:ea typeface="Arial"/>
                <a:cs typeface="Arial"/>
                <a:sym typeface="Arial"/>
              </a:rPr>
              <a:t>Relevant til Oblig 3, oppgave 4</a:t>
            </a:r>
            <a:endParaRPr b="0" i="0" sz="1200" u="none" cap="none" strike="noStrike">
              <a:solidFill>
                <a:srgbClr val="76A5AF"/>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7" name="Shape 167"/>
        <p:cNvGrpSpPr/>
        <p:nvPr/>
      </p:nvGrpSpPr>
      <p:grpSpPr>
        <a:xfrm>
          <a:off x="0" y="0"/>
          <a:ext cx="0" cy="0"/>
          <a:chOff x="0" y="0"/>
          <a:chExt cx="0" cy="0"/>
        </a:xfrm>
      </p:grpSpPr>
      <p:sp>
        <p:nvSpPr>
          <p:cNvPr id="168" name="Google Shape;168;p18"/>
          <p:cNvSpPr txBox="1"/>
          <p:nvPr>
            <p:ph type="ctrTitle"/>
          </p:nvPr>
        </p:nvSpPr>
        <p:spPr>
          <a:xfrm>
            <a:off x="311700" y="1828600"/>
            <a:ext cx="8520600" cy="10467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5200"/>
              <a:buNone/>
            </a:pPr>
            <a:r>
              <a:rPr b="1" lang="no">
                <a:solidFill>
                  <a:srgbClr val="DD7E6B"/>
                </a:solidFill>
                <a:latin typeface="Roboto"/>
                <a:ea typeface="Roboto"/>
                <a:cs typeface="Roboto"/>
                <a:sym typeface="Roboto"/>
              </a:rPr>
              <a:t>anastapl@uio.no</a:t>
            </a:r>
            <a:endParaRPr b="1">
              <a:solidFill>
                <a:srgbClr val="DD7E6B"/>
              </a:solidFill>
              <a:latin typeface="Roboto"/>
              <a:ea typeface="Roboto"/>
              <a:cs typeface="Roboto"/>
              <a:sym typeface="Roboto"/>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