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>
        <p:scale>
          <a:sx n="105" d="100"/>
          <a:sy n="105" d="100"/>
        </p:scale>
        <p:origin x="840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63F3D2-3637-1553-BA3E-18C1CC3FA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51D72C4-AB54-E524-B073-A6074AFCE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3C7C1D-C7B3-4B8D-0155-95A1903D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ACE218-735A-B09F-24B0-885F82A8A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68A2CC-5B5E-DBF2-B0EC-1BCA04D9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59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DCF955-AD0A-CF8C-E498-A6A84D930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0B2BE8-DBFB-E40D-4174-FF86A1C88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A24B14-ECDF-E751-B0D5-EA754826C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5465CB-9620-CFED-CC90-EBC656277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EE6510-6997-875A-492E-F14844F4C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048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F7261F-63B6-9E70-555D-24489E27E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A6280F-704D-13B0-2675-F98F4A2D2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CF154E-3806-46D5-C408-92C6D6328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60431D-8FF7-FDCE-9FC0-ACCCF624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2F051C-4A75-FDC9-46A9-61BF4B11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02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8F48BC-0E4F-EE0A-B01E-B4F646BC6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FF7776-249B-8C84-9592-D25640B2A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05DCA8-25A0-0D6F-449F-2B4A6A1F6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F6F93A5-E6BD-F7A3-872A-877A97A3C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AF2CE6A-DC53-3711-F83A-C7602B1A4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EA4734-FBFB-7737-8E56-7A59A87B8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630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863224-C988-A856-CA16-1DF43D122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F2E21C-6DDD-14FA-ED29-901416367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4D33F48-961F-C67D-2F92-A604AD3BA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BFC12F-2F4B-4766-6500-C9CAABBCAC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1B331C2-7146-5FE1-674F-6B48852059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99E9A01-061B-9593-D6C0-CA23D7447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8A7BDDB-045C-5F76-CD6B-B143441B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8A653D8-BF1E-D458-7B61-56468CD20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096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5A4133-359E-1788-FA1A-B321E42EB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178D8C4-FA3A-225C-8F9F-49178DE4E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97C3E8-59B6-DCA0-755C-B6F89E35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AAC3AB3-7718-EFD7-5CCA-8D0E249A8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420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8D3E3F2-881E-5991-F706-5BA9AF06F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E40741A-BD66-FFA5-D9D6-8108C71B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6774F9-0DE2-D1E2-D06E-254C34BE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76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591C37-7E28-33BA-D9C4-E8AEA6AF6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A7B5A6-D0E3-CC74-327D-48EBF22E3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0882635-E681-C09E-653A-48A3E110A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6BBC37-384B-EAF3-8FF8-A7BDDB576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A6AAC1-3C81-B629-B19B-BFEC09342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0C1494A-507C-3134-625B-B211F22F3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273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54C3EF-BFD4-3F76-67C0-6F2759CCD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B786A3-FF73-D18E-D74C-19C7E0126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A17907-9570-AA25-74B1-F9D629286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6F94CB-9629-7649-B2AD-B84DDF62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275EEE6-E2C5-3B38-0485-C6C7F08B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DA7D671-C2F3-8511-1622-F5221ADFE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3178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E2ACA5-8F42-9425-BAA8-2C0EC101D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A87E620-40B4-47CD-09B5-A8E10EFDB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310DB1-141E-5B47-203F-CA0EF235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7EF302-7B90-6D18-E228-7FE31119C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8DA905-FBC8-7C9F-E5E5-2E43036B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957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2462CCA-37AC-A95A-976C-D75885306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4570017-7262-821B-DD23-7928939B8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0A9ED8-BC13-712D-2A6E-893FCE0E1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341B6B-6AB7-110A-0ECE-719B388C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776721-D8EB-7B56-3FD0-F18E3EA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9098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C820C0D-C9E8-C258-56E9-69C7EE345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29A2D4-039E-071F-59E0-D9A94DD12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6E52B1-46C7-0880-733D-690C24006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83BA-1717-7548-A3C2-6F05259672DD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089E16-8892-3D5B-5A2A-5DD844F31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5D8877-8721-CDBE-A9C8-7CBA554E7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5862F-8143-BC40-877D-D86202076C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793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906194-445B-9AFF-058C-0448A0166C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 uke 7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988FCB0-842F-7611-82A4-17F6225429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ym typeface="Wingdings" pitchFamily="2" charset="2"/>
              </a:rPr>
              <a:t> 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7913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B25D31-32EA-04A1-CAD3-1044B322A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 denne uka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E09688-5782-D04A-885F-979C66E05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Objektorientering</a:t>
            </a:r>
          </a:p>
          <a:p>
            <a:r>
              <a:rPr lang="nb-NO" dirty="0"/>
              <a:t>Klasser</a:t>
            </a:r>
          </a:p>
          <a:p>
            <a:r>
              <a:rPr lang="nb-NO" dirty="0"/>
              <a:t>Konstruktører</a:t>
            </a:r>
          </a:p>
          <a:p>
            <a:r>
              <a:rPr lang="nb-NO" dirty="0"/>
              <a:t>Metoder</a:t>
            </a:r>
          </a:p>
          <a:p>
            <a:r>
              <a:rPr lang="nb-NO" dirty="0"/>
              <a:t>Innkapsling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18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1F7C2B-7C8A-57FD-2A17-0A455A848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Objektorientert programmering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423156-3CD5-7D7B-C962-C612276A8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nb-NO" sz="2400" b="0" i="0" u="none" strike="noStrike" dirty="0">
                <a:solidFill>
                  <a:srgbClr val="000000"/>
                </a:solidFill>
                <a:effectLst/>
              </a:rPr>
              <a:t>Handler om å “modellere” verden - altså å lage en slags forenklet versjon av den. </a:t>
            </a:r>
          </a:p>
          <a:p>
            <a:pPr lvl="1" fontAlgn="base">
              <a:spcBef>
                <a:spcPts val="0"/>
              </a:spcBef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</a:rPr>
              <a:t>Å lage modeller tilsvarer å få med egenskaper og oppførsel ved et objekt som vi trenger: hva tilbyr de av tjenester og hvordan kan de hjelpe oss?  </a:t>
            </a:r>
          </a:p>
          <a:p>
            <a:r>
              <a:rPr lang="nb-NO" sz="2400" b="0" i="0" u="none" strike="noStrike" dirty="0">
                <a:solidFill>
                  <a:srgbClr val="000000"/>
                </a:solidFill>
                <a:effectLst/>
              </a:rPr>
              <a:t>En </a:t>
            </a:r>
            <a:r>
              <a:rPr lang="nb-NO" sz="2400" b="0" i="1" u="none" strike="noStrike" dirty="0">
                <a:solidFill>
                  <a:srgbClr val="000000"/>
                </a:solidFill>
                <a:effectLst/>
              </a:rPr>
              <a:t>klasse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</a:rPr>
              <a:t>beskriver et sett med objekter med lik oppførsel.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2502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2FAD64-A8A3-A141-BBD1-081F3C3EA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7B6F8E-14E2-C1EC-BC37-0487109C5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Syntaks; for å definere en klasse bruker vi nøkkelordet </a:t>
            </a:r>
            <a:r>
              <a:rPr lang="nb-NO" b="1" dirty="0" err="1"/>
              <a:t>class</a:t>
            </a:r>
            <a:endParaRPr lang="nb-NO" b="1" dirty="0"/>
          </a:p>
          <a:p>
            <a:pPr marL="0" indent="0">
              <a:buNone/>
            </a:pPr>
            <a:r>
              <a:rPr lang="nb-NO" b="1" dirty="0"/>
              <a:t>	 </a:t>
            </a:r>
          </a:p>
          <a:p>
            <a:r>
              <a:rPr lang="nb-NO" dirty="0"/>
              <a:t>I IN1000 har vi én fil per klasse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endParaRPr lang="nb-NO" b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81BE650-933C-C8FF-D24B-B4681025D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436" y="2314576"/>
            <a:ext cx="2940051" cy="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280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5DB518-5579-B129-4125-EAE00D3A9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332C5-46AA-42F3-79F4-4BB43611A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b="0" i="1" u="none" strike="noStrike" dirty="0">
                <a:solidFill>
                  <a:srgbClr val="000000"/>
                </a:solidFill>
                <a:effectLst/>
              </a:rPr>
              <a:t>Konstruktøren </a:t>
            </a:r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bestemmer hva som må være med ved opprettelsen av et objekt. I eksempelet vårt over er dette navn, alder, høyde og vekt. </a:t>
            </a:r>
          </a:p>
          <a:p>
            <a:r>
              <a:rPr lang="nb-NO" sz="2200" dirty="0">
                <a:solidFill>
                  <a:srgbClr val="000000"/>
                </a:solidFill>
              </a:rPr>
              <a:t>Syntaks: </a:t>
            </a:r>
          </a:p>
          <a:p>
            <a:endParaRPr lang="nb-NO" sz="2200" dirty="0">
              <a:solidFill>
                <a:srgbClr val="000000"/>
              </a:solidFill>
            </a:endParaRPr>
          </a:p>
          <a:p>
            <a:endParaRPr lang="nb-NO" sz="2200" dirty="0">
              <a:solidFill>
                <a:srgbClr val="000000"/>
              </a:solidFill>
            </a:endParaRPr>
          </a:p>
          <a:p>
            <a:endParaRPr lang="nb-NO" sz="2200" dirty="0">
              <a:solidFill>
                <a:srgbClr val="000000"/>
              </a:solidFill>
            </a:endParaRPr>
          </a:p>
          <a:p>
            <a:r>
              <a:rPr lang="nb-NO" sz="2200" dirty="0">
                <a:solidFill>
                  <a:srgbClr val="000000"/>
                </a:solidFill>
              </a:rPr>
              <a:t>Eksempel:</a:t>
            </a:r>
            <a:endParaRPr lang="nb-NO" sz="22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3BD3797-84EC-D6AE-C946-05F492B90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834" y="2889505"/>
            <a:ext cx="7228332" cy="141799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D2E541-3FA7-7FFC-BB2B-9F325A962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834" y="4852415"/>
            <a:ext cx="7136298" cy="113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07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A5C94BE-0B5C-BE02-6101-5F55C23F7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028" y="1712745"/>
            <a:ext cx="5393944" cy="34325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9605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92EEAE-5EC9-3EBF-5706-EDEFDC8C9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73268F-B0FC-2F6A-83A2-4A7FB0942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Vi ønsker at klassen vår også skal tilby tjenester (via metoder), og ikke bare ha egenskaper (instansvariabler). Derfor definerer vi metoder i klassen ved hjelp av nøkkelordet </a:t>
            </a:r>
            <a:r>
              <a:rPr lang="nb-NO" sz="2200" b="1" i="0" u="none" strike="noStrike" dirty="0" err="1">
                <a:solidFill>
                  <a:srgbClr val="000000"/>
                </a:solidFill>
                <a:effectLst/>
              </a:rPr>
              <a:t>def</a:t>
            </a:r>
            <a:endParaRPr lang="nb-NO" sz="2200" b="1" i="0" u="none" strike="noStrike" dirty="0">
              <a:solidFill>
                <a:srgbClr val="000000"/>
              </a:solidFill>
              <a:effectLst/>
            </a:endParaRP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H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</a:rPr>
              <a:t>usk </a:t>
            </a:r>
            <a:r>
              <a:rPr lang="nb-NO" sz="2000" b="1" i="0" u="none" strike="noStrike" dirty="0" err="1">
                <a:solidFill>
                  <a:srgbClr val="000000"/>
                </a:solidFill>
                <a:effectLst/>
              </a:rPr>
              <a:t>self</a:t>
            </a:r>
            <a:r>
              <a:rPr lang="nb-NO" sz="20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</a:rPr>
              <a:t>som parameter!</a:t>
            </a:r>
          </a:p>
          <a:p>
            <a:pPr lvl="1"/>
            <a:endParaRPr lang="nb-NO" sz="2000" dirty="0">
              <a:solidFill>
                <a:srgbClr val="000000"/>
              </a:solidFill>
            </a:endParaRPr>
          </a:p>
          <a:p>
            <a:pPr lvl="1"/>
            <a:endParaRPr lang="nb-NO" sz="2000" b="0" i="0" u="none" strike="noStrike" dirty="0">
              <a:solidFill>
                <a:srgbClr val="000000"/>
              </a:solidFill>
              <a:effectLst/>
            </a:endParaRPr>
          </a:p>
          <a:p>
            <a:pPr lvl="1"/>
            <a:endParaRPr lang="nb-NO" sz="2000" dirty="0">
              <a:solidFill>
                <a:srgbClr val="000000"/>
              </a:solidFill>
            </a:endParaRPr>
          </a:p>
          <a:p>
            <a:pPr lvl="1"/>
            <a:endParaRPr lang="nb-NO" sz="20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nb-NO" sz="2200" dirty="0">
                <a:solidFill>
                  <a:srgbClr val="000000"/>
                </a:solidFill>
              </a:rPr>
              <a:t>Vi kaller metoden på et objekt av klassen, for eksempel</a:t>
            </a:r>
          </a:p>
          <a:p>
            <a:endParaRPr lang="nb-NO" sz="2400" b="0" i="0" u="none" strike="noStrike" dirty="0">
              <a:solidFill>
                <a:srgbClr val="000000"/>
              </a:solidFill>
              <a:effectLst/>
            </a:endParaRPr>
          </a:p>
          <a:p>
            <a:endParaRPr lang="nb-NO" sz="2400" dirty="0">
              <a:solidFill>
                <a:srgbClr val="000000"/>
              </a:solidFill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09C325A-C988-7908-8E3D-F8BABAB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984" y="3221939"/>
            <a:ext cx="7772400" cy="114564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EC5DC66-1932-63D2-C309-CA4071295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984" y="5029005"/>
            <a:ext cx="7772400" cy="73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0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A098A9-3761-8E6F-D49F-70811FD9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3E08BF-0841-7336-CCB1-87E274CEF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Alle klasser har et</a:t>
            </a:r>
            <a:r>
              <a:rPr lang="nb-NO" sz="22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nb-NO" sz="2200" b="1" i="0" u="none" strike="noStrike" dirty="0" err="1">
                <a:solidFill>
                  <a:srgbClr val="000000"/>
                </a:solidFill>
                <a:effectLst/>
              </a:rPr>
              <a:t>public</a:t>
            </a:r>
            <a:r>
              <a:rPr lang="nb-NO" sz="22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nb-NO" sz="2200" b="1" i="0" u="none" strike="noStrike" dirty="0" err="1">
                <a:solidFill>
                  <a:srgbClr val="000000"/>
                </a:solidFill>
                <a:effectLst/>
              </a:rPr>
              <a:t>interface</a:t>
            </a:r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, et </a:t>
            </a:r>
            <a:r>
              <a:rPr lang="nb-NO" sz="2200" b="1" i="0" u="none" strike="noStrike" dirty="0">
                <a:solidFill>
                  <a:srgbClr val="000000"/>
                </a:solidFill>
                <a:effectLst/>
              </a:rPr>
              <a:t>grensesnitt</a:t>
            </a:r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. Det er altså hvilke metoder du kan bruke og hva metodene gjør (det som er tilgjengelig).</a:t>
            </a:r>
          </a:p>
          <a:p>
            <a:r>
              <a:rPr lang="nb-NO" sz="2200" b="1" dirty="0">
                <a:solidFill>
                  <a:srgbClr val="000000"/>
                </a:solidFill>
              </a:rPr>
              <a:t>Innkapsling</a:t>
            </a:r>
            <a:r>
              <a:rPr lang="nb-NO" sz="2200" dirty="0">
                <a:solidFill>
                  <a:srgbClr val="000000"/>
                </a:solidFill>
              </a:rPr>
              <a:t>; den interne tilstanden til et objekt er «skjult», man kan altså ikke endre tilstanden uten å bruke grensesnittet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Vi kan bruke metoder uten å vite hvordan de er implementert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Eksempel; 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</a:rPr>
              <a:t>du har et objekt “bil”, den har en metode som heter “kjør(km)”, vi vet ikke helt hvordan den er definert, vi vet bare at den tar bilen på en kjøretur i oppgitt antall km, og kanskje da oppdaterer tanken og kilometerstanden (fordi den har kjørt).</a:t>
            </a:r>
          </a:p>
          <a:p>
            <a:pPr lvl="1"/>
            <a:r>
              <a:rPr lang="nb-NO" sz="2000" dirty="0"/>
              <a:t>Konkret eksempel; </a:t>
            </a:r>
            <a:r>
              <a:rPr lang="nb-NO" sz="2000" i="1" dirty="0"/>
              <a:t>len()</a:t>
            </a:r>
            <a:r>
              <a:rPr lang="nb-NO" sz="2000" dirty="0"/>
              <a:t>-funksjonen på lister gir oss lengden av lista, men sier ikke noe om </a:t>
            </a:r>
            <a:r>
              <a:rPr lang="nb-NO" sz="2000" i="1" dirty="0"/>
              <a:t>hvordan</a:t>
            </a:r>
            <a:r>
              <a:rPr lang="nb-NO" sz="2000" dirty="0"/>
              <a:t> denne beregnes</a:t>
            </a:r>
          </a:p>
        </p:txBody>
      </p:sp>
    </p:spTree>
    <p:extLst>
      <p:ext uri="{BB962C8B-B14F-4D97-AF65-F5344CB8AC3E}">
        <p14:creationId xmlns:p14="http://schemas.microsoft.com/office/powerpoint/2010/main" val="395196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C724980-68C0-10E4-6AD6-7B9FE0BDE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850" y="838200"/>
            <a:ext cx="3924300" cy="5181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776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C27A17-02E7-EA1B-DCC0-36173688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Laste inn 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66A2E6-667B-62C2-FFAF-85253628C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I vår hovedfil (ikke Person-klassen, men for eksempel </a:t>
            </a:r>
            <a:r>
              <a:rPr lang="nb-NO" sz="2200" b="0" i="0" u="none" strike="noStrike" dirty="0" err="1">
                <a:solidFill>
                  <a:srgbClr val="000000"/>
                </a:solidFill>
                <a:effectLst/>
              </a:rPr>
              <a:t>hovedprogram.py</a:t>
            </a:r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) må vi </a:t>
            </a:r>
            <a:r>
              <a:rPr lang="nb-NO" sz="2200" b="1" i="0" u="none" strike="noStrike" dirty="0">
                <a:solidFill>
                  <a:srgbClr val="000000"/>
                </a:solidFill>
                <a:effectLst/>
              </a:rPr>
              <a:t>laste inn</a:t>
            </a:r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 klassen, slik:</a:t>
            </a:r>
          </a:p>
          <a:p>
            <a:endParaRPr lang="nb-NO" sz="2200" dirty="0">
              <a:solidFill>
                <a:srgbClr val="000000"/>
              </a:solidFill>
            </a:endParaRPr>
          </a:p>
          <a:p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Har vi filen </a:t>
            </a:r>
            <a:r>
              <a:rPr lang="nb-NO" sz="2200" b="0" i="1" u="none" strike="noStrike" dirty="0" err="1">
                <a:solidFill>
                  <a:srgbClr val="000000"/>
                </a:solidFill>
                <a:effectLst/>
              </a:rPr>
              <a:t>person.py</a:t>
            </a:r>
            <a:r>
              <a:rPr lang="nb-NO" sz="2200" b="0" i="0" u="none" strike="noStrike" dirty="0">
                <a:solidFill>
                  <a:srgbClr val="000000"/>
                </a:solidFill>
                <a:effectLst/>
              </a:rPr>
              <a:t> og definerer i den klassen Person, kan vi skrive dette i hovedprogrammet vårt:</a:t>
            </a:r>
          </a:p>
          <a:p>
            <a:endParaRPr lang="nb-NO" sz="2200" dirty="0">
              <a:solidFill>
                <a:srgbClr val="000000"/>
              </a:solidFill>
            </a:endParaRPr>
          </a:p>
          <a:p>
            <a:endParaRPr lang="nb-NO" sz="2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nb-NO" sz="2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/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4A5B02D-B4B5-9DF2-3CB5-2145565F8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00" y="2490979"/>
            <a:ext cx="4648455" cy="30036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2DAB540-360B-8FDE-01A2-4D086BEB9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334" y="3841736"/>
            <a:ext cx="3208274" cy="33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8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68406BAF-6D57-15FF-BD4F-146EFEF8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200" y="1022350"/>
            <a:ext cx="3911600" cy="4813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768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AB7D0E6-A2A9-8198-1BF8-57545AB8E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884" y="1015132"/>
            <a:ext cx="3794231" cy="48277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1568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362</Words>
  <Application>Microsoft Macintosh PowerPoint</Application>
  <PresentationFormat>Widescreen</PresentationFormat>
  <Paragraphs>43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Seminar uke 7</vt:lpstr>
      <vt:lpstr>Pensum denne uka</vt:lpstr>
      <vt:lpstr>Objektorientert programmering</vt:lpstr>
      <vt:lpstr>Klasser</vt:lpstr>
      <vt:lpstr>Konstruktører</vt:lpstr>
      <vt:lpstr>PowerPoint-presentasjon</vt:lpstr>
      <vt:lpstr>Metoder</vt:lpstr>
      <vt:lpstr>Metoder</vt:lpstr>
      <vt:lpstr>PowerPoint-presentasjon</vt:lpstr>
      <vt:lpstr>Laste inn klasser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Sander Thomasrud</dc:creator>
  <cp:lastModifiedBy>Sander Thomasrud</cp:lastModifiedBy>
  <cp:revision>3</cp:revision>
  <dcterms:created xsi:type="dcterms:W3CDTF">2023-10-03T14:35:22Z</dcterms:created>
  <dcterms:modified xsi:type="dcterms:W3CDTF">2023-10-03T18:23:00Z</dcterms:modified>
</cp:coreProperties>
</file>