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85" r:id="rId4"/>
    <p:sldId id="258" r:id="rId5"/>
    <p:sldId id="274" r:id="rId6"/>
    <p:sldId id="265" r:id="rId7"/>
    <p:sldId id="275" r:id="rId8"/>
    <p:sldId id="276" r:id="rId9"/>
    <p:sldId id="277" r:id="rId10"/>
    <p:sldId id="278" r:id="rId11"/>
    <p:sldId id="279" r:id="rId12"/>
    <p:sldId id="280" r:id="rId13"/>
    <p:sldId id="283" r:id="rId14"/>
    <p:sldId id="28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0" autoAdjust="0"/>
    <p:restoredTop sz="94692" autoAdjust="0"/>
  </p:normalViewPr>
  <p:slideViewPr>
    <p:cSldViewPr snapToGrid="0">
      <p:cViewPr varScale="1">
        <p:scale>
          <a:sx n="96" d="100"/>
          <a:sy n="96" d="100"/>
        </p:scale>
        <p:origin x="404" y="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94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30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8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25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42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39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0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9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16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20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2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E37D4-086B-43ED-921F-E27AA35719E5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9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14914" y="818147"/>
            <a:ext cx="6611362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1)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Cleaning</a:t>
            </a:r>
            <a:r>
              <a:rPr lang="nb-NO" sz="2000" b="1" dirty="0" smtClean="0">
                <a:solidFill>
                  <a:srgbClr val="FF0000"/>
                </a:solidFill>
              </a:rPr>
              <a:t> (RCA 1,2,3)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Oxidizing</a:t>
            </a:r>
            <a:r>
              <a:rPr lang="nb-NO" sz="2000" b="1" dirty="0" smtClean="0">
                <a:solidFill>
                  <a:srgbClr val="FF0000"/>
                </a:solidFill>
              </a:rPr>
              <a:t> – Field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smtClean="0">
                <a:solidFill>
                  <a:srgbClr val="FF0000"/>
                </a:solidFill>
              </a:rPr>
              <a:t>(~330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)</a:t>
            </a:r>
          </a:p>
          <a:p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2)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1 – Open Source and </a:t>
            </a:r>
            <a:r>
              <a:rPr lang="nb-NO" sz="2000" b="1" dirty="0" err="1" smtClean="0">
                <a:solidFill>
                  <a:srgbClr val="FF0000"/>
                </a:solidFill>
              </a:rPr>
              <a:t>Drain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P - </a:t>
            </a:r>
            <a:r>
              <a:rPr lang="nb-NO" sz="2000" b="1" dirty="0" err="1" smtClean="0">
                <a:solidFill>
                  <a:srgbClr val="FF0000"/>
                </a:solidFill>
              </a:rPr>
              <a:t>implantation</a:t>
            </a:r>
            <a:r>
              <a:rPr lang="nb-NO" sz="2000" b="1" dirty="0" smtClean="0">
                <a:solidFill>
                  <a:srgbClr val="FF0000"/>
                </a:solidFill>
              </a:rPr>
              <a:t>  (35 </a:t>
            </a:r>
            <a:r>
              <a:rPr lang="nb-NO" sz="2000" b="1" dirty="0" err="1" smtClean="0">
                <a:solidFill>
                  <a:srgbClr val="FF0000"/>
                </a:solidFill>
              </a:rPr>
              <a:t>keV</a:t>
            </a:r>
            <a:r>
              <a:rPr lang="nb-NO" sz="2000" b="1" dirty="0" smtClean="0">
                <a:solidFill>
                  <a:srgbClr val="FF0000"/>
                </a:solidFill>
              </a:rPr>
              <a:t>; </a:t>
            </a:r>
            <a:r>
              <a:rPr lang="nb-NO" sz="2000" b="1" dirty="0" smtClean="0">
                <a:solidFill>
                  <a:srgbClr val="FF0000"/>
                </a:solidFill>
              </a:rPr>
              <a:t>5E14 </a:t>
            </a:r>
            <a:r>
              <a:rPr lang="nb-NO" sz="2000" b="1" dirty="0" smtClean="0">
                <a:solidFill>
                  <a:srgbClr val="FF0000"/>
                </a:solidFill>
              </a:rPr>
              <a:t>cm-2)</a:t>
            </a:r>
          </a:p>
          <a:p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>
                <a:solidFill>
                  <a:srgbClr val="FF0000"/>
                </a:solidFill>
              </a:rPr>
              <a:t>3</a:t>
            </a:r>
            <a:r>
              <a:rPr lang="nb-NO" sz="2000" b="1" dirty="0" smtClean="0">
                <a:solidFill>
                  <a:srgbClr val="FF0000"/>
                </a:solidFill>
              </a:rPr>
              <a:t>)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2 – </a:t>
            </a:r>
            <a:r>
              <a:rPr lang="nb-NO" sz="2000" b="1" dirty="0" err="1" smtClean="0">
                <a:solidFill>
                  <a:srgbClr val="FF0000"/>
                </a:solidFill>
              </a:rPr>
              <a:t>Remove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field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from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Gate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r>
              <a:rPr lang="nb-NO" sz="2000" b="1" dirty="0" smtClean="0">
                <a:solidFill>
                  <a:srgbClr val="FF0000"/>
                </a:solidFill>
              </a:rPr>
              <a:t>  (BOE: ~700Å/min)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Gate </a:t>
            </a:r>
            <a:r>
              <a:rPr lang="nb-NO" sz="2000" b="1" dirty="0" err="1" smtClean="0">
                <a:solidFill>
                  <a:srgbClr val="FF0000"/>
                </a:solidFill>
              </a:rPr>
              <a:t>Oxidation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smtClean="0">
                <a:solidFill>
                  <a:srgbClr val="FF0000"/>
                </a:solidFill>
              </a:rPr>
              <a:t>(~20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)</a:t>
            </a:r>
          </a:p>
          <a:p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>
                <a:solidFill>
                  <a:srgbClr val="FF0000"/>
                </a:solidFill>
              </a:rPr>
              <a:t>4</a:t>
            </a:r>
            <a:r>
              <a:rPr lang="nb-NO" sz="2000" b="1" dirty="0" smtClean="0">
                <a:solidFill>
                  <a:srgbClr val="FF0000"/>
                </a:solidFill>
              </a:rPr>
              <a:t>)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3 – </a:t>
            </a:r>
            <a:r>
              <a:rPr lang="nb-NO" sz="2000" b="1" dirty="0" err="1" smtClean="0">
                <a:solidFill>
                  <a:srgbClr val="FF0000"/>
                </a:solidFill>
              </a:rPr>
              <a:t>Remove</a:t>
            </a:r>
            <a:r>
              <a:rPr lang="nb-NO" sz="2000" b="1" dirty="0" smtClean="0">
                <a:solidFill>
                  <a:srgbClr val="FF0000"/>
                </a:solidFill>
              </a:rPr>
              <a:t> gate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from Source and </a:t>
            </a:r>
            <a:r>
              <a:rPr lang="nb-NO" sz="2000" b="1" dirty="0" err="1" smtClean="0">
                <a:solidFill>
                  <a:srgbClr val="FF0000"/>
                </a:solidFill>
              </a:rPr>
              <a:t>Drain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4 – </a:t>
            </a:r>
            <a:r>
              <a:rPr lang="nb-NO" sz="2000" b="1" dirty="0" err="1" smtClean="0">
                <a:solidFill>
                  <a:srgbClr val="FF0000"/>
                </a:solidFill>
              </a:rPr>
              <a:t>Create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Contacts</a:t>
            </a:r>
            <a:r>
              <a:rPr lang="nb-NO" sz="2000" b="1" dirty="0" smtClean="0">
                <a:solidFill>
                  <a:srgbClr val="FF0000"/>
                </a:solidFill>
              </a:rPr>
              <a:t> for Source, </a:t>
            </a:r>
            <a:r>
              <a:rPr lang="nb-NO" sz="2000" b="1" dirty="0" err="1" smtClean="0">
                <a:solidFill>
                  <a:srgbClr val="FF0000"/>
                </a:solidFill>
              </a:rPr>
              <a:t>Drain</a:t>
            </a:r>
            <a:r>
              <a:rPr lang="nb-NO" sz="2000" b="1" dirty="0" smtClean="0">
                <a:solidFill>
                  <a:srgbClr val="FF0000"/>
                </a:solidFill>
              </a:rPr>
              <a:t> and Gate,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Metallization</a:t>
            </a:r>
            <a:r>
              <a:rPr lang="nb-NO" sz="2000" b="1" dirty="0" smtClean="0">
                <a:solidFill>
                  <a:srgbClr val="FF0000"/>
                </a:solidFill>
              </a:rPr>
              <a:t>  (Al – </a:t>
            </a:r>
            <a:r>
              <a:rPr lang="nb-NO" sz="2000" b="1" dirty="0" smtClean="0">
                <a:solidFill>
                  <a:srgbClr val="FF0000"/>
                </a:solidFill>
              </a:rPr>
              <a:t>200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Lift </a:t>
            </a:r>
            <a:r>
              <a:rPr lang="nb-NO" sz="2000" b="1" dirty="0" err="1" smtClean="0">
                <a:solidFill>
                  <a:srgbClr val="FF0000"/>
                </a:solidFill>
              </a:rPr>
              <a:t>Off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5) </a:t>
            </a:r>
            <a:r>
              <a:rPr lang="nb-NO" sz="2000" b="1" dirty="0" err="1" smtClean="0">
                <a:solidFill>
                  <a:srgbClr val="FF0000"/>
                </a:solidFill>
              </a:rPr>
              <a:t>Characterization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endParaRPr lang="nb-NO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3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754003" y="452326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2723" y="2063686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15059" y="2922777"/>
            <a:ext cx="62915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err="1">
                <a:solidFill>
                  <a:srgbClr val="FF0000"/>
                </a:solidFill>
              </a:rPr>
              <a:t>We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will</a:t>
            </a:r>
            <a:r>
              <a:rPr lang="nb-NO" b="1" dirty="0" smtClean="0">
                <a:solidFill>
                  <a:srgbClr val="FF0000"/>
                </a:solidFill>
              </a:rPr>
              <a:t> sink </a:t>
            </a:r>
            <a:r>
              <a:rPr lang="nb-NO" b="1" dirty="0" err="1" smtClean="0">
                <a:solidFill>
                  <a:srgbClr val="FF0000"/>
                </a:solidFill>
              </a:rPr>
              <a:t>the</a:t>
            </a:r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wafers</a:t>
            </a:r>
            <a:r>
              <a:rPr lang="nb-NO" b="1" dirty="0" smtClean="0">
                <a:solidFill>
                  <a:srgbClr val="FF0000"/>
                </a:solidFill>
              </a:rPr>
              <a:t> in </a:t>
            </a:r>
            <a:r>
              <a:rPr lang="nb-NO" b="1" dirty="0" smtClean="0">
                <a:solidFill>
                  <a:srgbClr val="FF0000"/>
                </a:solidFill>
              </a:rPr>
              <a:t>a	-RCA1 </a:t>
            </a:r>
            <a:r>
              <a:rPr lang="nb-NO" b="1" dirty="0" err="1" smtClean="0">
                <a:solidFill>
                  <a:srgbClr val="FF0000"/>
                </a:solidFill>
              </a:rPr>
              <a:t>bath</a:t>
            </a:r>
            <a:r>
              <a:rPr lang="nb-NO" b="1" dirty="0" smtClean="0">
                <a:solidFill>
                  <a:srgbClr val="FF0000"/>
                </a:solidFill>
              </a:rPr>
              <a:t> (H2O2+NH4OH+H2O2)</a:t>
            </a:r>
          </a:p>
          <a:p>
            <a:r>
              <a:rPr lang="nb-NO" b="1" dirty="0" smtClean="0">
                <a:solidFill>
                  <a:srgbClr val="FF0000"/>
                </a:solidFill>
              </a:rPr>
              <a:t>			-RCA2 </a:t>
            </a:r>
            <a:r>
              <a:rPr lang="nb-NO" b="1" dirty="0" err="1" smtClean="0">
                <a:solidFill>
                  <a:srgbClr val="FF0000"/>
                </a:solidFill>
              </a:rPr>
              <a:t>bath</a:t>
            </a:r>
            <a:r>
              <a:rPr lang="nb-NO" b="1" dirty="0" smtClean="0">
                <a:solidFill>
                  <a:srgbClr val="FF0000"/>
                </a:solidFill>
              </a:rPr>
              <a:t> (2</a:t>
            </a:r>
            <a:r>
              <a:rPr lang="nb-NO" b="1" dirty="0" smtClean="0">
                <a:solidFill>
                  <a:srgbClr val="FF0000"/>
                </a:solidFill>
              </a:rPr>
              <a:t>% </a:t>
            </a:r>
            <a:r>
              <a:rPr lang="nb-NO" b="1" dirty="0" smtClean="0">
                <a:solidFill>
                  <a:srgbClr val="FF0000"/>
                </a:solidFill>
              </a:rPr>
              <a:t>HF) </a:t>
            </a:r>
            <a:endParaRPr lang="nb-NO" b="1" dirty="0">
              <a:solidFill>
                <a:srgbClr val="FF0000"/>
              </a:solidFill>
            </a:endParaRPr>
          </a:p>
          <a:p>
            <a:r>
              <a:rPr lang="nb-NO" b="1" dirty="0" smtClean="0">
                <a:solidFill>
                  <a:srgbClr val="FF0000"/>
                </a:solidFill>
              </a:rPr>
              <a:t>			-RCA3 </a:t>
            </a:r>
            <a:r>
              <a:rPr lang="nb-NO" b="1" dirty="0" err="1" smtClean="0">
                <a:solidFill>
                  <a:srgbClr val="FF0000"/>
                </a:solidFill>
              </a:rPr>
              <a:t>bath</a:t>
            </a:r>
            <a:r>
              <a:rPr lang="nb-NO" b="1" dirty="0" smtClean="0">
                <a:solidFill>
                  <a:srgbClr val="FF0000"/>
                </a:solidFill>
              </a:rPr>
              <a:t> (H2O2+HCl+H2O2)</a:t>
            </a:r>
            <a:endParaRPr lang="en-US" b="1" dirty="0">
              <a:solidFill>
                <a:srgbClr val="FF0000"/>
              </a:solidFill>
            </a:endParaRPr>
          </a:p>
          <a:p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4947296" y="369811"/>
            <a:ext cx="1837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err="1" smtClean="0">
                <a:solidFill>
                  <a:srgbClr val="FF0000"/>
                </a:solidFill>
              </a:rPr>
              <a:t>Cleaning</a:t>
            </a:r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Process</a:t>
            </a:r>
            <a:endParaRPr lang="en-US" b="1" dirty="0">
              <a:solidFill>
                <a:srgbClr val="FF0000"/>
              </a:solidFill>
            </a:endParaRPr>
          </a:p>
          <a:p>
            <a:endParaRPr lang="nb-NO" dirty="0"/>
          </a:p>
        </p:txBody>
      </p:sp>
      <p:grpSp>
        <p:nvGrpSpPr>
          <p:cNvPr id="8" name="Group 7"/>
          <p:cNvGrpSpPr/>
          <p:nvPr/>
        </p:nvGrpSpPr>
        <p:grpSpPr>
          <a:xfrm>
            <a:off x="4356144" y="984247"/>
            <a:ext cx="3024968" cy="1715740"/>
            <a:chOff x="4353686" y="1113182"/>
            <a:chExt cx="3024968" cy="1715740"/>
          </a:xfrm>
        </p:grpSpPr>
        <p:sp>
          <p:nvSpPr>
            <p:cNvPr id="9" name="Flowchart: Magnetic Disk 8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092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3569109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1784554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3569110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1685201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00629" y="484872"/>
            <a:ext cx="10331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>
                <a:solidFill>
                  <a:srgbClr val="FF0000"/>
                </a:solidFill>
              </a:rPr>
              <a:t>We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need</a:t>
            </a:r>
            <a:r>
              <a:rPr lang="nb-NO" b="1" dirty="0">
                <a:solidFill>
                  <a:srgbClr val="FF0000"/>
                </a:solidFill>
              </a:rPr>
              <a:t> to </a:t>
            </a:r>
            <a:r>
              <a:rPr lang="nb-NO" b="1" dirty="0" err="1">
                <a:solidFill>
                  <a:srgbClr val="FF0000"/>
                </a:solidFill>
              </a:rPr>
              <a:t>grow</a:t>
            </a:r>
            <a:r>
              <a:rPr lang="nb-NO" b="1" dirty="0">
                <a:solidFill>
                  <a:srgbClr val="FF0000"/>
                </a:solidFill>
              </a:rPr>
              <a:t> a </a:t>
            </a:r>
            <a:r>
              <a:rPr lang="nb-NO" b="1" dirty="0" err="1">
                <a:solidFill>
                  <a:srgbClr val="FF0000"/>
                </a:solidFill>
              </a:rPr>
              <a:t>field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oxide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on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the</a:t>
            </a:r>
            <a:r>
              <a:rPr lang="nb-NO" b="1" dirty="0">
                <a:solidFill>
                  <a:srgbClr val="FF0000"/>
                </a:solidFill>
              </a:rPr>
              <a:t> Si </a:t>
            </a:r>
            <a:r>
              <a:rPr lang="nb-NO" b="1" dirty="0" err="1">
                <a:solidFill>
                  <a:srgbClr val="FF0000"/>
                </a:solidFill>
              </a:rPr>
              <a:t>surface</a:t>
            </a:r>
            <a:r>
              <a:rPr lang="nb-NO" b="1" dirty="0">
                <a:solidFill>
                  <a:srgbClr val="FF0000"/>
                </a:solidFill>
              </a:rPr>
              <a:t>. </a:t>
            </a:r>
            <a:r>
              <a:rPr lang="nb-NO" b="1" dirty="0" err="1">
                <a:solidFill>
                  <a:srgbClr val="FF0000"/>
                </a:solidFill>
              </a:rPr>
              <a:t>We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will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oxidize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smtClean="0">
                <a:solidFill>
                  <a:srgbClr val="FF0000"/>
                </a:solidFill>
              </a:rPr>
              <a:t>(</a:t>
            </a:r>
            <a:r>
              <a:rPr lang="nb-NO" b="1" dirty="0" err="1" smtClean="0">
                <a:solidFill>
                  <a:srgbClr val="FF0000"/>
                </a:solidFill>
              </a:rPr>
              <a:t>wet</a:t>
            </a:r>
            <a:r>
              <a:rPr lang="nb-NO" b="1" dirty="0" smtClean="0">
                <a:solidFill>
                  <a:srgbClr val="FF0000"/>
                </a:solidFill>
              </a:rPr>
              <a:t>) </a:t>
            </a:r>
            <a:r>
              <a:rPr lang="nb-NO" b="1" dirty="0" err="1">
                <a:solidFill>
                  <a:srgbClr val="FF0000"/>
                </a:solidFill>
              </a:rPr>
              <a:t>the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wafer</a:t>
            </a:r>
            <a:r>
              <a:rPr lang="nb-NO" b="1" dirty="0">
                <a:solidFill>
                  <a:srgbClr val="FF0000"/>
                </a:solidFill>
              </a:rPr>
              <a:t> at </a:t>
            </a:r>
            <a:r>
              <a:rPr lang="nb-NO" b="1" dirty="0" smtClean="0">
                <a:solidFill>
                  <a:srgbClr val="FF0000"/>
                </a:solidFill>
              </a:rPr>
              <a:t>1150 </a:t>
            </a:r>
            <a:r>
              <a:rPr lang="nb-NO" b="1" dirty="0" smtClean="0">
                <a:solidFill>
                  <a:srgbClr val="FF0000"/>
                </a:solidFill>
              </a:rPr>
              <a:t>˚C for </a:t>
            </a:r>
            <a:r>
              <a:rPr lang="nb-NO" b="1" dirty="0">
                <a:solidFill>
                  <a:srgbClr val="FF0000"/>
                </a:solidFill>
              </a:rPr>
              <a:t>8</a:t>
            </a:r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min</a:t>
            </a:r>
            <a:r>
              <a:rPr lang="nb-NO" b="1" dirty="0" smtClean="0">
                <a:solidFill>
                  <a:srgbClr val="FF0000"/>
                </a:solidFill>
              </a:rPr>
              <a:t>.</a:t>
            </a:r>
          </a:p>
          <a:p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2356502" y="2640247"/>
            <a:ext cx="70217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We expect to get </a:t>
            </a:r>
            <a:r>
              <a:rPr lang="en-US" b="1" dirty="0" smtClean="0">
                <a:solidFill>
                  <a:srgbClr val="FF0000"/>
                </a:solidFill>
              </a:rPr>
              <a:t>an oxide thickness of </a:t>
            </a:r>
            <a:r>
              <a:rPr lang="en-US" b="1" dirty="0" smtClean="0">
                <a:solidFill>
                  <a:srgbClr val="FF0000"/>
                </a:solidFill>
              </a:rPr>
              <a:t>330 </a:t>
            </a:r>
            <a:r>
              <a:rPr lang="en-US" b="1" dirty="0">
                <a:solidFill>
                  <a:srgbClr val="FF0000"/>
                </a:solidFill>
              </a:rPr>
              <a:t>nm </a:t>
            </a:r>
            <a:r>
              <a:rPr lang="en-US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After the oxidation we will measure the oxide thickness by </a:t>
            </a:r>
            <a:r>
              <a:rPr lang="en-US" b="1" dirty="0" err="1" smtClean="0">
                <a:solidFill>
                  <a:srgbClr val="FF0000"/>
                </a:solidFill>
              </a:rPr>
              <a:t>Ellipsometer</a:t>
            </a:r>
            <a:endParaRPr lang="nb-NO" b="1" dirty="0">
              <a:solidFill>
                <a:srgbClr val="FF0000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818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3569109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1784554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3569110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1685201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20265" y="3542096"/>
            <a:ext cx="2094271" cy="210529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4820264" y="1593290"/>
            <a:ext cx="2091812" cy="9191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/>
          <p:cNvSpPr txBox="1"/>
          <p:nvPr/>
        </p:nvSpPr>
        <p:spPr>
          <a:xfrm>
            <a:off x="721998" y="2601593"/>
            <a:ext cx="101840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spinn (4500 </a:t>
            </a:r>
            <a:r>
              <a:rPr lang="nb-NO" sz="2000" b="1" dirty="0" err="1" smtClean="0">
                <a:solidFill>
                  <a:srgbClr val="FF0000"/>
                </a:solidFill>
              </a:rPr>
              <a:t>rpm</a:t>
            </a:r>
            <a:r>
              <a:rPr lang="nb-NO" sz="2000" b="1" dirty="0" smtClean="0">
                <a:solidFill>
                  <a:srgbClr val="FF0000"/>
                </a:solidFill>
              </a:rPr>
              <a:t>, 1 min) a positive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(</a:t>
            </a:r>
            <a:r>
              <a:rPr lang="nb-NO" sz="2000" b="1" dirty="0" err="1" smtClean="0">
                <a:solidFill>
                  <a:srgbClr val="FF0000"/>
                </a:solidFill>
              </a:rPr>
              <a:t>microposit</a:t>
            </a:r>
            <a:r>
              <a:rPr lang="nb-NO" sz="2000" b="1" dirty="0" smtClean="0">
                <a:solidFill>
                  <a:srgbClr val="FF0000"/>
                </a:solidFill>
              </a:rPr>
              <a:t> 1805)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spinning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be </a:t>
            </a:r>
            <a:r>
              <a:rPr lang="nb-NO" sz="2000" b="1" dirty="0" err="1" smtClean="0">
                <a:solidFill>
                  <a:srgbClr val="FF0000"/>
                </a:solidFill>
              </a:rPr>
              <a:t>softbaked</a:t>
            </a:r>
            <a:r>
              <a:rPr lang="nb-NO" sz="2000" b="1" dirty="0" smtClean="0">
                <a:solidFill>
                  <a:srgbClr val="FF0000"/>
                </a:solidFill>
              </a:rPr>
              <a:t> at 110 ˚C for 1 </a:t>
            </a:r>
            <a:r>
              <a:rPr lang="nb-NO" sz="2000" b="1" dirty="0" err="1" smtClean="0">
                <a:solidFill>
                  <a:srgbClr val="FF0000"/>
                </a:solidFill>
              </a:rPr>
              <a:t>minute</a:t>
            </a:r>
            <a:r>
              <a:rPr lang="nb-NO" sz="2000" b="1" dirty="0" smtClean="0">
                <a:solidFill>
                  <a:srgbClr val="FF0000"/>
                </a:solidFill>
              </a:rPr>
              <a:t> 20 sec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hotplate</a:t>
            </a:r>
            <a:r>
              <a:rPr lang="nb-NO" sz="2000" b="1" dirty="0" smtClean="0">
                <a:solidFill>
                  <a:srgbClr val="FF0000"/>
                </a:solidFill>
              </a:rPr>
              <a:t>. 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2878" y="194240"/>
            <a:ext cx="4222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1- Open Source and </a:t>
            </a:r>
            <a:r>
              <a:rPr lang="nb-NO" sz="2000" b="1" dirty="0" err="1" smtClean="0">
                <a:solidFill>
                  <a:srgbClr val="FF0000"/>
                </a:solidFill>
              </a:rPr>
              <a:t>Drain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015" y="1366787"/>
            <a:ext cx="3696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load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in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m</a:t>
            </a:r>
            <a:r>
              <a:rPr lang="nb-NO" sz="2000" b="1" dirty="0" err="1" smtClean="0">
                <a:solidFill>
                  <a:srgbClr val="FF0000"/>
                </a:solidFill>
              </a:rPr>
              <a:t>askless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maskin and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expose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46206" y="1366787"/>
            <a:ext cx="45578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exposure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sink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into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developer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for </a:t>
            </a:r>
            <a:r>
              <a:rPr lang="nb-NO" sz="2000" b="1" dirty="0" err="1" smtClean="0">
                <a:solidFill>
                  <a:srgbClr val="FF0000"/>
                </a:solidFill>
              </a:rPr>
              <a:t>about</a:t>
            </a:r>
            <a:r>
              <a:rPr lang="nb-NO" sz="2000" b="1" dirty="0" smtClean="0">
                <a:solidFill>
                  <a:srgbClr val="FF0000"/>
                </a:solidFill>
              </a:rPr>
              <a:t> 1min.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Inspection-Hardbake</a:t>
            </a:r>
            <a:r>
              <a:rPr lang="nb-NO" sz="2000" b="1" dirty="0">
                <a:solidFill>
                  <a:srgbClr val="FF0000"/>
                </a:solidFill>
              </a:rPr>
              <a:t> 120 ˚C for 3 min.</a:t>
            </a:r>
          </a:p>
          <a:p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353686" y="678560"/>
            <a:ext cx="3024968" cy="1715740"/>
            <a:chOff x="4353686" y="1113182"/>
            <a:chExt cx="3024968" cy="1715740"/>
          </a:xfrm>
        </p:grpSpPr>
        <p:sp>
          <p:nvSpPr>
            <p:cNvPr id="14" name="Flowchart: Magnetic Disk 13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5206124" y="1592631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ctangle 17"/>
          <p:cNvSpPr/>
          <p:nvPr/>
        </p:nvSpPr>
        <p:spPr>
          <a:xfrm>
            <a:off x="6044471" y="1593290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ctangle 18"/>
          <p:cNvSpPr/>
          <p:nvPr/>
        </p:nvSpPr>
        <p:spPr>
          <a:xfrm>
            <a:off x="5205498" y="4401937"/>
            <a:ext cx="452487" cy="3548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ctangle 19"/>
          <p:cNvSpPr/>
          <p:nvPr/>
        </p:nvSpPr>
        <p:spPr>
          <a:xfrm>
            <a:off x="6043845" y="4401937"/>
            <a:ext cx="452487" cy="3548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8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8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8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8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1" grpId="0"/>
      <p:bldP spid="12" grpId="0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08616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24061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08617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24708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20265" y="3981603"/>
            <a:ext cx="2094271" cy="210529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4820264" y="2032797"/>
            <a:ext cx="2091812" cy="9191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/>
          <p:cNvSpPr txBox="1"/>
          <p:nvPr/>
        </p:nvSpPr>
        <p:spPr>
          <a:xfrm>
            <a:off x="1093998" y="3219415"/>
            <a:ext cx="8879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sink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into</a:t>
            </a:r>
            <a:r>
              <a:rPr lang="nb-NO" sz="2000" b="1" dirty="0">
                <a:solidFill>
                  <a:srgbClr val="FF0000"/>
                </a:solidFill>
              </a:rPr>
              <a:t> a </a:t>
            </a:r>
            <a:r>
              <a:rPr lang="nb-NO" sz="2000" b="1" dirty="0" err="1">
                <a:solidFill>
                  <a:srgbClr val="FF0000"/>
                </a:solidFill>
              </a:rPr>
              <a:t>Buffrad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(BOE).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r>
              <a:rPr lang="nb-NO" sz="2000" b="1" dirty="0" smtClean="0">
                <a:solidFill>
                  <a:srgbClr val="FF0000"/>
                </a:solidFill>
              </a:rPr>
              <a:t> rate 70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/min.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48582" y="292228"/>
            <a:ext cx="2837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>
                <a:solidFill>
                  <a:srgbClr val="FF0000"/>
                </a:solidFill>
              </a:rPr>
              <a:t>Source and </a:t>
            </a:r>
            <a:r>
              <a:rPr lang="nb-NO" sz="2000" b="1" dirty="0" err="1">
                <a:solidFill>
                  <a:srgbClr val="FF0000"/>
                </a:solidFill>
              </a:rPr>
              <a:t>Drain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etching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353686" y="1118067"/>
            <a:ext cx="3024968" cy="1715740"/>
            <a:chOff x="4353686" y="1113182"/>
            <a:chExt cx="3024968" cy="1715740"/>
          </a:xfrm>
        </p:grpSpPr>
        <p:sp>
          <p:nvSpPr>
            <p:cNvPr id="14" name="Flowchart: Magnetic Disk 13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5206124" y="2032138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ctangle 17"/>
          <p:cNvSpPr/>
          <p:nvPr/>
        </p:nvSpPr>
        <p:spPr>
          <a:xfrm>
            <a:off x="6044471" y="2032797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ctangle 18"/>
          <p:cNvSpPr/>
          <p:nvPr/>
        </p:nvSpPr>
        <p:spPr>
          <a:xfrm>
            <a:off x="5205498" y="4841444"/>
            <a:ext cx="452487" cy="3548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ctangle 19"/>
          <p:cNvSpPr/>
          <p:nvPr/>
        </p:nvSpPr>
        <p:spPr>
          <a:xfrm>
            <a:off x="6043845" y="4841444"/>
            <a:ext cx="452487" cy="3548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5204524" y="2136413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ctangle 21"/>
          <p:cNvSpPr/>
          <p:nvPr/>
        </p:nvSpPr>
        <p:spPr>
          <a:xfrm>
            <a:off x="6042871" y="2137072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ctangle 22"/>
          <p:cNvSpPr/>
          <p:nvPr/>
        </p:nvSpPr>
        <p:spPr>
          <a:xfrm>
            <a:off x="5205498" y="4847188"/>
            <a:ext cx="452487" cy="3548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ctangle 23"/>
          <p:cNvSpPr/>
          <p:nvPr/>
        </p:nvSpPr>
        <p:spPr>
          <a:xfrm>
            <a:off x="6043845" y="4847188"/>
            <a:ext cx="452487" cy="3548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03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68527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20263" y="2076616"/>
            <a:ext cx="2091812" cy="9191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4650976" y="417684"/>
            <a:ext cx="2432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P – ions </a:t>
            </a:r>
            <a:r>
              <a:rPr lang="nb-NO" sz="2000" b="1" dirty="0" err="1" smtClean="0">
                <a:solidFill>
                  <a:srgbClr val="FF0000"/>
                </a:solidFill>
              </a:rPr>
              <a:t>implantation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05497" y="2076249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6044471" y="2076249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" name="Group 9"/>
          <p:cNvGrpSpPr/>
          <p:nvPr/>
        </p:nvGrpSpPr>
        <p:grpSpPr>
          <a:xfrm>
            <a:off x="4820263" y="4052435"/>
            <a:ext cx="2094271" cy="2020530"/>
            <a:chOff x="4820263" y="4052435"/>
            <a:chExt cx="2094271" cy="2020530"/>
          </a:xfrm>
        </p:grpSpPr>
        <p:grpSp>
          <p:nvGrpSpPr>
            <p:cNvPr id="19" name="Group 18"/>
            <p:cNvGrpSpPr/>
            <p:nvPr/>
          </p:nvGrpSpPr>
          <p:grpSpPr>
            <a:xfrm>
              <a:off x="4820263" y="4052435"/>
              <a:ext cx="2094271" cy="2020530"/>
              <a:chOff x="4820263" y="4052435"/>
              <a:chExt cx="2094271" cy="2020530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4820263" y="4052435"/>
                <a:ext cx="2094271" cy="202053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206124" y="4953914"/>
                <a:ext cx="452487" cy="354874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044471" y="4953914"/>
                <a:ext cx="452487" cy="354874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5205498" y="4953914"/>
              <a:ext cx="452487" cy="35487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043845" y="4953914"/>
              <a:ext cx="452487" cy="35487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5206750" y="2168440"/>
            <a:ext cx="452487" cy="98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6045097" y="2168527"/>
            <a:ext cx="451861" cy="99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323690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687489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044471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394844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730124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957930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205498" y="2266929"/>
            <a:ext cx="452487" cy="98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ctangle 32"/>
          <p:cNvSpPr/>
          <p:nvPr/>
        </p:nvSpPr>
        <p:spPr>
          <a:xfrm>
            <a:off x="6043845" y="2267016"/>
            <a:ext cx="451861" cy="9935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323690" y="1947360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S</a:t>
            </a:r>
            <a:endParaRPr lang="nb-NO" sz="2000" b="1" dirty="0"/>
          </a:p>
        </p:txBody>
      </p:sp>
      <p:sp>
        <p:nvSpPr>
          <p:cNvPr id="38" name="Rectangle 37"/>
          <p:cNvSpPr/>
          <p:nvPr/>
        </p:nvSpPr>
        <p:spPr>
          <a:xfrm>
            <a:off x="6114435" y="1976923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 smtClean="0"/>
              <a:t>D</a:t>
            </a:r>
            <a:endParaRPr lang="nb-NO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51181" y="3320716"/>
            <a:ext cx="62299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Implantation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energy</a:t>
            </a:r>
            <a:r>
              <a:rPr lang="nb-NO" sz="2000" b="1" dirty="0" smtClean="0">
                <a:solidFill>
                  <a:srgbClr val="FF0000"/>
                </a:solidFill>
              </a:rPr>
              <a:t>  is </a:t>
            </a:r>
            <a:r>
              <a:rPr lang="nb-NO" sz="2000" b="1" dirty="0" smtClean="0">
                <a:solidFill>
                  <a:srgbClr val="FF0000"/>
                </a:solidFill>
              </a:rPr>
              <a:t>35 </a:t>
            </a:r>
            <a:r>
              <a:rPr lang="nb-NO" sz="2000" b="1" dirty="0" err="1" smtClean="0">
                <a:solidFill>
                  <a:srgbClr val="FF0000"/>
                </a:solidFill>
              </a:rPr>
              <a:t>keV</a:t>
            </a:r>
            <a:r>
              <a:rPr lang="nb-NO" sz="2000" b="1" dirty="0" smtClean="0">
                <a:solidFill>
                  <a:srgbClr val="FF0000"/>
                </a:solidFill>
              </a:rPr>
              <a:t> and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dose is </a:t>
            </a:r>
            <a:r>
              <a:rPr lang="nb-NO" sz="2000" b="1" dirty="0" smtClean="0">
                <a:solidFill>
                  <a:srgbClr val="FF0000"/>
                </a:solidFill>
              </a:rPr>
              <a:t>5E14cm-2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25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4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4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4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4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4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7" grpId="0"/>
      <p:bldP spid="38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68527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134748" y="417684"/>
            <a:ext cx="5462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Lithography</a:t>
            </a:r>
            <a:r>
              <a:rPr lang="nb-NO" sz="2000" b="1" dirty="0">
                <a:solidFill>
                  <a:srgbClr val="FF0000"/>
                </a:solidFill>
              </a:rPr>
              <a:t> 2 – </a:t>
            </a:r>
            <a:r>
              <a:rPr lang="nb-NO" sz="2000" b="1" dirty="0" err="1">
                <a:solidFill>
                  <a:srgbClr val="FF0000"/>
                </a:solidFill>
              </a:rPr>
              <a:t>Remove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field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from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Gate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07958" y="2060778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6046932" y="2060778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323690" y="1947360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S</a:t>
            </a:r>
            <a:endParaRPr lang="nb-NO" sz="2000" b="1" dirty="0"/>
          </a:p>
        </p:txBody>
      </p:sp>
      <p:sp>
        <p:nvSpPr>
          <p:cNvPr id="38" name="Rectangle 37"/>
          <p:cNvSpPr/>
          <p:nvPr/>
        </p:nvSpPr>
        <p:spPr>
          <a:xfrm>
            <a:off x="6114435" y="1976923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 smtClean="0"/>
              <a:t>D</a:t>
            </a:r>
            <a:endParaRPr lang="nb-NO" b="1" dirty="0"/>
          </a:p>
        </p:txBody>
      </p:sp>
      <p:sp>
        <p:nvSpPr>
          <p:cNvPr id="7" name="Oval 6"/>
          <p:cNvSpPr/>
          <p:nvPr/>
        </p:nvSpPr>
        <p:spPr>
          <a:xfrm>
            <a:off x="4822530" y="4061542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TextBox 45"/>
          <p:cNvSpPr txBox="1"/>
          <p:nvPr/>
        </p:nvSpPr>
        <p:spPr>
          <a:xfrm>
            <a:off x="1190298" y="3053979"/>
            <a:ext cx="100351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spinn (4500 </a:t>
            </a:r>
            <a:r>
              <a:rPr lang="nb-NO" sz="2000" b="1" dirty="0" err="1" smtClean="0">
                <a:solidFill>
                  <a:srgbClr val="FF0000"/>
                </a:solidFill>
              </a:rPr>
              <a:t>rpm</a:t>
            </a:r>
            <a:r>
              <a:rPr lang="nb-NO" sz="2000" b="1" dirty="0" smtClean="0">
                <a:solidFill>
                  <a:srgbClr val="FF0000"/>
                </a:solidFill>
              </a:rPr>
              <a:t>, 1 min) positive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spinning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be </a:t>
            </a:r>
            <a:r>
              <a:rPr lang="nb-NO" sz="2000" b="1" dirty="0" err="1" smtClean="0">
                <a:solidFill>
                  <a:srgbClr val="FF0000"/>
                </a:solidFill>
              </a:rPr>
              <a:t>softbaked</a:t>
            </a:r>
            <a:r>
              <a:rPr lang="nb-NO" sz="2000" b="1" dirty="0" smtClean="0">
                <a:solidFill>
                  <a:srgbClr val="FF0000"/>
                </a:solidFill>
              </a:rPr>
              <a:t> at 110 ˚C for 1 </a:t>
            </a:r>
            <a:r>
              <a:rPr lang="nb-NO" sz="2000" b="1" dirty="0" err="1" smtClean="0">
                <a:solidFill>
                  <a:srgbClr val="FF0000"/>
                </a:solidFill>
              </a:rPr>
              <a:t>minute</a:t>
            </a:r>
            <a:r>
              <a:rPr lang="nb-NO" sz="2000" b="1" dirty="0" smtClean="0">
                <a:solidFill>
                  <a:srgbClr val="FF0000"/>
                </a:solidFill>
              </a:rPr>
              <a:t> 20 sec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hotplate</a:t>
            </a:r>
            <a:r>
              <a:rPr lang="nb-NO" sz="2000" b="1" dirty="0" smtClean="0">
                <a:solidFill>
                  <a:srgbClr val="FF0000"/>
                </a:solidFill>
              </a:rPr>
              <a:t>. 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39015" y="1366787"/>
            <a:ext cx="3696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load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in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m</a:t>
            </a:r>
            <a:r>
              <a:rPr lang="nb-NO" sz="2000" b="1" dirty="0" err="1" smtClean="0">
                <a:solidFill>
                  <a:srgbClr val="FF0000"/>
                </a:solidFill>
              </a:rPr>
              <a:t>askless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maskin and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expose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34149" y="1366787"/>
            <a:ext cx="45578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exposure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sink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into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developer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.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Inspection-Hardbake</a:t>
            </a:r>
            <a:r>
              <a:rPr lang="nb-NO" sz="2000" b="1" dirty="0">
                <a:solidFill>
                  <a:srgbClr val="FF0000"/>
                </a:solidFill>
              </a:rPr>
              <a:t> 120 ˚C for 3 min.</a:t>
            </a:r>
          </a:p>
          <a:p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4346327" y="1119053"/>
            <a:ext cx="3024968" cy="1715740"/>
            <a:chOff x="4353686" y="1113182"/>
            <a:chExt cx="3024968" cy="1715740"/>
          </a:xfrm>
        </p:grpSpPr>
        <p:sp>
          <p:nvSpPr>
            <p:cNvPr id="51" name="Flowchart: Magnetic Disk 50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ctangle 75"/>
          <p:cNvSpPr/>
          <p:nvPr/>
        </p:nvSpPr>
        <p:spPr>
          <a:xfrm>
            <a:off x="8871619" y="2572821"/>
            <a:ext cx="452487" cy="98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ctangle 76"/>
          <p:cNvSpPr/>
          <p:nvPr/>
        </p:nvSpPr>
        <p:spPr>
          <a:xfrm>
            <a:off x="9709966" y="2572908"/>
            <a:ext cx="451861" cy="99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6" name="Group 95"/>
          <p:cNvGrpSpPr/>
          <p:nvPr/>
        </p:nvGrpSpPr>
        <p:grpSpPr>
          <a:xfrm>
            <a:off x="4822530" y="2067924"/>
            <a:ext cx="2091812" cy="195624"/>
            <a:chOff x="4822530" y="2067924"/>
            <a:chExt cx="2091812" cy="195624"/>
          </a:xfrm>
        </p:grpSpPr>
        <p:grpSp>
          <p:nvGrpSpPr>
            <p:cNvPr id="81" name="Group 80"/>
            <p:cNvGrpSpPr/>
            <p:nvPr/>
          </p:nvGrpSpPr>
          <p:grpSpPr>
            <a:xfrm>
              <a:off x="4822530" y="2067924"/>
              <a:ext cx="2091812" cy="195624"/>
              <a:chOff x="8241428" y="2220121"/>
              <a:chExt cx="2091812" cy="195624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8627222" y="2316305"/>
                <a:ext cx="1290208" cy="99440"/>
                <a:chOff x="9093478" y="2344824"/>
                <a:chExt cx="1290208" cy="99440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9093478" y="2344824"/>
                  <a:ext cx="452487" cy="9857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9931825" y="2344911"/>
                  <a:ext cx="451861" cy="9935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grpSp>
            <p:nvGrpSpPr>
              <p:cNvPr id="80" name="Group 79"/>
              <p:cNvGrpSpPr/>
              <p:nvPr/>
            </p:nvGrpSpPr>
            <p:grpSpPr>
              <a:xfrm>
                <a:off x="8241428" y="2220121"/>
                <a:ext cx="2091812" cy="91911"/>
                <a:chOff x="8241428" y="2220121"/>
                <a:chExt cx="2091812" cy="91911"/>
              </a:xfrm>
            </p:grpSpPr>
            <p:sp>
              <p:nvSpPr>
                <p:cNvPr id="8" name="Rectangle 7"/>
                <p:cNvSpPr/>
                <p:nvPr/>
              </p:nvSpPr>
              <p:spPr>
                <a:xfrm>
                  <a:off x="8241428" y="2220121"/>
                  <a:ext cx="2091812" cy="9191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623770" y="2220121"/>
                  <a:ext cx="1292087" cy="91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</p:grpSp>
        <p:sp>
          <p:nvSpPr>
            <p:cNvPr id="83" name="Rectangle 82"/>
            <p:cNvSpPr/>
            <p:nvPr/>
          </p:nvSpPr>
          <p:spPr>
            <a:xfrm>
              <a:off x="5665304" y="2074673"/>
              <a:ext cx="370168" cy="8173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5" name="Rectangle 94"/>
          <p:cNvSpPr/>
          <p:nvPr/>
        </p:nvSpPr>
        <p:spPr>
          <a:xfrm>
            <a:off x="5665831" y="2078061"/>
            <a:ext cx="370168" cy="817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040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6" grpId="0"/>
      <p:bldP spid="48" grpId="0"/>
      <p:bldP spid="49" grpId="0"/>
      <p:bldP spid="61" grpId="0" animBg="1"/>
      <p:bldP spid="9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68527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12722" y="450357"/>
            <a:ext cx="1313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07958" y="2060778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6046932" y="2060778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323690" y="1947360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S</a:t>
            </a:r>
            <a:endParaRPr lang="nb-NO" sz="2000" b="1" dirty="0"/>
          </a:p>
        </p:txBody>
      </p:sp>
      <p:sp>
        <p:nvSpPr>
          <p:cNvPr id="38" name="Rectangle 37"/>
          <p:cNvSpPr/>
          <p:nvPr/>
        </p:nvSpPr>
        <p:spPr>
          <a:xfrm>
            <a:off x="6114435" y="1976923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 smtClean="0"/>
              <a:t>D</a:t>
            </a:r>
            <a:endParaRPr lang="nb-NO" b="1" dirty="0"/>
          </a:p>
        </p:txBody>
      </p:sp>
      <p:sp>
        <p:nvSpPr>
          <p:cNvPr id="7" name="Oval 6"/>
          <p:cNvSpPr/>
          <p:nvPr/>
        </p:nvSpPr>
        <p:spPr>
          <a:xfrm>
            <a:off x="4822530" y="4061542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0" name="Group 49"/>
          <p:cNvGrpSpPr/>
          <p:nvPr/>
        </p:nvGrpSpPr>
        <p:grpSpPr>
          <a:xfrm>
            <a:off x="4346327" y="1119053"/>
            <a:ext cx="3024968" cy="1715740"/>
            <a:chOff x="4353686" y="1113182"/>
            <a:chExt cx="3024968" cy="1715740"/>
          </a:xfrm>
        </p:grpSpPr>
        <p:sp>
          <p:nvSpPr>
            <p:cNvPr id="51" name="Flowchart: Magnetic Disk 50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ctangle 75"/>
          <p:cNvSpPr/>
          <p:nvPr/>
        </p:nvSpPr>
        <p:spPr>
          <a:xfrm>
            <a:off x="8871619" y="2572821"/>
            <a:ext cx="452487" cy="98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ctangle 76"/>
          <p:cNvSpPr/>
          <p:nvPr/>
        </p:nvSpPr>
        <p:spPr>
          <a:xfrm>
            <a:off x="9709966" y="2572908"/>
            <a:ext cx="451861" cy="99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6" name="Group 95"/>
          <p:cNvGrpSpPr/>
          <p:nvPr/>
        </p:nvGrpSpPr>
        <p:grpSpPr>
          <a:xfrm>
            <a:off x="4822530" y="2067924"/>
            <a:ext cx="2091812" cy="195624"/>
            <a:chOff x="4822530" y="2067924"/>
            <a:chExt cx="2091812" cy="195624"/>
          </a:xfrm>
        </p:grpSpPr>
        <p:grpSp>
          <p:nvGrpSpPr>
            <p:cNvPr id="81" name="Group 80"/>
            <p:cNvGrpSpPr/>
            <p:nvPr/>
          </p:nvGrpSpPr>
          <p:grpSpPr>
            <a:xfrm>
              <a:off x="4822530" y="2067924"/>
              <a:ext cx="2091812" cy="195624"/>
              <a:chOff x="8241428" y="2220121"/>
              <a:chExt cx="2091812" cy="195624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8627222" y="2316305"/>
                <a:ext cx="1290208" cy="99440"/>
                <a:chOff x="9093478" y="2344824"/>
                <a:chExt cx="1290208" cy="99440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9093478" y="2344824"/>
                  <a:ext cx="452487" cy="9857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9931825" y="2344911"/>
                  <a:ext cx="451861" cy="9935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grpSp>
            <p:nvGrpSpPr>
              <p:cNvPr id="80" name="Group 79"/>
              <p:cNvGrpSpPr/>
              <p:nvPr/>
            </p:nvGrpSpPr>
            <p:grpSpPr>
              <a:xfrm>
                <a:off x="8241428" y="2220121"/>
                <a:ext cx="2091812" cy="91911"/>
                <a:chOff x="8241428" y="2220121"/>
                <a:chExt cx="2091812" cy="91911"/>
              </a:xfrm>
            </p:grpSpPr>
            <p:sp>
              <p:nvSpPr>
                <p:cNvPr id="8" name="Rectangle 7"/>
                <p:cNvSpPr/>
                <p:nvPr/>
              </p:nvSpPr>
              <p:spPr>
                <a:xfrm>
                  <a:off x="8241428" y="2220121"/>
                  <a:ext cx="2091812" cy="9191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623770" y="2220121"/>
                  <a:ext cx="1292087" cy="91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</p:grpSp>
        <p:sp>
          <p:nvSpPr>
            <p:cNvPr id="83" name="Rectangle 82"/>
            <p:cNvSpPr/>
            <p:nvPr/>
          </p:nvSpPr>
          <p:spPr>
            <a:xfrm>
              <a:off x="5665304" y="2074673"/>
              <a:ext cx="370168" cy="8173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5" name="Rectangle 94"/>
          <p:cNvSpPr/>
          <p:nvPr/>
        </p:nvSpPr>
        <p:spPr>
          <a:xfrm>
            <a:off x="5665831" y="2078061"/>
            <a:ext cx="370168" cy="817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TextBox 38"/>
          <p:cNvSpPr txBox="1"/>
          <p:nvPr/>
        </p:nvSpPr>
        <p:spPr>
          <a:xfrm>
            <a:off x="2038406" y="3193417"/>
            <a:ext cx="7640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sink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into</a:t>
            </a:r>
            <a:r>
              <a:rPr lang="nb-NO" sz="2000" b="1" dirty="0">
                <a:solidFill>
                  <a:srgbClr val="FF0000"/>
                </a:solidFill>
              </a:rPr>
              <a:t> a </a:t>
            </a:r>
            <a:r>
              <a:rPr lang="nb-NO" sz="2000" b="1" dirty="0" err="1">
                <a:solidFill>
                  <a:srgbClr val="FF0000"/>
                </a:solidFill>
              </a:rPr>
              <a:t>Buffrad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smtClean="0">
                <a:solidFill>
                  <a:srgbClr val="FF0000"/>
                </a:solidFill>
              </a:rPr>
              <a:t>to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673727" y="2164065"/>
            <a:ext cx="370168" cy="94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83008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935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68527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981215" y="457952"/>
            <a:ext cx="1786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Gate </a:t>
            </a:r>
            <a:r>
              <a:rPr lang="nb-NO" sz="2000" b="1" dirty="0" err="1" smtClean="0">
                <a:solidFill>
                  <a:srgbClr val="FF0000"/>
                </a:solidFill>
              </a:rPr>
              <a:t>Oxidation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Oval 6"/>
          <p:cNvSpPr/>
          <p:nvPr/>
        </p:nvSpPr>
        <p:spPr>
          <a:xfrm>
            <a:off x="4820265" y="406444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" name="Group 8"/>
          <p:cNvGrpSpPr/>
          <p:nvPr/>
        </p:nvGrpSpPr>
        <p:grpSpPr>
          <a:xfrm>
            <a:off x="5205498" y="2168440"/>
            <a:ext cx="1290208" cy="108114"/>
            <a:chOff x="5204511" y="2158038"/>
            <a:chExt cx="1290208" cy="108114"/>
          </a:xfrm>
        </p:grpSpPr>
        <p:sp>
          <p:nvSpPr>
            <p:cNvPr id="42" name="Rectangle 41"/>
            <p:cNvSpPr/>
            <p:nvPr/>
          </p:nvSpPr>
          <p:spPr>
            <a:xfrm>
              <a:off x="5204511" y="2167576"/>
              <a:ext cx="452487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042858" y="2158038"/>
              <a:ext cx="451861" cy="9935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818717" y="2061767"/>
            <a:ext cx="2091812" cy="91911"/>
            <a:chOff x="4818717" y="2061767"/>
            <a:chExt cx="2091812" cy="91911"/>
          </a:xfrm>
        </p:grpSpPr>
        <p:sp>
          <p:nvSpPr>
            <p:cNvPr id="8" name="Rectangle 7"/>
            <p:cNvSpPr/>
            <p:nvPr/>
          </p:nvSpPr>
          <p:spPr>
            <a:xfrm>
              <a:off x="4818717" y="2061767"/>
              <a:ext cx="2091812" cy="9191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201059" y="2061767"/>
              <a:ext cx="1292087" cy="919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372944" y="3193417"/>
            <a:ext cx="8525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remove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by aceton and </a:t>
            </a:r>
            <a:r>
              <a:rPr lang="nb-NO" sz="2000" b="1" dirty="0" err="1" smtClean="0">
                <a:solidFill>
                  <a:srgbClr val="FF0000"/>
                </a:solidFill>
              </a:rPr>
              <a:t>piranha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solution</a:t>
            </a:r>
            <a:r>
              <a:rPr lang="nb-NO" sz="2000" b="1" dirty="0" smtClean="0">
                <a:solidFill>
                  <a:srgbClr val="FF0000"/>
                </a:solidFill>
              </a:rPr>
              <a:t> (H2SO4+H2O2).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5663757" y="2165632"/>
            <a:ext cx="382481" cy="1012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" name="Group 11"/>
          <p:cNvGrpSpPr/>
          <p:nvPr/>
        </p:nvGrpSpPr>
        <p:grpSpPr>
          <a:xfrm>
            <a:off x="4818716" y="2123802"/>
            <a:ext cx="2091812" cy="146852"/>
            <a:chOff x="6427454" y="1533084"/>
            <a:chExt cx="2091812" cy="146852"/>
          </a:xfrm>
        </p:grpSpPr>
        <p:grpSp>
          <p:nvGrpSpPr>
            <p:cNvPr id="66" name="Group 65"/>
            <p:cNvGrpSpPr/>
            <p:nvPr/>
          </p:nvGrpSpPr>
          <p:grpSpPr>
            <a:xfrm>
              <a:off x="6427454" y="1533084"/>
              <a:ext cx="2091812" cy="37791"/>
              <a:chOff x="6444975" y="1559032"/>
              <a:chExt cx="2091812" cy="37791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6444975" y="1559032"/>
                <a:ext cx="2091812" cy="37785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6827317" y="1559038"/>
                <a:ext cx="1292087" cy="37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68" name="Rectangle 67"/>
            <p:cNvSpPr/>
            <p:nvPr/>
          </p:nvSpPr>
          <p:spPr>
            <a:xfrm>
              <a:off x="6809796" y="1634217"/>
              <a:ext cx="1292087" cy="457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827113" y="4064440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14647" y="1087558"/>
            <a:ext cx="10664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grow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thin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high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quality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layer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The </a:t>
            </a:r>
            <a:r>
              <a:rPr lang="nb-NO" sz="2000" b="1" dirty="0" err="1" smtClean="0">
                <a:solidFill>
                  <a:srgbClr val="FF0000"/>
                </a:solidFill>
              </a:rPr>
              <a:t>expected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thickness</a:t>
            </a:r>
            <a:r>
              <a:rPr lang="nb-NO" sz="2000" b="1" dirty="0" smtClean="0">
                <a:solidFill>
                  <a:srgbClr val="FF0000"/>
                </a:solidFill>
              </a:rPr>
              <a:t> is 20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endParaRPr lang="nb-NO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79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9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199612" y="2221325"/>
            <a:ext cx="1292087" cy="457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820264" y="2061177"/>
            <a:ext cx="2099890" cy="149027"/>
            <a:chOff x="4820264" y="2061177"/>
            <a:chExt cx="2099890" cy="149027"/>
          </a:xfrm>
        </p:grpSpPr>
        <p:sp>
          <p:nvSpPr>
            <p:cNvPr id="42" name="Rectangle 41"/>
            <p:cNvSpPr/>
            <p:nvPr/>
          </p:nvSpPr>
          <p:spPr>
            <a:xfrm>
              <a:off x="5200866" y="2111628"/>
              <a:ext cx="1292087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820264" y="2061177"/>
              <a:ext cx="388689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504274" y="2061177"/>
              <a:ext cx="415880" cy="9961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Oval 6"/>
          <p:cNvSpPr/>
          <p:nvPr/>
        </p:nvSpPr>
        <p:spPr>
          <a:xfrm>
            <a:off x="4817487" y="406206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TextBox 44"/>
          <p:cNvSpPr txBox="1"/>
          <p:nvPr/>
        </p:nvSpPr>
        <p:spPr>
          <a:xfrm>
            <a:off x="2691563" y="379571"/>
            <a:ext cx="6343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Lithography</a:t>
            </a:r>
            <a:r>
              <a:rPr lang="nb-NO" sz="2000" b="1" dirty="0">
                <a:solidFill>
                  <a:srgbClr val="FF0000"/>
                </a:solidFill>
              </a:rPr>
              <a:t> 3 – </a:t>
            </a:r>
            <a:r>
              <a:rPr lang="nb-NO" sz="2000" b="1" dirty="0" err="1">
                <a:solidFill>
                  <a:srgbClr val="FF0000"/>
                </a:solidFill>
              </a:rPr>
              <a:t>Remove</a:t>
            </a:r>
            <a:r>
              <a:rPr lang="nb-NO" sz="2000" b="1" dirty="0">
                <a:solidFill>
                  <a:srgbClr val="FF0000"/>
                </a:solidFill>
              </a:rPr>
              <a:t> gate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from Source and </a:t>
            </a:r>
            <a:r>
              <a:rPr lang="nb-NO" sz="2000" b="1" dirty="0" err="1">
                <a:solidFill>
                  <a:srgbClr val="FF0000"/>
                </a:solidFill>
              </a:rPr>
              <a:t>Drain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10031" y="3108173"/>
            <a:ext cx="80712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spinn (4500 </a:t>
            </a:r>
            <a:r>
              <a:rPr lang="nb-NO" sz="2000" b="1" dirty="0" err="1" smtClean="0">
                <a:solidFill>
                  <a:srgbClr val="FF0000"/>
                </a:solidFill>
              </a:rPr>
              <a:t>rpm</a:t>
            </a:r>
            <a:r>
              <a:rPr lang="nb-NO" sz="2000" b="1" dirty="0" smtClean="0">
                <a:solidFill>
                  <a:srgbClr val="FF0000"/>
                </a:solidFill>
              </a:rPr>
              <a:t>, 1 min) positive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The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be </a:t>
            </a:r>
            <a:r>
              <a:rPr lang="nb-NO" sz="2000" b="1" dirty="0" err="1" smtClean="0">
                <a:solidFill>
                  <a:srgbClr val="FF0000"/>
                </a:solidFill>
              </a:rPr>
              <a:t>sotbaked</a:t>
            </a:r>
            <a:r>
              <a:rPr lang="nb-NO" sz="2000" b="1" dirty="0" smtClean="0">
                <a:solidFill>
                  <a:srgbClr val="FF0000"/>
                </a:solidFill>
              </a:rPr>
              <a:t> at 110 ˚C for 1 </a:t>
            </a:r>
            <a:r>
              <a:rPr lang="nb-NO" sz="2000" b="1" dirty="0" err="1" smtClean="0">
                <a:solidFill>
                  <a:srgbClr val="FF0000"/>
                </a:solidFill>
              </a:rPr>
              <a:t>minute</a:t>
            </a:r>
            <a:r>
              <a:rPr lang="nb-NO" sz="2000" b="1" dirty="0" smtClean="0">
                <a:solidFill>
                  <a:srgbClr val="FF0000"/>
                </a:solidFill>
              </a:rPr>
              <a:t> 20 sec. 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353686" y="1113182"/>
            <a:ext cx="3024968" cy="1715740"/>
            <a:chOff x="4353686" y="1113182"/>
            <a:chExt cx="3024968" cy="1715740"/>
          </a:xfrm>
        </p:grpSpPr>
        <p:sp>
          <p:nvSpPr>
            <p:cNvPr id="49" name="Flowchart: Magnetic Disk 48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539015" y="1366787"/>
            <a:ext cx="3696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load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in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m</a:t>
            </a:r>
            <a:r>
              <a:rPr lang="nb-NO" sz="2000" b="1" dirty="0" err="1" smtClean="0">
                <a:solidFill>
                  <a:srgbClr val="FF0000"/>
                </a:solidFill>
              </a:rPr>
              <a:t>askless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maskin and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expose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66286" y="1366787"/>
            <a:ext cx="45578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exposure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sink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into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developer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.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Inspection-Hardbake</a:t>
            </a:r>
            <a:r>
              <a:rPr lang="nb-NO" sz="2000" b="1" dirty="0" smtClean="0">
                <a:solidFill>
                  <a:srgbClr val="FF0000"/>
                </a:solidFill>
              </a:rPr>
              <a:t> 120 ˚C for 3 min.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202097" y="2074674"/>
            <a:ext cx="441632" cy="1372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Rectangle 57"/>
          <p:cNvSpPr/>
          <p:nvPr/>
        </p:nvSpPr>
        <p:spPr>
          <a:xfrm>
            <a:off x="4816258" y="2061177"/>
            <a:ext cx="395463" cy="10006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Rectangle 58"/>
          <p:cNvSpPr/>
          <p:nvPr/>
        </p:nvSpPr>
        <p:spPr>
          <a:xfrm>
            <a:off x="6487331" y="2061178"/>
            <a:ext cx="432823" cy="9282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Rectangle 59"/>
          <p:cNvSpPr/>
          <p:nvPr/>
        </p:nvSpPr>
        <p:spPr>
          <a:xfrm>
            <a:off x="6039212" y="2074674"/>
            <a:ext cx="465061" cy="137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400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4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7" grpId="0"/>
      <p:bldP spid="51" grpId="0"/>
      <p:bldP spid="52" grpId="0"/>
      <p:bldP spid="55" grpId="0" animBg="1"/>
      <p:bldP spid="58" grpId="0" animBg="1"/>
      <p:bldP spid="59" grpId="0" animBg="1"/>
      <p:bldP spid="60" grpId="0" animBg="1"/>
      <p:bldP spid="62" grpId="0" animBg="1"/>
      <p:bldP spid="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221346" y="2212462"/>
            <a:ext cx="1296213" cy="457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820264" y="2061177"/>
            <a:ext cx="2099890" cy="149027"/>
            <a:chOff x="4820264" y="2061177"/>
            <a:chExt cx="2099890" cy="149027"/>
          </a:xfrm>
        </p:grpSpPr>
        <p:sp>
          <p:nvSpPr>
            <p:cNvPr id="42" name="Rectangle 41"/>
            <p:cNvSpPr/>
            <p:nvPr/>
          </p:nvSpPr>
          <p:spPr>
            <a:xfrm>
              <a:off x="5200866" y="2111628"/>
              <a:ext cx="1292087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820264" y="2061177"/>
              <a:ext cx="388689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504274" y="2061177"/>
              <a:ext cx="415880" cy="9961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Oval 6"/>
          <p:cNvSpPr/>
          <p:nvPr/>
        </p:nvSpPr>
        <p:spPr>
          <a:xfrm>
            <a:off x="4817487" y="406206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TextBox 44"/>
          <p:cNvSpPr txBox="1"/>
          <p:nvPr/>
        </p:nvSpPr>
        <p:spPr>
          <a:xfrm>
            <a:off x="5194049" y="466199"/>
            <a:ext cx="1313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353686" y="1113182"/>
            <a:ext cx="3024968" cy="1715740"/>
            <a:chOff x="4353686" y="1113182"/>
            <a:chExt cx="3024968" cy="1715740"/>
          </a:xfrm>
        </p:grpSpPr>
        <p:sp>
          <p:nvSpPr>
            <p:cNvPr id="49" name="Flowchart: Magnetic Disk 48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Rectangle 54"/>
          <p:cNvSpPr/>
          <p:nvPr/>
        </p:nvSpPr>
        <p:spPr>
          <a:xfrm>
            <a:off x="5202097" y="2061177"/>
            <a:ext cx="441632" cy="150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Rectangle 57"/>
          <p:cNvSpPr/>
          <p:nvPr/>
        </p:nvSpPr>
        <p:spPr>
          <a:xfrm>
            <a:off x="4843877" y="2074674"/>
            <a:ext cx="350172" cy="8656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Rectangle 58"/>
          <p:cNvSpPr/>
          <p:nvPr/>
        </p:nvSpPr>
        <p:spPr>
          <a:xfrm>
            <a:off x="6517559" y="2061177"/>
            <a:ext cx="410998" cy="9282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Rectangle 59"/>
          <p:cNvSpPr/>
          <p:nvPr/>
        </p:nvSpPr>
        <p:spPr>
          <a:xfrm>
            <a:off x="6039212" y="2061177"/>
            <a:ext cx="465061" cy="1512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TextBox 42"/>
          <p:cNvSpPr txBox="1"/>
          <p:nvPr/>
        </p:nvSpPr>
        <p:spPr>
          <a:xfrm>
            <a:off x="2971959" y="3235481"/>
            <a:ext cx="5859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sink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into</a:t>
            </a:r>
            <a:r>
              <a:rPr lang="nb-NO" sz="2000" b="1" dirty="0">
                <a:solidFill>
                  <a:srgbClr val="FF0000"/>
                </a:solidFill>
              </a:rPr>
              <a:t> a </a:t>
            </a:r>
            <a:r>
              <a:rPr lang="nb-NO" sz="2000" b="1" dirty="0" err="1">
                <a:solidFill>
                  <a:srgbClr val="FF0000"/>
                </a:solidFill>
              </a:rPr>
              <a:t>Buffrad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038496" y="2168528"/>
            <a:ext cx="448835" cy="944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Rectangle 55"/>
          <p:cNvSpPr/>
          <p:nvPr/>
        </p:nvSpPr>
        <p:spPr>
          <a:xfrm>
            <a:off x="5199328" y="2224977"/>
            <a:ext cx="44440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ctangle 56"/>
          <p:cNvSpPr/>
          <p:nvPr/>
        </p:nvSpPr>
        <p:spPr>
          <a:xfrm>
            <a:off x="5219399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6057746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349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4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4" grpId="0" animBg="1"/>
      <p:bldP spid="56" grpId="0" animBg="1"/>
      <p:bldP spid="57" grpId="0" animBg="1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653353" y="2206212"/>
            <a:ext cx="404393" cy="519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2660240" y="466199"/>
            <a:ext cx="6528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Lithography</a:t>
            </a:r>
            <a:r>
              <a:rPr lang="nb-NO" sz="2000" b="1" dirty="0">
                <a:solidFill>
                  <a:srgbClr val="FF0000"/>
                </a:solidFill>
              </a:rPr>
              <a:t> 4 – </a:t>
            </a:r>
            <a:r>
              <a:rPr lang="nb-NO" sz="2000" b="1" dirty="0" err="1">
                <a:solidFill>
                  <a:srgbClr val="FF0000"/>
                </a:solidFill>
              </a:rPr>
              <a:t>Create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Contacts</a:t>
            </a:r>
            <a:r>
              <a:rPr lang="nb-NO" sz="2000" b="1" dirty="0">
                <a:solidFill>
                  <a:srgbClr val="FF0000"/>
                </a:solidFill>
              </a:rPr>
              <a:t> for Source, </a:t>
            </a:r>
            <a:r>
              <a:rPr lang="nb-NO" sz="2000" b="1" dirty="0" err="1">
                <a:solidFill>
                  <a:srgbClr val="FF0000"/>
                </a:solidFill>
              </a:rPr>
              <a:t>Drain</a:t>
            </a:r>
            <a:r>
              <a:rPr lang="nb-NO" sz="2000" b="1" dirty="0">
                <a:solidFill>
                  <a:srgbClr val="FF0000"/>
                </a:solidFill>
              </a:rPr>
              <a:t> and Gate  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4353686" y="1113182"/>
            <a:ext cx="3024968" cy="1715740"/>
            <a:chOff x="4353686" y="1113182"/>
            <a:chExt cx="3024968" cy="1715740"/>
          </a:xfrm>
        </p:grpSpPr>
        <p:sp>
          <p:nvSpPr>
            <p:cNvPr id="49" name="Flowchart: Magnetic Disk 48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ctangle 56"/>
          <p:cNvSpPr/>
          <p:nvPr/>
        </p:nvSpPr>
        <p:spPr>
          <a:xfrm>
            <a:off x="5219399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6057746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ctangle 45"/>
          <p:cNvSpPr/>
          <p:nvPr/>
        </p:nvSpPr>
        <p:spPr>
          <a:xfrm>
            <a:off x="6520576" y="2061177"/>
            <a:ext cx="399578" cy="9282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Rectangle 46"/>
          <p:cNvSpPr/>
          <p:nvPr/>
        </p:nvSpPr>
        <p:spPr>
          <a:xfrm>
            <a:off x="4820263" y="2061177"/>
            <a:ext cx="379885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ctangle 50"/>
          <p:cNvSpPr/>
          <p:nvPr/>
        </p:nvSpPr>
        <p:spPr>
          <a:xfrm>
            <a:off x="5641956" y="2107519"/>
            <a:ext cx="403141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Rectangle 51"/>
          <p:cNvSpPr/>
          <p:nvPr/>
        </p:nvSpPr>
        <p:spPr>
          <a:xfrm>
            <a:off x="6057746" y="2156865"/>
            <a:ext cx="446381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ctangle 52"/>
          <p:cNvSpPr/>
          <p:nvPr/>
        </p:nvSpPr>
        <p:spPr>
          <a:xfrm>
            <a:off x="5209774" y="2154000"/>
            <a:ext cx="422557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4817090" y="406206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TextBox 64"/>
          <p:cNvSpPr txBox="1"/>
          <p:nvPr/>
        </p:nvSpPr>
        <p:spPr>
          <a:xfrm>
            <a:off x="1802475" y="3117011"/>
            <a:ext cx="85906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spinn (4500 </a:t>
            </a:r>
            <a:r>
              <a:rPr lang="nb-NO" sz="2000" b="1" dirty="0" err="1" smtClean="0">
                <a:solidFill>
                  <a:srgbClr val="FF0000"/>
                </a:solidFill>
              </a:rPr>
              <a:t>rpm</a:t>
            </a:r>
            <a:r>
              <a:rPr lang="nb-NO" sz="2000" b="1" dirty="0" smtClean="0">
                <a:solidFill>
                  <a:srgbClr val="FF0000"/>
                </a:solidFill>
              </a:rPr>
              <a:t>, 1 min) positive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1813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The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be </a:t>
            </a:r>
            <a:r>
              <a:rPr lang="nb-NO" sz="2000" b="1" dirty="0" err="1" smtClean="0">
                <a:solidFill>
                  <a:srgbClr val="FF0000"/>
                </a:solidFill>
              </a:rPr>
              <a:t>sotbaked</a:t>
            </a:r>
            <a:r>
              <a:rPr lang="nb-NO" sz="2000" b="1" dirty="0" smtClean="0">
                <a:solidFill>
                  <a:srgbClr val="FF0000"/>
                </a:solidFill>
              </a:rPr>
              <a:t> at 110 ˚C for 1 </a:t>
            </a:r>
            <a:r>
              <a:rPr lang="nb-NO" sz="2000" b="1" dirty="0" err="1" smtClean="0">
                <a:solidFill>
                  <a:srgbClr val="FF0000"/>
                </a:solidFill>
              </a:rPr>
              <a:t>minute</a:t>
            </a:r>
            <a:r>
              <a:rPr lang="nb-NO" sz="2000" b="1" dirty="0" smtClean="0">
                <a:solidFill>
                  <a:srgbClr val="FF0000"/>
                </a:solidFill>
              </a:rPr>
              <a:t>. 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39015" y="1366787"/>
            <a:ext cx="3696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load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in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m</a:t>
            </a:r>
            <a:r>
              <a:rPr lang="nb-NO" sz="2000" b="1" dirty="0" err="1" smtClean="0">
                <a:solidFill>
                  <a:srgbClr val="FF0000"/>
                </a:solidFill>
              </a:rPr>
              <a:t>askless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maskin and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expose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498080" y="1366787"/>
            <a:ext cx="45578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exposure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sink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into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developer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381332" y="2123616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Rectangle 69"/>
          <p:cNvSpPr/>
          <p:nvPr/>
        </p:nvSpPr>
        <p:spPr>
          <a:xfrm>
            <a:off x="6246206" y="2122374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Rectangle 70"/>
          <p:cNvSpPr/>
          <p:nvPr/>
        </p:nvSpPr>
        <p:spPr>
          <a:xfrm>
            <a:off x="5803180" y="2065427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" name="Group 10"/>
          <p:cNvGrpSpPr/>
          <p:nvPr/>
        </p:nvGrpSpPr>
        <p:grpSpPr>
          <a:xfrm>
            <a:off x="5031425" y="4331368"/>
            <a:ext cx="1642903" cy="1209093"/>
            <a:chOff x="5031425" y="4331368"/>
            <a:chExt cx="1642903" cy="1209093"/>
          </a:xfrm>
        </p:grpSpPr>
        <p:sp>
          <p:nvSpPr>
            <p:cNvPr id="55" name="Rectangle 54"/>
            <p:cNvSpPr/>
            <p:nvPr/>
          </p:nvSpPr>
          <p:spPr>
            <a:xfrm>
              <a:off x="5031425" y="4770380"/>
              <a:ext cx="542136" cy="7611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204254" y="4947354"/>
              <a:ext cx="373406" cy="37105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828132" y="4514248"/>
              <a:ext cx="45719" cy="8709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416251" y="4331368"/>
              <a:ext cx="899794" cy="26899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132192" y="4779317"/>
              <a:ext cx="542136" cy="7611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6127919" y="4947353"/>
              <a:ext cx="373406" cy="37105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27612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4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4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4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51" grpId="0" animBg="1"/>
      <p:bldP spid="52" grpId="0" animBg="1"/>
      <p:bldP spid="53" grpId="0" animBg="1"/>
      <p:bldP spid="7" grpId="0" animBg="1"/>
      <p:bldP spid="65" grpId="0"/>
      <p:bldP spid="66" grpId="0"/>
      <p:bldP spid="67" grpId="0"/>
      <p:bldP spid="69" grpId="0" animBg="1"/>
      <p:bldP spid="70" grpId="0" animBg="1"/>
      <p:bldP spid="7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653353" y="2206212"/>
            <a:ext cx="404393" cy="519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057472" y="666254"/>
            <a:ext cx="15870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Metallization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ctangle 56"/>
          <p:cNvSpPr/>
          <p:nvPr/>
        </p:nvSpPr>
        <p:spPr>
          <a:xfrm>
            <a:off x="5219399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6057746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ctangle 45"/>
          <p:cNvSpPr/>
          <p:nvPr/>
        </p:nvSpPr>
        <p:spPr>
          <a:xfrm>
            <a:off x="6520576" y="2061177"/>
            <a:ext cx="399578" cy="9282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Rectangle 46"/>
          <p:cNvSpPr/>
          <p:nvPr/>
        </p:nvSpPr>
        <p:spPr>
          <a:xfrm>
            <a:off x="4820263" y="2061177"/>
            <a:ext cx="379885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ctangle 50"/>
          <p:cNvSpPr/>
          <p:nvPr/>
        </p:nvSpPr>
        <p:spPr>
          <a:xfrm>
            <a:off x="5641956" y="2107519"/>
            <a:ext cx="403141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Rectangle 51"/>
          <p:cNvSpPr/>
          <p:nvPr/>
        </p:nvSpPr>
        <p:spPr>
          <a:xfrm>
            <a:off x="6057746" y="2156865"/>
            <a:ext cx="446381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ctangle 52"/>
          <p:cNvSpPr/>
          <p:nvPr/>
        </p:nvSpPr>
        <p:spPr>
          <a:xfrm>
            <a:off x="5209774" y="2154000"/>
            <a:ext cx="422557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4817090" y="406206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TextBox 64"/>
          <p:cNvSpPr txBox="1"/>
          <p:nvPr/>
        </p:nvSpPr>
        <p:spPr>
          <a:xfrm>
            <a:off x="538762" y="3125062"/>
            <a:ext cx="10649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put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wafers</a:t>
            </a:r>
            <a:r>
              <a:rPr lang="nb-NO" sz="2000" b="1" dirty="0">
                <a:solidFill>
                  <a:srgbClr val="FF0000"/>
                </a:solidFill>
              </a:rPr>
              <a:t> in an e-beam </a:t>
            </a:r>
            <a:r>
              <a:rPr lang="nb-NO" sz="2000" b="1" dirty="0" err="1">
                <a:solidFill>
                  <a:srgbClr val="FF0000"/>
                </a:solidFill>
              </a:rPr>
              <a:t>evaporation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chamber</a:t>
            </a:r>
            <a:r>
              <a:rPr lang="nb-NO" sz="2000" b="1" dirty="0">
                <a:solidFill>
                  <a:srgbClr val="FF0000"/>
                </a:solidFill>
              </a:rPr>
              <a:t> to </a:t>
            </a:r>
            <a:r>
              <a:rPr lang="nb-NO" sz="2000" b="1" dirty="0" err="1">
                <a:solidFill>
                  <a:srgbClr val="FF0000"/>
                </a:solidFill>
              </a:rPr>
              <a:t>deposit</a:t>
            </a:r>
            <a:r>
              <a:rPr lang="nb-NO" sz="2000" b="1" dirty="0">
                <a:solidFill>
                  <a:srgbClr val="FF0000"/>
                </a:solidFill>
              </a:rPr>
              <a:t> Al </a:t>
            </a:r>
            <a:r>
              <a:rPr lang="nb-NO" sz="2000" b="1" dirty="0" smtClean="0">
                <a:solidFill>
                  <a:srgbClr val="FF0000"/>
                </a:solidFill>
              </a:rPr>
              <a:t>(200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) </a:t>
            </a:r>
            <a:r>
              <a:rPr lang="nb-NO" sz="2000" b="1" dirty="0" err="1" smtClean="0">
                <a:solidFill>
                  <a:srgbClr val="FF0000"/>
                </a:solidFill>
              </a:rPr>
              <a:t>onto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381332" y="2123616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Rectangle 69"/>
          <p:cNvSpPr/>
          <p:nvPr/>
        </p:nvSpPr>
        <p:spPr>
          <a:xfrm>
            <a:off x="6246206" y="2122374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Rectangle 70"/>
          <p:cNvSpPr/>
          <p:nvPr/>
        </p:nvSpPr>
        <p:spPr>
          <a:xfrm>
            <a:off x="5803180" y="2065427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" name="Group 9"/>
          <p:cNvGrpSpPr/>
          <p:nvPr/>
        </p:nvGrpSpPr>
        <p:grpSpPr>
          <a:xfrm>
            <a:off x="5031425" y="4331368"/>
            <a:ext cx="1642903" cy="1209093"/>
            <a:chOff x="5031425" y="4331368"/>
            <a:chExt cx="1642903" cy="1209093"/>
          </a:xfrm>
        </p:grpSpPr>
        <p:sp>
          <p:nvSpPr>
            <p:cNvPr id="55" name="Rectangle 54"/>
            <p:cNvSpPr/>
            <p:nvPr/>
          </p:nvSpPr>
          <p:spPr>
            <a:xfrm>
              <a:off x="5031425" y="4770380"/>
              <a:ext cx="542136" cy="7611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194629" y="4947354"/>
              <a:ext cx="373406" cy="37105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828132" y="4514248"/>
              <a:ext cx="45719" cy="8709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416251" y="4331368"/>
              <a:ext cx="899794" cy="26899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132192" y="4779317"/>
              <a:ext cx="542136" cy="7611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6118294" y="4947353"/>
              <a:ext cx="373406" cy="37105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2" name="Oval 71"/>
          <p:cNvSpPr/>
          <p:nvPr/>
        </p:nvSpPr>
        <p:spPr>
          <a:xfrm>
            <a:off x="4823228" y="4039788"/>
            <a:ext cx="2094271" cy="202053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Rectangle 72"/>
          <p:cNvSpPr/>
          <p:nvPr/>
        </p:nvSpPr>
        <p:spPr>
          <a:xfrm>
            <a:off x="4819727" y="1964025"/>
            <a:ext cx="379885" cy="986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Rectangle 73"/>
          <p:cNvSpPr/>
          <p:nvPr/>
        </p:nvSpPr>
        <p:spPr>
          <a:xfrm>
            <a:off x="6520576" y="1962484"/>
            <a:ext cx="399578" cy="986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Rectangle 74"/>
          <p:cNvSpPr/>
          <p:nvPr/>
        </p:nvSpPr>
        <p:spPr>
          <a:xfrm>
            <a:off x="6048121" y="2050828"/>
            <a:ext cx="458087" cy="10547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ctangle 75"/>
          <p:cNvSpPr/>
          <p:nvPr/>
        </p:nvSpPr>
        <p:spPr>
          <a:xfrm>
            <a:off x="5653353" y="2013371"/>
            <a:ext cx="385860" cy="8680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ctangle 76"/>
          <p:cNvSpPr/>
          <p:nvPr/>
        </p:nvSpPr>
        <p:spPr>
          <a:xfrm>
            <a:off x="5209774" y="2060452"/>
            <a:ext cx="449978" cy="8667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8" name="Rectangle 77"/>
          <p:cNvSpPr/>
          <p:nvPr/>
        </p:nvSpPr>
        <p:spPr>
          <a:xfrm>
            <a:off x="5378678" y="2131654"/>
            <a:ext cx="69838" cy="14426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3" name="Rectangle 82"/>
          <p:cNvSpPr/>
          <p:nvPr/>
        </p:nvSpPr>
        <p:spPr>
          <a:xfrm>
            <a:off x="5803180" y="2060453"/>
            <a:ext cx="76809" cy="1572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" name="Rectangle 86"/>
          <p:cNvSpPr/>
          <p:nvPr/>
        </p:nvSpPr>
        <p:spPr>
          <a:xfrm>
            <a:off x="6245584" y="2117422"/>
            <a:ext cx="76809" cy="1572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172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4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4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4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4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4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4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4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4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4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83" grpId="0" animBg="1"/>
      <p:bldP spid="8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653353" y="2206212"/>
            <a:ext cx="404393" cy="519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367456" y="497186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Lift-</a:t>
            </a:r>
            <a:r>
              <a:rPr lang="nb-NO" sz="2000" b="1" dirty="0" err="1" smtClean="0">
                <a:solidFill>
                  <a:srgbClr val="FF0000"/>
                </a:solidFill>
              </a:rPr>
              <a:t>Off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ctangle 56"/>
          <p:cNvSpPr/>
          <p:nvPr/>
        </p:nvSpPr>
        <p:spPr>
          <a:xfrm>
            <a:off x="5219399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6057746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ctangle 45"/>
          <p:cNvSpPr/>
          <p:nvPr/>
        </p:nvSpPr>
        <p:spPr>
          <a:xfrm>
            <a:off x="6520576" y="2061177"/>
            <a:ext cx="399578" cy="9282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Rectangle 46"/>
          <p:cNvSpPr/>
          <p:nvPr/>
        </p:nvSpPr>
        <p:spPr>
          <a:xfrm>
            <a:off x="4820263" y="2061177"/>
            <a:ext cx="379885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ctangle 50"/>
          <p:cNvSpPr/>
          <p:nvPr/>
        </p:nvSpPr>
        <p:spPr>
          <a:xfrm>
            <a:off x="5641956" y="2107519"/>
            <a:ext cx="403141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Rectangle 51"/>
          <p:cNvSpPr/>
          <p:nvPr/>
        </p:nvSpPr>
        <p:spPr>
          <a:xfrm>
            <a:off x="6057746" y="2156865"/>
            <a:ext cx="446381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ctangle 52"/>
          <p:cNvSpPr/>
          <p:nvPr/>
        </p:nvSpPr>
        <p:spPr>
          <a:xfrm>
            <a:off x="5209774" y="2154000"/>
            <a:ext cx="422557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4816257" y="4066174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TextBox 64"/>
          <p:cNvSpPr txBox="1"/>
          <p:nvPr/>
        </p:nvSpPr>
        <p:spPr>
          <a:xfrm>
            <a:off x="1839032" y="3067490"/>
            <a:ext cx="80330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put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wafers</a:t>
            </a:r>
            <a:r>
              <a:rPr lang="nb-NO" sz="2000" b="1" dirty="0">
                <a:solidFill>
                  <a:srgbClr val="FF0000"/>
                </a:solidFill>
              </a:rPr>
              <a:t> in </a:t>
            </a:r>
            <a:r>
              <a:rPr lang="nb-NO" sz="2000" b="1" dirty="0" smtClean="0">
                <a:solidFill>
                  <a:srgbClr val="FF0000"/>
                </a:solidFill>
              </a:rPr>
              <a:t>a aceton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combined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with</a:t>
            </a:r>
            <a:r>
              <a:rPr lang="nb-NO" sz="2000" b="1" dirty="0" smtClean="0">
                <a:solidFill>
                  <a:srgbClr val="FF0000"/>
                </a:solidFill>
              </a:rPr>
              <a:t> an </a:t>
            </a:r>
            <a:r>
              <a:rPr lang="nb-NO" sz="2000" b="1" dirty="0" err="1" smtClean="0">
                <a:solidFill>
                  <a:srgbClr val="FF0000"/>
                </a:solidFill>
              </a:rPr>
              <a:t>ultrasonic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to </a:t>
            </a:r>
            <a:r>
              <a:rPr lang="nb-NO" sz="2000" b="1" dirty="0" err="1" smtClean="0">
                <a:solidFill>
                  <a:srgbClr val="FF0000"/>
                </a:solidFill>
              </a:rPr>
              <a:t>remove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Al </a:t>
            </a:r>
            <a:r>
              <a:rPr lang="nb-NO" sz="2000" b="1" dirty="0" err="1" smtClean="0">
                <a:solidFill>
                  <a:srgbClr val="FF0000"/>
                </a:solidFill>
              </a:rPr>
              <a:t>layer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above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381332" y="2123616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Rectangle 69"/>
          <p:cNvSpPr/>
          <p:nvPr/>
        </p:nvSpPr>
        <p:spPr>
          <a:xfrm>
            <a:off x="6246206" y="2122374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Rectangle 70"/>
          <p:cNvSpPr/>
          <p:nvPr/>
        </p:nvSpPr>
        <p:spPr>
          <a:xfrm>
            <a:off x="5803180" y="2065427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" name="Group 5"/>
          <p:cNvGrpSpPr/>
          <p:nvPr/>
        </p:nvGrpSpPr>
        <p:grpSpPr>
          <a:xfrm>
            <a:off x="5031425" y="4331368"/>
            <a:ext cx="1642903" cy="1209093"/>
            <a:chOff x="5031425" y="4331368"/>
            <a:chExt cx="1642903" cy="1209093"/>
          </a:xfrm>
        </p:grpSpPr>
        <p:sp>
          <p:nvSpPr>
            <p:cNvPr id="55" name="Rectangle 54"/>
            <p:cNvSpPr/>
            <p:nvPr/>
          </p:nvSpPr>
          <p:spPr>
            <a:xfrm>
              <a:off x="5031425" y="4770380"/>
              <a:ext cx="542136" cy="76114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828132" y="4514248"/>
              <a:ext cx="45719" cy="87097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416251" y="4331368"/>
              <a:ext cx="899794" cy="26899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132192" y="4779317"/>
              <a:ext cx="542136" cy="76114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2" name="Oval 71"/>
          <p:cNvSpPr/>
          <p:nvPr/>
        </p:nvSpPr>
        <p:spPr>
          <a:xfrm>
            <a:off x="4794448" y="4065535"/>
            <a:ext cx="2094271" cy="202053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Rectangle 72"/>
          <p:cNvSpPr/>
          <p:nvPr/>
        </p:nvSpPr>
        <p:spPr>
          <a:xfrm>
            <a:off x="4819727" y="1964025"/>
            <a:ext cx="379885" cy="986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Rectangle 73"/>
          <p:cNvSpPr/>
          <p:nvPr/>
        </p:nvSpPr>
        <p:spPr>
          <a:xfrm>
            <a:off x="6520576" y="1962484"/>
            <a:ext cx="399578" cy="986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Rectangle 74"/>
          <p:cNvSpPr/>
          <p:nvPr/>
        </p:nvSpPr>
        <p:spPr>
          <a:xfrm>
            <a:off x="6048121" y="2050828"/>
            <a:ext cx="458087" cy="10547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ctangle 75"/>
          <p:cNvSpPr/>
          <p:nvPr/>
        </p:nvSpPr>
        <p:spPr>
          <a:xfrm>
            <a:off x="5653353" y="2013371"/>
            <a:ext cx="385860" cy="8680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ctangle 76"/>
          <p:cNvSpPr/>
          <p:nvPr/>
        </p:nvSpPr>
        <p:spPr>
          <a:xfrm>
            <a:off x="5209774" y="2060452"/>
            <a:ext cx="449978" cy="8667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8" name="Rectangle 77"/>
          <p:cNvSpPr/>
          <p:nvPr/>
        </p:nvSpPr>
        <p:spPr>
          <a:xfrm>
            <a:off x="5378678" y="2131654"/>
            <a:ext cx="69838" cy="14426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3" name="Rectangle 82"/>
          <p:cNvSpPr/>
          <p:nvPr/>
        </p:nvSpPr>
        <p:spPr>
          <a:xfrm>
            <a:off x="5803180" y="2060453"/>
            <a:ext cx="76809" cy="1572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" name="Rectangle 86"/>
          <p:cNvSpPr/>
          <p:nvPr/>
        </p:nvSpPr>
        <p:spPr>
          <a:xfrm>
            <a:off x="6245584" y="2117422"/>
            <a:ext cx="76809" cy="1572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5120615" y="4938926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S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215842" y="4965918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D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664814" y="4265810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G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273862" y="1928124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S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097742" y="1929809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D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652817" y="1843184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G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4353686" y="1113182"/>
            <a:ext cx="3024968" cy="1715740"/>
            <a:chOff x="4353686" y="1113182"/>
            <a:chExt cx="3024968" cy="1715740"/>
          </a:xfrm>
        </p:grpSpPr>
        <p:sp>
          <p:nvSpPr>
            <p:cNvPr id="98" name="Flowchart: Magnetic Disk 97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316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51" grpId="0" animBg="1"/>
      <p:bldP spid="52" grpId="0" animBg="1"/>
      <p:bldP spid="53" grpId="0" animBg="1"/>
      <p:bldP spid="7" grpId="0" animBg="1"/>
      <p:bldP spid="65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8" grpId="0"/>
      <p:bldP spid="92" grpId="0"/>
      <p:bldP spid="93" grpId="0"/>
      <p:bldP spid="94" grpId="0"/>
      <p:bldP spid="95" grpId="0"/>
      <p:bldP spid="9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</TotalTime>
  <Words>722</Words>
  <Application>Microsoft Office PowerPoint</Application>
  <PresentationFormat>Widescreen</PresentationFormat>
  <Paragraphs>114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Viktor Bobal</cp:lastModifiedBy>
  <cp:revision>151</cp:revision>
  <dcterms:created xsi:type="dcterms:W3CDTF">2015-12-17T17:40:00Z</dcterms:created>
  <dcterms:modified xsi:type="dcterms:W3CDTF">2019-10-10T11:46:52Z</dcterms:modified>
</cp:coreProperties>
</file>