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69" r:id="rId5"/>
    <p:sldId id="268" r:id="rId6"/>
    <p:sldId id="267" r:id="rId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9" autoAdjust="0"/>
    <p:restoredTop sz="94660"/>
  </p:normalViewPr>
  <p:slideViewPr>
    <p:cSldViewPr snapToGrid="0">
      <p:cViewPr varScale="1">
        <p:scale>
          <a:sx n="103" d="100"/>
          <a:sy n="103" d="100"/>
        </p:scale>
        <p:origin x="777" y="2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74BC67C-8166-E3B3-44D3-D38D46432ECB}"/>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7D176BF8-7A9F-2CB8-6595-7B151194FF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CBCC73E5-EB5D-51F5-7D1F-9EAB27EFBFC7}"/>
              </a:ext>
            </a:extLst>
          </p:cNvPr>
          <p:cNvSpPr>
            <a:spLocks noGrp="1"/>
          </p:cNvSpPr>
          <p:nvPr>
            <p:ph type="dt" sz="half" idx="10"/>
          </p:nvPr>
        </p:nvSpPr>
        <p:spPr/>
        <p:txBody>
          <a:bodyPr/>
          <a:lstStyle/>
          <a:p>
            <a:fld id="{B770AAFB-8F85-4C08-848F-740C09E254EF}" type="datetimeFigureOut">
              <a:rPr lang="nb-NO" smtClean="0"/>
              <a:t>09.09.2025</a:t>
            </a:fld>
            <a:endParaRPr lang="nb-NO"/>
          </a:p>
        </p:txBody>
      </p:sp>
      <p:sp>
        <p:nvSpPr>
          <p:cNvPr id="5" name="Plassholder for bunntekst 4">
            <a:extLst>
              <a:ext uri="{FF2B5EF4-FFF2-40B4-BE49-F238E27FC236}">
                <a16:creationId xmlns:a16="http://schemas.microsoft.com/office/drawing/2014/main" id="{92533901-0ECC-BAE8-6C82-427B2EAC6EE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F833B74-16A3-0E8E-47CF-B86C0449D630}"/>
              </a:ext>
            </a:extLst>
          </p:cNvPr>
          <p:cNvSpPr>
            <a:spLocks noGrp="1"/>
          </p:cNvSpPr>
          <p:nvPr>
            <p:ph type="sldNum" sz="quarter" idx="12"/>
          </p:nvPr>
        </p:nvSpPr>
        <p:spPr/>
        <p:txBody>
          <a:bodyPr/>
          <a:lstStyle/>
          <a:p>
            <a:fld id="{58D741ED-D6DA-4224-863F-0DEB38EB8F53}" type="slidenum">
              <a:rPr lang="nb-NO" smtClean="0"/>
              <a:t>‹#›</a:t>
            </a:fld>
            <a:endParaRPr lang="nb-NO"/>
          </a:p>
        </p:txBody>
      </p:sp>
    </p:spTree>
    <p:extLst>
      <p:ext uri="{BB962C8B-B14F-4D97-AF65-F5344CB8AC3E}">
        <p14:creationId xmlns:p14="http://schemas.microsoft.com/office/powerpoint/2010/main" val="2401243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3D52B62-6141-B022-8F30-12A5D8324C5F}"/>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2FFE4D93-9290-7174-5D8E-C97F23867112}"/>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BE80829A-561B-4EFB-C657-50E0128673AB}"/>
              </a:ext>
            </a:extLst>
          </p:cNvPr>
          <p:cNvSpPr>
            <a:spLocks noGrp="1"/>
          </p:cNvSpPr>
          <p:nvPr>
            <p:ph type="dt" sz="half" idx="10"/>
          </p:nvPr>
        </p:nvSpPr>
        <p:spPr/>
        <p:txBody>
          <a:bodyPr/>
          <a:lstStyle/>
          <a:p>
            <a:fld id="{B770AAFB-8F85-4C08-848F-740C09E254EF}" type="datetimeFigureOut">
              <a:rPr lang="nb-NO" smtClean="0"/>
              <a:t>09.09.2025</a:t>
            </a:fld>
            <a:endParaRPr lang="nb-NO"/>
          </a:p>
        </p:txBody>
      </p:sp>
      <p:sp>
        <p:nvSpPr>
          <p:cNvPr id="5" name="Plassholder for bunntekst 4">
            <a:extLst>
              <a:ext uri="{FF2B5EF4-FFF2-40B4-BE49-F238E27FC236}">
                <a16:creationId xmlns:a16="http://schemas.microsoft.com/office/drawing/2014/main" id="{084C490A-BE91-53F5-64A3-4C0CF5CE08A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D207174-65DC-CA9A-BF2F-CD0E5C92B0D2}"/>
              </a:ext>
            </a:extLst>
          </p:cNvPr>
          <p:cNvSpPr>
            <a:spLocks noGrp="1"/>
          </p:cNvSpPr>
          <p:nvPr>
            <p:ph type="sldNum" sz="quarter" idx="12"/>
          </p:nvPr>
        </p:nvSpPr>
        <p:spPr/>
        <p:txBody>
          <a:bodyPr/>
          <a:lstStyle/>
          <a:p>
            <a:fld id="{58D741ED-D6DA-4224-863F-0DEB38EB8F53}" type="slidenum">
              <a:rPr lang="nb-NO" smtClean="0"/>
              <a:t>‹#›</a:t>
            </a:fld>
            <a:endParaRPr lang="nb-NO"/>
          </a:p>
        </p:txBody>
      </p:sp>
    </p:spTree>
    <p:extLst>
      <p:ext uri="{BB962C8B-B14F-4D97-AF65-F5344CB8AC3E}">
        <p14:creationId xmlns:p14="http://schemas.microsoft.com/office/powerpoint/2010/main" val="3155884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9D3FF69-5012-39B2-4F14-41C4997C3955}"/>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3B700776-A033-B8A2-DC47-B16156DAA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854BBAE9-606F-F760-4F9B-D99395FDEC74}"/>
              </a:ext>
            </a:extLst>
          </p:cNvPr>
          <p:cNvSpPr>
            <a:spLocks noGrp="1"/>
          </p:cNvSpPr>
          <p:nvPr>
            <p:ph type="dt" sz="half" idx="10"/>
          </p:nvPr>
        </p:nvSpPr>
        <p:spPr/>
        <p:txBody>
          <a:bodyPr/>
          <a:lstStyle/>
          <a:p>
            <a:fld id="{B770AAFB-8F85-4C08-848F-740C09E254EF}" type="datetimeFigureOut">
              <a:rPr lang="nb-NO" smtClean="0"/>
              <a:t>09.09.2025</a:t>
            </a:fld>
            <a:endParaRPr lang="nb-NO"/>
          </a:p>
        </p:txBody>
      </p:sp>
      <p:sp>
        <p:nvSpPr>
          <p:cNvPr id="5" name="Plassholder for bunntekst 4">
            <a:extLst>
              <a:ext uri="{FF2B5EF4-FFF2-40B4-BE49-F238E27FC236}">
                <a16:creationId xmlns:a16="http://schemas.microsoft.com/office/drawing/2014/main" id="{938A4DE0-F752-AB02-36F6-3011F937E35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72143BB-F408-90B5-A530-EC1A61472441}"/>
              </a:ext>
            </a:extLst>
          </p:cNvPr>
          <p:cNvSpPr>
            <a:spLocks noGrp="1"/>
          </p:cNvSpPr>
          <p:nvPr>
            <p:ph type="sldNum" sz="quarter" idx="12"/>
          </p:nvPr>
        </p:nvSpPr>
        <p:spPr/>
        <p:txBody>
          <a:bodyPr/>
          <a:lstStyle/>
          <a:p>
            <a:fld id="{58D741ED-D6DA-4224-863F-0DEB38EB8F53}" type="slidenum">
              <a:rPr lang="nb-NO" smtClean="0"/>
              <a:t>‹#›</a:t>
            </a:fld>
            <a:endParaRPr lang="nb-NO"/>
          </a:p>
        </p:txBody>
      </p:sp>
    </p:spTree>
    <p:extLst>
      <p:ext uri="{BB962C8B-B14F-4D97-AF65-F5344CB8AC3E}">
        <p14:creationId xmlns:p14="http://schemas.microsoft.com/office/powerpoint/2010/main" val="2767214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E2943EB-0E85-E85F-CBB4-8ECC54B3D973}"/>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EE14F1BF-47C8-7BA9-F51A-4FDA086577F5}"/>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D7DA0DEC-1BDE-F4B5-DD41-3F854319D302}"/>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D32DDF5B-1806-324B-D9F2-7715961EA926}"/>
              </a:ext>
            </a:extLst>
          </p:cNvPr>
          <p:cNvSpPr>
            <a:spLocks noGrp="1"/>
          </p:cNvSpPr>
          <p:nvPr>
            <p:ph type="dt" sz="half" idx="10"/>
          </p:nvPr>
        </p:nvSpPr>
        <p:spPr/>
        <p:txBody>
          <a:bodyPr/>
          <a:lstStyle/>
          <a:p>
            <a:fld id="{B770AAFB-8F85-4C08-848F-740C09E254EF}" type="datetimeFigureOut">
              <a:rPr lang="nb-NO" smtClean="0"/>
              <a:t>09.09.2025</a:t>
            </a:fld>
            <a:endParaRPr lang="nb-NO"/>
          </a:p>
        </p:txBody>
      </p:sp>
      <p:sp>
        <p:nvSpPr>
          <p:cNvPr id="6" name="Plassholder for bunntekst 5">
            <a:extLst>
              <a:ext uri="{FF2B5EF4-FFF2-40B4-BE49-F238E27FC236}">
                <a16:creationId xmlns:a16="http://schemas.microsoft.com/office/drawing/2014/main" id="{E258F413-4CAE-DD50-DB66-D60AA3EF76F5}"/>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CD4AA101-0452-AFE4-53B7-C04963196ABD}"/>
              </a:ext>
            </a:extLst>
          </p:cNvPr>
          <p:cNvSpPr>
            <a:spLocks noGrp="1"/>
          </p:cNvSpPr>
          <p:nvPr>
            <p:ph type="sldNum" sz="quarter" idx="12"/>
          </p:nvPr>
        </p:nvSpPr>
        <p:spPr/>
        <p:txBody>
          <a:bodyPr/>
          <a:lstStyle/>
          <a:p>
            <a:fld id="{58D741ED-D6DA-4224-863F-0DEB38EB8F53}" type="slidenum">
              <a:rPr lang="nb-NO" smtClean="0"/>
              <a:t>‹#›</a:t>
            </a:fld>
            <a:endParaRPr lang="nb-NO"/>
          </a:p>
        </p:txBody>
      </p:sp>
    </p:spTree>
    <p:extLst>
      <p:ext uri="{BB962C8B-B14F-4D97-AF65-F5344CB8AC3E}">
        <p14:creationId xmlns:p14="http://schemas.microsoft.com/office/powerpoint/2010/main" val="1692513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E805AD7-9F97-515A-4ECC-A5685B66B351}"/>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0845E8C6-05AF-A1E0-8BF9-D1227061B3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84FEEA16-3775-5F1C-DD5B-6A8BC3E804DE}"/>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3E691FBB-E6E2-78C1-5E3E-EFB43A37EC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015393F9-2A7F-FEC5-D3A3-2F198447BB74}"/>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009C684E-3442-1219-FAE5-D6949B196D5A}"/>
              </a:ext>
            </a:extLst>
          </p:cNvPr>
          <p:cNvSpPr>
            <a:spLocks noGrp="1"/>
          </p:cNvSpPr>
          <p:nvPr>
            <p:ph type="dt" sz="half" idx="10"/>
          </p:nvPr>
        </p:nvSpPr>
        <p:spPr/>
        <p:txBody>
          <a:bodyPr/>
          <a:lstStyle/>
          <a:p>
            <a:fld id="{B770AAFB-8F85-4C08-848F-740C09E254EF}" type="datetimeFigureOut">
              <a:rPr lang="nb-NO" smtClean="0"/>
              <a:t>09.09.2025</a:t>
            </a:fld>
            <a:endParaRPr lang="nb-NO"/>
          </a:p>
        </p:txBody>
      </p:sp>
      <p:sp>
        <p:nvSpPr>
          <p:cNvPr id="8" name="Plassholder for bunntekst 7">
            <a:extLst>
              <a:ext uri="{FF2B5EF4-FFF2-40B4-BE49-F238E27FC236}">
                <a16:creationId xmlns:a16="http://schemas.microsoft.com/office/drawing/2014/main" id="{A0456960-E1C5-1FEA-77A9-42BDFFFD914E}"/>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D5A72B30-37B7-34FC-CB22-BA5E54E7EE1D}"/>
              </a:ext>
            </a:extLst>
          </p:cNvPr>
          <p:cNvSpPr>
            <a:spLocks noGrp="1"/>
          </p:cNvSpPr>
          <p:nvPr>
            <p:ph type="sldNum" sz="quarter" idx="12"/>
          </p:nvPr>
        </p:nvSpPr>
        <p:spPr/>
        <p:txBody>
          <a:bodyPr/>
          <a:lstStyle/>
          <a:p>
            <a:fld id="{58D741ED-D6DA-4224-863F-0DEB38EB8F53}" type="slidenum">
              <a:rPr lang="nb-NO" smtClean="0"/>
              <a:t>‹#›</a:t>
            </a:fld>
            <a:endParaRPr lang="nb-NO"/>
          </a:p>
        </p:txBody>
      </p:sp>
    </p:spTree>
    <p:extLst>
      <p:ext uri="{BB962C8B-B14F-4D97-AF65-F5344CB8AC3E}">
        <p14:creationId xmlns:p14="http://schemas.microsoft.com/office/powerpoint/2010/main" val="3846330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533CAFC-7665-BC7B-1C35-542C9AFDC351}"/>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B4A4E0AE-4C50-D414-A169-CB1C7348BE40}"/>
              </a:ext>
            </a:extLst>
          </p:cNvPr>
          <p:cNvSpPr>
            <a:spLocks noGrp="1"/>
          </p:cNvSpPr>
          <p:nvPr>
            <p:ph type="dt" sz="half" idx="10"/>
          </p:nvPr>
        </p:nvSpPr>
        <p:spPr/>
        <p:txBody>
          <a:bodyPr/>
          <a:lstStyle/>
          <a:p>
            <a:fld id="{B770AAFB-8F85-4C08-848F-740C09E254EF}" type="datetimeFigureOut">
              <a:rPr lang="nb-NO" smtClean="0"/>
              <a:t>09.09.2025</a:t>
            </a:fld>
            <a:endParaRPr lang="nb-NO"/>
          </a:p>
        </p:txBody>
      </p:sp>
      <p:sp>
        <p:nvSpPr>
          <p:cNvPr id="4" name="Plassholder for bunntekst 3">
            <a:extLst>
              <a:ext uri="{FF2B5EF4-FFF2-40B4-BE49-F238E27FC236}">
                <a16:creationId xmlns:a16="http://schemas.microsoft.com/office/drawing/2014/main" id="{BB4EED6E-1633-375F-C81C-1EF9073ACF49}"/>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6B9671F-9919-E2E4-BEEF-7AC824F990F6}"/>
              </a:ext>
            </a:extLst>
          </p:cNvPr>
          <p:cNvSpPr>
            <a:spLocks noGrp="1"/>
          </p:cNvSpPr>
          <p:nvPr>
            <p:ph type="sldNum" sz="quarter" idx="12"/>
          </p:nvPr>
        </p:nvSpPr>
        <p:spPr/>
        <p:txBody>
          <a:bodyPr/>
          <a:lstStyle/>
          <a:p>
            <a:fld id="{58D741ED-D6DA-4224-863F-0DEB38EB8F53}" type="slidenum">
              <a:rPr lang="nb-NO" smtClean="0"/>
              <a:t>‹#›</a:t>
            </a:fld>
            <a:endParaRPr lang="nb-NO"/>
          </a:p>
        </p:txBody>
      </p:sp>
    </p:spTree>
    <p:extLst>
      <p:ext uri="{BB962C8B-B14F-4D97-AF65-F5344CB8AC3E}">
        <p14:creationId xmlns:p14="http://schemas.microsoft.com/office/powerpoint/2010/main" val="22014093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3877F34F-5C2D-E5C8-B680-AC896E3D4671}"/>
              </a:ext>
            </a:extLst>
          </p:cNvPr>
          <p:cNvSpPr>
            <a:spLocks noGrp="1"/>
          </p:cNvSpPr>
          <p:nvPr>
            <p:ph type="dt" sz="half" idx="10"/>
          </p:nvPr>
        </p:nvSpPr>
        <p:spPr/>
        <p:txBody>
          <a:bodyPr/>
          <a:lstStyle/>
          <a:p>
            <a:fld id="{B770AAFB-8F85-4C08-848F-740C09E254EF}" type="datetimeFigureOut">
              <a:rPr lang="nb-NO" smtClean="0"/>
              <a:t>09.09.2025</a:t>
            </a:fld>
            <a:endParaRPr lang="nb-NO"/>
          </a:p>
        </p:txBody>
      </p:sp>
      <p:sp>
        <p:nvSpPr>
          <p:cNvPr id="3" name="Plassholder for bunntekst 2">
            <a:extLst>
              <a:ext uri="{FF2B5EF4-FFF2-40B4-BE49-F238E27FC236}">
                <a16:creationId xmlns:a16="http://schemas.microsoft.com/office/drawing/2014/main" id="{C71CB813-0DAF-2591-0143-5424F7ED57F2}"/>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E6EF2F5A-C5F5-85EC-1C86-2F63EE4D5D7A}"/>
              </a:ext>
            </a:extLst>
          </p:cNvPr>
          <p:cNvSpPr>
            <a:spLocks noGrp="1"/>
          </p:cNvSpPr>
          <p:nvPr>
            <p:ph type="sldNum" sz="quarter" idx="12"/>
          </p:nvPr>
        </p:nvSpPr>
        <p:spPr/>
        <p:txBody>
          <a:bodyPr/>
          <a:lstStyle/>
          <a:p>
            <a:fld id="{58D741ED-D6DA-4224-863F-0DEB38EB8F53}" type="slidenum">
              <a:rPr lang="nb-NO" smtClean="0"/>
              <a:t>‹#›</a:t>
            </a:fld>
            <a:endParaRPr lang="nb-NO"/>
          </a:p>
        </p:txBody>
      </p:sp>
    </p:spTree>
    <p:extLst>
      <p:ext uri="{BB962C8B-B14F-4D97-AF65-F5344CB8AC3E}">
        <p14:creationId xmlns:p14="http://schemas.microsoft.com/office/powerpoint/2010/main" val="974991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7846DB-BF5A-E8DB-EFAB-0495F96881AF}"/>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5B69828D-E137-1A89-6838-B272F8B5D3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16D6F5F8-7BBF-3A9A-23D9-6D9FC6F9C5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51AE90C2-6164-6669-EDA6-50793F0A785F}"/>
              </a:ext>
            </a:extLst>
          </p:cNvPr>
          <p:cNvSpPr>
            <a:spLocks noGrp="1"/>
          </p:cNvSpPr>
          <p:nvPr>
            <p:ph type="dt" sz="half" idx="10"/>
          </p:nvPr>
        </p:nvSpPr>
        <p:spPr/>
        <p:txBody>
          <a:bodyPr/>
          <a:lstStyle/>
          <a:p>
            <a:fld id="{B770AAFB-8F85-4C08-848F-740C09E254EF}" type="datetimeFigureOut">
              <a:rPr lang="nb-NO" smtClean="0"/>
              <a:t>09.09.2025</a:t>
            </a:fld>
            <a:endParaRPr lang="nb-NO"/>
          </a:p>
        </p:txBody>
      </p:sp>
      <p:sp>
        <p:nvSpPr>
          <p:cNvPr id="6" name="Plassholder for bunntekst 5">
            <a:extLst>
              <a:ext uri="{FF2B5EF4-FFF2-40B4-BE49-F238E27FC236}">
                <a16:creationId xmlns:a16="http://schemas.microsoft.com/office/drawing/2014/main" id="{490D87D3-B62B-79D6-7D71-D2DA7335417E}"/>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4926DB21-3541-1EE9-4D7B-B62E88A5D702}"/>
              </a:ext>
            </a:extLst>
          </p:cNvPr>
          <p:cNvSpPr>
            <a:spLocks noGrp="1"/>
          </p:cNvSpPr>
          <p:nvPr>
            <p:ph type="sldNum" sz="quarter" idx="12"/>
          </p:nvPr>
        </p:nvSpPr>
        <p:spPr/>
        <p:txBody>
          <a:bodyPr/>
          <a:lstStyle/>
          <a:p>
            <a:fld id="{58D741ED-D6DA-4224-863F-0DEB38EB8F53}" type="slidenum">
              <a:rPr lang="nb-NO" smtClean="0"/>
              <a:t>‹#›</a:t>
            </a:fld>
            <a:endParaRPr lang="nb-NO"/>
          </a:p>
        </p:txBody>
      </p:sp>
    </p:spTree>
    <p:extLst>
      <p:ext uri="{BB962C8B-B14F-4D97-AF65-F5344CB8AC3E}">
        <p14:creationId xmlns:p14="http://schemas.microsoft.com/office/powerpoint/2010/main" val="2544761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A689D2E-CA14-E394-7C03-ACF25B6BEF5E}"/>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45E39B9C-C835-3253-FF3C-75E7D7AFDC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146964CC-4C1D-EBDC-66CA-63F03740FE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73984C1E-B006-343C-31D0-2CE30303F069}"/>
              </a:ext>
            </a:extLst>
          </p:cNvPr>
          <p:cNvSpPr>
            <a:spLocks noGrp="1"/>
          </p:cNvSpPr>
          <p:nvPr>
            <p:ph type="dt" sz="half" idx="10"/>
          </p:nvPr>
        </p:nvSpPr>
        <p:spPr/>
        <p:txBody>
          <a:bodyPr/>
          <a:lstStyle/>
          <a:p>
            <a:fld id="{B770AAFB-8F85-4C08-848F-740C09E254EF}" type="datetimeFigureOut">
              <a:rPr lang="nb-NO" smtClean="0"/>
              <a:t>09.09.2025</a:t>
            </a:fld>
            <a:endParaRPr lang="nb-NO"/>
          </a:p>
        </p:txBody>
      </p:sp>
      <p:sp>
        <p:nvSpPr>
          <p:cNvPr id="6" name="Plassholder for bunntekst 5">
            <a:extLst>
              <a:ext uri="{FF2B5EF4-FFF2-40B4-BE49-F238E27FC236}">
                <a16:creationId xmlns:a16="http://schemas.microsoft.com/office/drawing/2014/main" id="{209CB196-486A-FD96-25AD-515E9D5099EF}"/>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43F52CA-0FF8-3406-4CF0-95E0642864F6}"/>
              </a:ext>
            </a:extLst>
          </p:cNvPr>
          <p:cNvSpPr>
            <a:spLocks noGrp="1"/>
          </p:cNvSpPr>
          <p:nvPr>
            <p:ph type="sldNum" sz="quarter" idx="12"/>
          </p:nvPr>
        </p:nvSpPr>
        <p:spPr/>
        <p:txBody>
          <a:bodyPr/>
          <a:lstStyle/>
          <a:p>
            <a:fld id="{58D741ED-D6DA-4224-863F-0DEB38EB8F53}" type="slidenum">
              <a:rPr lang="nb-NO" smtClean="0"/>
              <a:t>‹#›</a:t>
            </a:fld>
            <a:endParaRPr lang="nb-NO"/>
          </a:p>
        </p:txBody>
      </p:sp>
    </p:spTree>
    <p:extLst>
      <p:ext uri="{BB962C8B-B14F-4D97-AF65-F5344CB8AC3E}">
        <p14:creationId xmlns:p14="http://schemas.microsoft.com/office/powerpoint/2010/main" val="612017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8FF95CB-5CCA-F60F-A0A1-23B865206AF4}"/>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62091A57-F922-CB73-0485-26D6EBB8FF84}"/>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D774DB3-7D7E-55FC-A0F7-8A51510EB3EC}"/>
              </a:ext>
            </a:extLst>
          </p:cNvPr>
          <p:cNvSpPr>
            <a:spLocks noGrp="1"/>
          </p:cNvSpPr>
          <p:nvPr>
            <p:ph type="dt" sz="half" idx="10"/>
          </p:nvPr>
        </p:nvSpPr>
        <p:spPr/>
        <p:txBody>
          <a:bodyPr/>
          <a:lstStyle/>
          <a:p>
            <a:fld id="{B770AAFB-8F85-4C08-848F-740C09E254EF}" type="datetimeFigureOut">
              <a:rPr lang="nb-NO" smtClean="0"/>
              <a:t>09.09.2025</a:t>
            </a:fld>
            <a:endParaRPr lang="nb-NO"/>
          </a:p>
        </p:txBody>
      </p:sp>
      <p:sp>
        <p:nvSpPr>
          <p:cNvPr id="5" name="Plassholder for bunntekst 4">
            <a:extLst>
              <a:ext uri="{FF2B5EF4-FFF2-40B4-BE49-F238E27FC236}">
                <a16:creationId xmlns:a16="http://schemas.microsoft.com/office/drawing/2014/main" id="{0A9BFBFD-9AFA-F967-C91F-28051B63692A}"/>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D90913A9-F8A7-8B95-E272-F6FE4E6CCE13}"/>
              </a:ext>
            </a:extLst>
          </p:cNvPr>
          <p:cNvSpPr>
            <a:spLocks noGrp="1"/>
          </p:cNvSpPr>
          <p:nvPr>
            <p:ph type="sldNum" sz="quarter" idx="12"/>
          </p:nvPr>
        </p:nvSpPr>
        <p:spPr/>
        <p:txBody>
          <a:bodyPr/>
          <a:lstStyle/>
          <a:p>
            <a:fld id="{58D741ED-D6DA-4224-863F-0DEB38EB8F53}" type="slidenum">
              <a:rPr lang="nb-NO" smtClean="0"/>
              <a:t>‹#›</a:t>
            </a:fld>
            <a:endParaRPr lang="nb-NO"/>
          </a:p>
        </p:txBody>
      </p:sp>
    </p:spTree>
    <p:extLst>
      <p:ext uri="{BB962C8B-B14F-4D97-AF65-F5344CB8AC3E}">
        <p14:creationId xmlns:p14="http://schemas.microsoft.com/office/powerpoint/2010/main" val="1954633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6F93E589-60EB-FFCD-82E7-AF5338F445E2}"/>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A4ADA29C-E2E0-2C3F-6517-C6A58F1C0AAC}"/>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1BA45D4-3A88-9E86-EA65-7E699D2CFFA3}"/>
              </a:ext>
            </a:extLst>
          </p:cNvPr>
          <p:cNvSpPr>
            <a:spLocks noGrp="1"/>
          </p:cNvSpPr>
          <p:nvPr>
            <p:ph type="dt" sz="half" idx="10"/>
          </p:nvPr>
        </p:nvSpPr>
        <p:spPr/>
        <p:txBody>
          <a:bodyPr/>
          <a:lstStyle/>
          <a:p>
            <a:fld id="{B770AAFB-8F85-4C08-848F-740C09E254EF}" type="datetimeFigureOut">
              <a:rPr lang="nb-NO" smtClean="0"/>
              <a:t>09.09.2025</a:t>
            </a:fld>
            <a:endParaRPr lang="nb-NO"/>
          </a:p>
        </p:txBody>
      </p:sp>
      <p:sp>
        <p:nvSpPr>
          <p:cNvPr id="5" name="Plassholder for bunntekst 4">
            <a:extLst>
              <a:ext uri="{FF2B5EF4-FFF2-40B4-BE49-F238E27FC236}">
                <a16:creationId xmlns:a16="http://schemas.microsoft.com/office/drawing/2014/main" id="{CBC1C811-FEF1-0BB2-B05E-32FD9627EDE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CA0DF8A-7A15-6189-E2B2-F0B9C1A8D2D9}"/>
              </a:ext>
            </a:extLst>
          </p:cNvPr>
          <p:cNvSpPr>
            <a:spLocks noGrp="1"/>
          </p:cNvSpPr>
          <p:nvPr>
            <p:ph type="sldNum" sz="quarter" idx="12"/>
          </p:nvPr>
        </p:nvSpPr>
        <p:spPr/>
        <p:txBody>
          <a:bodyPr/>
          <a:lstStyle/>
          <a:p>
            <a:fld id="{58D741ED-D6DA-4224-863F-0DEB38EB8F53}" type="slidenum">
              <a:rPr lang="nb-NO" smtClean="0"/>
              <a:t>‹#›</a:t>
            </a:fld>
            <a:endParaRPr lang="nb-NO"/>
          </a:p>
        </p:txBody>
      </p:sp>
    </p:spTree>
    <p:extLst>
      <p:ext uri="{BB962C8B-B14F-4D97-AF65-F5344CB8AC3E}">
        <p14:creationId xmlns:p14="http://schemas.microsoft.com/office/powerpoint/2010/main" val="2765160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967B7384-9CBD-5BFB-69B1-8C8218A011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94B200F5-B851-4AD6-2769-CE62651887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87448032-EB57-3182-0B50-8B4CEF92B0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70AAFB-8F85-4C08-848F-740C09E254EF}" type="datetimeFigureOut">
              <a:rPr lang="nb-NO" smtClean="0"/>
              <a:t>09.09.2025</a:t>
            </a:fld>
            <a:endParaRPr lang="nb-NO"/>
          </a:p>
        </p:txBody>
      </p:sp>
      <p:sp>
        <p:nvSpPr>
          <p:cNvPr id="5" name="Plassholder for bunntekst 4">
            <a:extLst>
              <a:ext uri="{FF2B5EF4-FFF2-40B4-BE49-F238E27FC236}">
                <a16:creationId xmlns:a16="http://schemas.microsoft.com/office/drawing/2014/main" id="{011E0ECA-500A-D882-A738-3AD7375E7B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8C7E1D59-ABB4-4EF5-BF1A-8369BF4590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D741ED-D6DA-4224-863F-0DEB38EB8F53}" type="slidenum">
              <a:rPr lang="nb-NO" smtClean="0"/>
              <a:t>‹#›</a:t>
            </a:fld>
            <a:endParaRPr lang="nb-NO"/>
          </a:p>
        </p:txBody>
      </p:sp>
    </p:spTree>
    <p:extLst>
      <p:ext uri="{BB962C8B-B14F-4D97-AF65-F5344CB8AC3E}">
        <p14:creationId xmlns:p14="http://schemas.microsoft.com/office/powerpoint/2010/main" val="32486227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hyperlink" Target="https://www.naob.no/"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1A76A16-FDDD-58CE-D03F-5666FEB2B614}"/>
              </a:ext>
            </a:extLst>
          </p:cNvPr>
          <p:cNvSpPr>
            <a:spLocks noGrp="1"/>
          </p:cNvSpPr>
          <p:nvPr>
            <p:ph type="ctrTitle"/>
          </p:nvPr>
        </p:nvSpPr>
        <p:spPr/>
        <p:txBody>
          <a:bodyPr/>
          <a:lstStyle/>
          <a:p>
            <a:r>
              <a:rPr lang="nb-NO" dirty="0"/>
              <a:t>Klarspråk</a:t>
            </a:r>
          </a:p>
        </p:txBody>
      </p:sp>
      <p:sp>
        <p:nvSpPr>
          <p:cNvPr id="3" name="Undertittel 2">
            <a:extLst>
              <a:ext uri="{FF2B5EF4-FFF2-40B4-BE49-F238E27FC236}">
                <a16:creationId xmlns:a16="http://schemas.microsoft.com/office/drawing/2014/main" id="{209885BF-03D4-7A3B-BB74-A175E1F7024B}"/>
              </a:ext>
            </a:extLst>
          </p:cNvPr>
          <p:cNvSpPr>
            <a:spLocks noGrp="1"/>
          </p:cNvSpPr>
          <p:nvPr>
            <p:ph type="subTitle" idx="1"/>
          </p:nvPr>
        </p:nvSpPr>
        <p:spPr/>
        <p:txBody>
          <a:bodyPr/>
          <a:lstStyle/>
          <a:p>
            <a:endParaRPr lang="nb-NO" dirty="0"/>
          </a:p>
          <a:p>
            <a:r>
              <a:rPr lang="nb-NO" dirty="0"/>
              <a:t>Dag Wiese Schartum</a:t>
            </a:r>
          </a:p>
        </p:txBody>
      </p:sp>
    </p:spTree>
    <p:extLst>
      <p:ext uri="{BB962C8B-B14F-4D97-AF65-F5344CB8AC3E}">
        <p14:creationId xmlns:p14="http://schemas.microsoft.com/office/powerpoint/2010/main" val="1625529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AC3F2581-8C67-8D36-E3C5-E8B5AC365E92}"/>
              </a:ext>
            </a:extLst>
          </p:cNvPr>
          <p:cNvSpPr txBox="1"/>
          <p:nvPr/>
        </p:nvSpPr>
        <p:spPr>
          <a:xfrm>
            <a:off x="3048000" y="2690336"/>
            <a:ext cx="6096000" cy="2308324"/>
          </a:xfrm>
          <a:prstGeom prst="rect">
            <a:avLst/>
          </a:prstGeom>
          <a:noFill/>
        </p:spPr>
        <p:txBody>
          <a:bodyPr wrap="square">
            <a:spAutoFit/>
          </a:bodyPr>
          <a:lstStyle/>
          <a:p>
            <a:r>
              <a:rPr lang="nb-NO" sz="2400" dirty="0"/>
              <a:t>«Klarspråk er kommunikasjon med så tydelig ordlyd, struktur og visuell utforming at leserne i målgruppen finner informasjonen de trenger, forstår den og kan bruke den»  </a:t>
            </a:r>
          </a:p>
          <a:p>
            <a:endParaRPr lang="nb-NO" sz="2400" dirty="0"/>
          </a:p>
          <a:p>
            <a:r>
              <a:rPr lang="nb-NO" sz="2400" dirty="0"/>
              <a:t>(Internasjonal klarspråkdefinisjon)</a:t>
            </a:r>
          </a:p>
        </p:txBody>
      </p:sp>
      <p:sp>
        <p:nvSpPr>
          <p:cNvPr id="4" name="Tittel 3">
            <a:extLst>
              <a:ext uri="{FF2B5EF4-FFF2-40B4-BE49-F238E27FC236}">
                <a16:creationId xmlns:a16="http://schemas.microsoft.com/office/drawing/2014/main" id="{5E8CF079-63E4-0BF0-726E-1B70E451056D}"/>
              </a:ext>
            </a:extLst>
          </p:cNvPr>
          <p:cNvSpPr>
            <a:spLocks noGrp="1"/>
          </p:cNvSpPr>
          <p:nvPr>
            <p:ph type="title"/>
          </p:nvPr>
        </p:nvSpPr>
        <p:spPr/>
        <p:txBody>
          <a:bodyPr>
            <a:normAutofit/>
          </a:bodyPr>
          <a:lstStyle/>
          <a:p>
            <a:r>
              <a:rPr lang="nb-NO" sz="3200" dirty="0"/>
              <a:t>Hva er klart språk?</a:t>
            </a:r>
          </a:p>
        </p:txBody>
      </p:sp>
    </p:spTree>
    <p:extLst>
      <p:ext uri="{BB962C8B-B14F-4D97-AF65-F5344CB8AC3E}">
        <p14:creationId xmlns:p14="http://schemas.microsoft.com/office/powerpoint/2010/main" val="3433300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58AEFC-215A-4DCE-8030-EB408D0D9605}"/>
              </a:ext>
            </a:extLst>
          </p:cNvPr>
          <p:cNvSpPr>
            <a:spLocks noGrp="1"/>
          </p:cNvSpPr>
          <p:nvPr>
            <p:ph type="title"/>
          </p:nvPr>
        </p:nvSpPr>
        <p:spPr>
          <a:xfrm>
            <a:off x="838200" y="217509"/>
            <a:ext cx="10515600" cy="927055"/>
          </a:xfrm>
        </p:spPr>
        <p:txBody>
          <a:bodyPr>
            <a:normAutofit/>
          </a:bodyPr>
          <a:lstStyle/>
          <a:p>
            <a:r>
              <a:rPr lang="nb-NO" sz="3200" dirty="0">
                <a:solidFill>
                  <a:srgbClr val="7030A0"/>
                </a:solidFill>
              </a:rPr>
              <a:t>Noen tips om språk</a:t>
            </a:r>
          </a:p>
        </p:txBody>
      </p:sp>
      <p:sp>
        <p:nvSpPr>
          <p:cNvPr id="3" name="Plassholder for innhold 2">
            <a:extLst>
              <a:ext uri="{FF2B5EF4-FFF2-40B4-BE49-F238E27FC236}">
                <a16:creationId xmlns:a16="http://schemas.microsoft.com/office/drawing/2014/main" id="{E6FAA7A9-2972-4E8A-BCE1-B7EEBA286DE0}"/>
              </a:ext>
            </a:extLst>
          </p:cNvPr>
          <p:cNvSpPr>
            <a:spLocks noGrp="1"/>
          </p:cNvSpPr>
          <p:nvPr>
            <p:ph idx="1"/>
          </p:nvPr>
        </p:nvSpPr>
        <p:spPr>
          <a:xfrm>
            <a:off x="838200" y="994834"/>
            <a:ext cx="10515600" cy="5182130"/>
          </a:xfrm>
        </p:spPr>
        <p:txBody>
          <a:bodyPr>
            <a:normAutofit fontScale="92500" lnSpcReduction="20000"/>
          </a:bodyPr>
          <a:lstStyle/>
          <a:p>
            <a:r>
              <a:rPr lang="nb-NO" sz="2400" dirty="0"/>
              <a:t>Prøv å skrive korte og oversiktlige setninger</a:t>
            </a:r>
          </a:p>
          <a:p>
            <a:r>
              <a:rPr lang="nb-NO" sz="2400" dirty="0"/>
              <a:t>Prøv gjerne </a:t>
            </a:r>
            <a:r>
              <a:rPr lang="nb-NO" sz="2400" i="1" dirty="0"/>
              <a:t>i utgangspunktet </a:t>
            </a:r>
            <a:r>
              <a:rPr lang="nb-NO" sz="2400" dirty="0"/>
              <a:t>å begrense deg til ett hovedtema i hvert nummererte avsnitt;</a:t>
            </a:r>
            <a:r>
              <a:rPr lang="nb-NO" sz="2400" i="1" dirty="0"/>
              <a:t> ett undertema</a:t>
            </a:r>
            <a:r>
              <a:rPr lang="nb-NO" sz="2400" dirty="0"/>
              <a:t> i hvert tekstavsnitt; og én mening i hver setning</a:t>
            </a:r>
          </a:p>
          <a:p>
            <a:r>
              <a:rPr lang="nb-NO" sz="2400" dirty="0"/>
              <a:t>Vær forsiktig med å bruke upresise henvisninger som f.eks. «det», «dette», «denne», «disse», «slike» og lignende. Når du bruker slike ord, må det være 100% klart hva du viser til</a:t>
            </a:r>
          </a:p>
          <a:p>
            <a:r>
              <a:rPr lang="nb-NO" sz="2400" dirty="0"/>
              <a:t>Bruk bare begreper du forstår 100%, og slå gjerne opp i </a:t>
            </a:r>
            <a:r>
              <a:rPr lang="nb-NO" sz="2400" dirty="0">
                <a:hlinkClick r:id="rId2"/>
              </a:rPr>
              <a:t>https://www.naob.no/</a:t>
            </a:r>
            <a:r>
              <a:rPr lang="nb-NO" sz="2400" dirty="0"/>
              <a:t> </a:t>
            </a:r>
          </a:p>
          <a:p>
            <a:r>
              <a:rPr lang="nb-NO" sz="2400" dirty="0"/>
              <a:t>Ikke jål deg til med «fine» ord og vendinger, skrive vanlig (gjerne til mamma og pappa)</a:t>
            </a:r>
          </a:p>
          <a:p>
            <a:r>
              <a:rPr lang="nb-NO" sz="2400" dirty="0"/>
              <a:t>Unngå overflødige (muntlige) fyllord («faktisk», «egentlig», «liksom», «på en måte», «når det er sagt», «så» mv.) Men merk at flere slike ord </a:t>
            </a:r>
            <a:r>
              <a:rPr lang="nb-NO" sz="2400" i="1" dirty="0"/>
              <a:t>kan</a:t>
            </a:r>
            <a:r>
              <a:rPr lang="nb-NO" sz="2400" dirty="0"/>
              <a:t> brukes på meningsfull måte</a:t>
            </a:r>
          </a:p>
          <a:p>
            <a:r>
              <a:rPr lang="nb-NO" sz="2400" dirty="0"/>
              <a:t>Unngå «substantivsyken»</a:t>
            </a:r>
          </a:p>
          <a:p>
            <a:pPr lvl="1"/>
            <a:r>
              <a:rPr lang="nb-NO" sz="2000" dirty="0"/>
              <a:t>«Det bør skje en innskjerpelse av dagens praksis.» </a:t>
            </a:r>
            <a:r>
              <a:rPr lang="nb-NO" sz="2000" dirty="0">
                <a:sym typeface="Wingdings" panose="05000000000000000000" pitchFamily="2" charset="2"/>
              </a:rPr>
              <a:t> «Dagens praksis bør skjerpes inn.»</a:t>
            </a:r>
            <a:endParaRPr lang="nb-NO" sz="2000" dirty="0"/>
          </a:p>
          <a:p>
            <a:pPr lvl="1"/>
            <a:r>
              <a:rPr lang="nb-NO" sz="2000" dirty="0"/>
              <a:t>«En behandling av søknaden bør foretas så snart som mulig.» </a:t>
            </a:r>
            <a:r>
              <a:rPr lang="nb-NO" sz="2000" dirty="0">
                <a:sym typeface="Wingdings" panose="05000000000000000000" pitchFamily="2" charset="2"/>
              </a:rPr>
              <a:t> «Søknaden bør behandles så snart som mulig.»</a:t>
            </a:r>
            <a:endParaRPr lang="nb-NO" sz="2000" dirty="0"/>
          </a:p>
          <a:p>
            <a:r>
              <a:rPr lang="nb-NO" sz="2400" dirty="0"/>
              <a:t>Ikke bruk passiv form av verbet dersom du vet hvem som er det handlende subjektet i setningen</a:t>
            </a:r>
          </a:p>
          <a:p>
            <a:pPr lvl="1"/>
            <a:r>
              <a:rPr lang="nb-NO" sz="2000" dirty="0"/>
              <a:t>Skriv for eksempel: «I det følgende skal jeg undersøke» IKKE</a:t>
            </a:r>
            <a:r>
              <a:rPr lang="nb-NO" sz="2000" i="1" dirty="0"/>
              <a:t> </a:t>
            </a:r>
            <a:r>
              <a:rPr lang="nb-NO" sz="2000" dirty="0"/>
              <a:t>«i det følgende skal det undersøkes»</a:t>
            </a:r>
          </a:p>
          <a:p>
            <a:pPr marL="0" indent="0">
              <a:buNone/>
            </a:pPr>
            <a:endParaRPr lang="nb-NO" sz="2400" dirty="0"/>
          </a:p>
          <a:p>
            <a:pPr marL="0" indent="0">
              <a:buNone/>
            </a:pPr>
            <a:endParaRPr lang="nb-NO" sz="2400" dirty="0"/>
          </a:p>
        </p:txBody>
      </p:sp>
    </p:spTree>
    <p:extLst>
      <p:ext uri="{BB962C8B-B14F-4D97-AF65-F5344CB8AC3E}">
        <p14:creationId xmlns:p14="http://schemas.microsoft.com/office/powerpoint/2010/main" val="3459274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90DDB3F8-A726-46DE-A583-5158E401D982}"/>
              </a:ext>
            </a:extLst>
          </p:cNvPr>
          <p:cNvSpPr>
            <a:spLocks noGrp="1"/>
          </p:cNvSpPr>
          <p:nvPr>
            <p:ph type="title"/>
          </p:nvPr>
        </p:nvSpPr>
        <p:spPr>
          <a:xfrm>
            <a:off x="838200" y="365125"/>
            <a:ext cx="10515600" cy="777875"/>
          </a:xfrm>
        </p:spPr>
        <p:txBody>
          <a:bodyPr>
            <a:normAutofit/>
          </a:bodyPr>
          <a:lstStyle/>
          <a:p>
            <a:r>
              <a:rPr lang="nb-NO" sz="3200" dirty="0"/>
              <a:t>Noen av Dags språklige kjepphester</a:t>
            </a:r>
          </a:p>
        </p:txBody>
      </p:sp>
      <p:sp>
        <p:nvSpPr>
          <p:cNvPr id="7" name="Plassholder for innhold 6">
            <a:extLst>
              <a:ext uri="{FF2B5EF4-FFF2-40B4-BE49-F238E27FC236}">
                <a16:creationId xmlns:a16="http://schemas.microsoft.com/office/drawing/2014/main" id="{66270765-0624-4423-A3C4-7BB7CC19677A}"/>
              </a:ext>
            </a:extLst>
          </p:cNvPr>
          <p:cNvSpPr>
            <a:spLocks noGrp="1"/>
          </p:cNvSpPr>
          <p:nvPr>
            <p:ph idx="1"/>
          </p:nvPr>
        </p:nvSpPr>
        <p:spPr>
          <a:xfrm>
            <a:off x="838200" y="1058333"/>
            <a:ext cx="10515600" cy="5434542"/>
          </a:xfrm>
        </p:spPr>
        <p:txBody>
          <a:bodyPr>
            <a:normAutofit fontScale="77500" lnSpcReduction="20000"/>
          </a:bodyPr>
          <a:lstStyle/>
          <a:p>
            <a:r>
              <a:rPr lang="nb-NO" dirty="0"/>
              <a:t>«i forhold til» og «når det kommer til» </a:t>
            </a:r>
          </a:p>
          <a:p>
            <a:pPr lvl="1"/>
            <a:r>
              <a:rPr lang="nb-NO" dirty="0"/>
              <a:t>Dette er formuleringer som er tunge og ofte upresise, og som det derfor ofte kan være grunn til å unngå</a:t>
            </a:r>
          </a:p>
          <a:p>
            <a:pPr lvl="1"/>
            <a:r>
              <a:rPr lang="nb-NO" dirty="0"/>
              <a:t>Ikke sjelden blir slike uttrykk unødvendige dersom du skriver om setningen, eventuelt erstatter uttrykket med en preposisjon</a:t>
            </a:r>
          </a:p>
          <a:p>
            <a:pPr marL="457200" lvl="1" indent="0">
              <a:buNone/>
            </a:pPr>
            <a:r>
              <a:rPr lang="nb-NO" dirty="0"/>
              <a:t>	Eksempler:</a:t>
            </a:r>
          </a:p>
          <a:p>
            <a:pPr lvl="2"/>
            <a:r>
              <a:rPr lang="nb-NO" dirty="0"/>
              <a:t>Problemet er snarere at den klimavennlige retorikken følges opp med klimafiendtlig politikk </a:t>
            </a:r>
            <a:r>
              <a:rPr lang="nb-NO" u="sng" dirty="0">
                <a:solidFill>
                  <a:schemeClr val="accent1">
                    <a:lumMod val="75000"/>
                  </a:schemeClr>
                </a:solidFill>
              </a:rPr>
              <a:t>når det kommer til praksis</a:t>
            </a:r>
            <a:r>
              <a:rPr lang="nb-NO" dirty="0"/>
              <a:t>. </a:t>
            </a:r>
            <a:r>
              <a:rPr lang="nb-NO" dirty="0">
                <a:solidFill>
                  <a:srgbClr val="C00000"/>
                </a:solidFill>
                <a:sym typeface="Wingdings" panose="05000000000000000000" pitchFamily="2" charset="2"/>
              </a:rPr>
              <a:t></a:t>
            </a:r>
            <a:r>
              <a:rPr lang="nb-NO" dirty="0"/>
              <a:t> Problemet er snarere at den klimavennlige retorikken </a:t>
            </a:r>
            <a:r>
              <a:rPr lang="nb-NO" u="sng" dirty="0">
                <a:solidFill>
                  <a:schemeClr val="accent6">
                    <a:lumMod val="75000"/>
                  </a:schemeClr>
                </a:solidFill>
              </a:rPr>
              <a:t>i praksis </a:t>
            </a:r>
            <a:r>
              <a:rPr lang="nb-NO" dirty="0"/>
              <a:t>følges opp med klimafiendtlig politikk.</a:t>
            </a:r>
          </a:p>
          <a:p>
            <a:pPr lvl="2"/>
            <a:r>
              <a:rPr lang="nb-NO" dirty="0">
                <a:solidFill>
                  <a:schemeClr val="accent1">
                    <a:lumMod val="75000"/>
                  </a:schemeClr>
                </a:solidFill>
              </a:rPr>
              <a:t>Når det kommer til</a:t>
            </a:r>
            <a:r>
              <a:rPr lang="nb-NO" dirty="0"/>
              <a:t> sabotasje, er «de store aktørene» først og fremst andre land, ifølge </a:t>
            </a:r>
            <a:r>
              <a:rPr lang="nb-NO" dirty="0" err="1"/>
              <a:t>Pretorius</a:t>
            </a:r>
            <a:r>
              <a:rPr lang="nb-NO" dirty="0"/>
              <a:t>. </a:t>
            </a:r>
            <a:r>
              <a:rPr lang="nb-NO" dirty="0">
                <a:solidFill>
                  <a:srgbClr val="C00000"/>
                </a:solidFill>
                <a:sym typeface="Wingdings" panose="05000000000000000000" pitchFamily="2" charset="2"/>
              </a:rPr>
              <a:t></a:t>
            </a:r>
            <a:r>
              <a:rPr lang="nb-NO" dirty="0"/>
              <a:t> </a:t>
            </a:r>
            <a:r>
              <a:rPr lang="nb-NO" dirty="0">
                <a:solidFill>
                  <a:schemeClr val="accent6">
                    <a:lumMod val="75000"/>
                  </a:schemeClr>
                </a:solidFill>
              </a:rPr>
              <a:t>Når det gjelder </a:t>
            </a:r>
            <a:r>
              <a:rPr lang="nb-NO" dirty="0"/>
              <a:t>sabotasje, er «de store aktørene» først og fremst andre land, ifølge </a:t>
            </a:r>
            <a:r>
              <a:rPr lang="nb-NO" dirty="0" err="1"/>
              <a:t>Pretorius</a:t>
            </a:r>
            <a:r>
              <a:rPr lang="nb-NO" dirty="0"/>
              <a:t>.</a:t>
            </a:r>
          </a:p>
          <a:p>
            <a:pPr lvl="2"/>
            <a:r>
              <a:rPr lang="nb-NO" dirty="0"/>
              <a:t>Artikkelen må redigeres </a:t>
            </a:r>
            <a:r>
              <a:rPr lang="nb-NO" dirty="0">
                <a:solidFill>
                  <a:schemeClr val="accent1">
                    <a:lumMod val="75000"/>
                  </a:schemeClr>
                </a:solidFill>
              </a:rPr>
              <a:t>i forhold til</a:t>
            </a:r>
            <a:r>
              <a:rPr lang="nb-NO" dirty="0"/>
              <a:t> god språkbruk. </a:t>
            </a:r>
            <a:r>
              <a:rPr lang="nb-NO" dirty="0">
                <a:solidFill>
                  <a:srgbClr val="C00000"/>
                </a:solidFill>
                <a:sym typeface="Wingdings" panose="05000000000000000000" pitchFamily="2" charset="2"/>
              </a:rPr>
              <a:t></a:t>
            </a:r>
            <a:r>
              <a:rPr lang="nb-NO" dirty="0"/>
              <a:t> Artikkelen må redigeres </a:t>
            </a:r>
            <a:r>
              <a:rPr lang="nb-NO" dirty="0">
                <a:solidFill>
                  <a:schemeClr val="accent6">
                    <a:lumMod val="75000"/>
                  </a:schemeClr>
                </a:solidFill>
              </a:rPr>
              <a:t>ut ifra krav til </a:t>
            </a:r>
            <a:r>
              <a:rPr lang="nb-NO" dirty="0"/>
              <a:t>god språkbruk.</a:t>
            </a:r>
          </a:p>
          <a:p>
            <a:pPr lvl="2"/>
            <a:r>
              <a:rPr lang="nb-NO" dirty="0"/>
              <a:t>Tiden er kommet til at vi bidrar </a:t>
            </a:r>
            <a:r>
              <a:rPr lang="nb-NO" dirty="0">
                <a:solidFill>
                  <a:schemeClr val="accent1">
                    <a:lumMod val="75000"/>
                  </a:schemeClr>
                </a:solidFill>
              </a:rPr>
              <a:t>i forhold til </a:t>
            </a:r>
            <a:r>
              <a:rPr lang="nb-NO" dirty="0"/>
              <a:t>å redusere utslipp av klimagasser. </a:t>
            </a:r>
            <a:r>
              <a:rPr lang="nb-NO" dirty="0">
                <a:solidFill>
                  <a:srgbClr val="C00000"/>
                </a:solidFill>
                <a:sym typeface="Wingdings" panose="05000000000000000000" pitchFamily="2" charset="2"/>
              </a:rPr>
              <a:t></a:t>
            </a:r>
            <a:r>
              <a:rPr lang="nb-NO" dirty="0"/>
              <a:t> Tiden er kommet til at vi reduserer utslipp av klimagasser.</a:t>
            </a:r>
          </a:p>
          <a:p>
            <a:r>
              <a:rPr lang="nb-NO" dirty="0"/>
              <a:t>«Begrep» – «Konsept»</a:t>
            </a:r>
          </a:p>
          <a:p>
            <a:pPr lvl="1"/>
            <a:r>
              <a:rPr lang="nb-NO" dirty="0"/>
              <a:t>Flere bruker «konsept» i stedet for «begrep»</a:t>
            </a:r>
          </a:p>
          <a:p>
            <a:pPr lvl="1"/>
            <a:r>
              <a:rPr lang="nb-NO" dirty="0"/>
              <a:t>Er strengt tatt ikke feil, men er uhensiktsmessig, jf. nedenfor</a:t>
            </a:r>
          </a:p>
          <a:p>
            <a:pPr lvl="1"/>
            <a:r>
              <a:rPr lang="nb-NO" dirty="0"/>
              <a:t>Husk at «begrep» inngår i mange ordsammensetninger («begrepsdannelse», «begrepsdefinisjon» mv) og at du bør/må enten bruke «begrep» eller «konsept» konsekvent. Ordsammensetninger med «konsept» blir vanskelig!</a:t>
            </a:r>
          </a:p>
          <a:p>
            <a:pPr lvl="1"/>
            <a:r>
              <a:rPr lang="nb-NO" dirty="0"/>
              <a:t>Aktuell betydning: «idé, plan som danner grunnlag for utformingen av et produkt, en virksomhet e.l.; måte som noe er utformet eller gjennomført på; (helhetlig) opplegg, ordning» (naob.no) Jf. f.eks. </a:t>
            </a:r>
            <a:r>
              <a:rPr lang="nb-NO" i="1" dirty="0"/>
              <a:t>systemkonsept</a:t>
            </a:r>
          </a:p>
          <a:p>
            <a:endParaRPr lang="nb-NO" dirty="0"/>
          </a:p>
        </p:txBody>
      </p:sp>
    </p:spTree>
    <p:extLst>
      <p:ext uri="{BB962C8B-B14F-4D97-AF65-F5344CB8AC3E}">
        <p14:creationId xmlns:p14="http://schemas.microsoft.com/office/powerpoint/2010/main" val="1903638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FA3E5B1-2B78-4681-AD69-CFECA4FDAB17}"/>
              </a:ext>
            </a:extLst>
          </p:cNvPr>
          <p:cNvSpPr>
            <a:spLocks noGrp="1"/>
          </p:cNvSpPr>
          <p:nvPr>
            <p:ph type="title"/>
          </p:nvPr>
        </p:nvSpPr>
        <p:spPr/>
        <p:txBody>
          <a:bodyPr>
            <a:normAutofit/>
          </a:bodyPr>
          <a:lstStyle/>
          <a:p>
            <a:r>
              <a:rPr lang="nb-NO" sz="3200" dirty="0">
                <a:solidFill>
                  <a:srgbClr val="7030A0"/>
                </a:solidFill>
              </a:rPr>
              <a:t>Norsk og engelsk</a:t>
            </a:r>
          </a:p>
        </p:txBody>
      </p:sp>
      <p:sp>
        <p:nvSpPr>
          <p:cNvPr id="3" name="Plassholder for innhold 2">
            <a:extLst>
              <a:ext uri="{FF2B5EF4-FFF2-40B4-BE49-F238E27FC236}">
                <a16:creationId xmlns:a16="http://schemas.microsoft.com/office/drawing/2014/main" id="{1035A800-828F-4604-9CCD-CB2B30CD41B3}"/>
              </a:ext>
            </a:extLst>
          </p:cNvPr>
          <p:cNvSpPr>
            <a:spLocks noGrp="1"/>
          </p:cNvSpPr>
          <p:nvPr>
            <p:ph idx="1"/>
          </p:nvPr>
        </p:nvSpPr>
        <p:spPr>
          <a:xfrm>
            <a:off x="838200" y="1825625"/>
            <a:ext cx="10515600" cy="3533775"/>
          </a:xfrm>
        </p:spPr>
        <p:txBody>
          <a:bodyPr>
            <a:normAutofit lnSpcReduction="10000"/>
          </a:bodyPr>
          <a:lstStyle/>
          <a:p>
            <a:r>
              <a:rPr lang="nb-NO" dirty="0"/>
              <a:t>Hvis du skriver norsk bør du bruke norske begreper med mindre du har en grunn til å bruke annet språk</a:t>
            </a:r>
          </a:p>
          <a:p>
            <a:pPr lvl="1"/>
            <a:r>
              <a:rPr lang="nb-NO" dirty="0"/>
              <a:t>Dersom du f.eks. er i tvil om fortolkningen av personvernforordningen, kan det være grunn til å bruke andre språkversjoner, herunder den engelske</a:t>
            </a:r>
          </a:p>
          <a:p>
            <a:pPr marL="457200" lvl="1" indent="0">
              <a:buNone/>
            </a:pPr>
            <a:r>
              <a:rPr lang="nb-NO" dirty="0"/>
              <a:t>	Eksempler</a:t>
            </a:r>
          </a:p>
          <a:p>
            <a:pPr lvl="2"/>
            <a:r>
              <a:rPr lang="nb-NO" dirty="0"/>
              <a:t>General Data </a:t>
            </a:r>
            <a:r>
              <a:rPr lang="nb-NO" dirty="0" err="1"/>
              <a:t>Protection</a:t>
            </a:r>
            <a:r>
              <a:rPr lang="nb-NO" dirty="0"/>
              <a:t> </a:t>
            </a:r>
            <a:r>
              <a:rPr lang="nb-NO" dirty="0" err="1"/>
              <a:t>Regulation</a:t>
            </a:r>
            <a:r>
              <a:rPr lang="nb-NO" dirty="0"/>
              <a:t>, GDPR – Personvernforordningen, PVF </a:t>
            </a:r>
          </a:p>
          <a:p>
            <a:pPr lvl="2"/>
            <a:r>
              <a:rPr lang="nb-NO" dirty="0"/>
              <a:t>«DPIA» (Data </a:t>
            </a:r>
            <a:r>
              <a:rPr lang="nb-NO" dirty="0" err="1"/>
              <a:t>Protection</a:t>
            </a:r>
            <a:r>
              <a:rPr lang="nb-NO" dirty="0"/>
              <a:t> </a:t>
            </a:r>
            <a:r>
              <a:rPr lang="nb-NO" dirty="0" err="1"/>
              <a:t>Impact</a:t>
            </a:r>
            <a:r>
              <a:rPr lang="nb-NO" dirty="0"/>
              <a:t> </a:t>
            </a:r>
            <a:r>
              <a:rPr lang="nb-NO" dirty="0" err="1"/>
              <a:t>Assessment</a:t>
            </a:r>
            <a:r>
              <a:rPr lang="nb-NO" dirty="0"/>
              <a:t>) – Vurdering av personvernkonsekvenser</a:t>
            </a:r>
          </a:p>
          <a:p>
            <a:pPr lvl="2"/>
            <a:r>
              <a:rPr lang="nb-NO" dirty="0"/>
              <a:t>European Data </a:t>
            </a:r>
            <a:r>
              <a:rPr lang="nb-NO" dirty="0" err="1"/>
              <a:t>Protection</a:t>
            </a:r>
            <a:r>
              <a:rPr lang="nb-NO" dirty="0"/>
              <a:t> Board – (Det europeiske)Personvernrådet</a:t>
            </a:r>
          </a:p>
          <a:p>
            <a:pPr lvl="1"/>
            <a:r>
              <a:rPr lang="nb-NO" dirty="0"/>
              <a:t>Er det meningsforskjell mellom begrepsinnholdet av et norsk og et tilsvarende engelsk ord, er det ofte lurt å poengtere det</a:t>
            </a:r>
          </a:p>
        </p:txBody>
      </p:sp>
    </p:spTree>
    <p:extLst>
      <p:ext uri="{BB962C8B-B14F-4D97-AF65-F5344CB8AC3E}">
        <p14:creationId xmlns:p14="http://schemas.microsoft.com/office/powerpoint/2010/main" val="157665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D0CF8B3-7EDF-45A6-B51A-F88FFAC789D7}"/>
              </a:ext>
            </a:extLst>
          </p:cNvPr>
          <p:cNvSpPr>
            <a:spLocks noGrp="1"/>
          </p:cNvSpPr>
          <p:nvPr>
            <p:ph type="title"/>
          </p:nvPr>
        </p:nvSpPr>
        <p:spPr>
          <a:xfrm>
            <a:off x="838200" y="174625"/>
            <a:ext cx="10515600" cy="777875"/>
          </a:xfrm>
        </p:spPr>
        <p:txBody>
          <a:bodyPr>
            <a:normAutofit/>
          </a:bodyPr>
          <a:lstStyle/>
          <a:p>
            <a:r>
              <a:rPr lang="nb-NO" sz="3200" dirty="0">
                <a:solidFill>
                  <a:srgbClr val="7030A0"/>
                </a:solidFill>
              </a:rPr>
              <a:t>Spesielt om språk i lover </a:t>
            </a:r>
          </a:p>
        </p:txBody>
      </p:sp>
      <p:sp>
        <p:nvSpPr>
          <p:cNvPr id="3" name="Plassholder for innhold 2">
            <a:extLst>
              <a:ext uri="{FF2B5EF4-FFF2-40B4-BE49-F238E27FC236}">
                <a16:creationId xmlns:a16="http://schemas.microsoft.com/office/drawing/2014/main" id="{AE3104E0-9329-4EF7-B0AB-50BA39D67516}"/>
              </a:ext>
            </a:extLst>
          </p:cNvPr>
          <p:cNvSpPr>
            <a:spLocks noGrp="1"/>
          </p:cNvSpPr>
          <p:nvPr>
            <p:ph idx="1"/>
          </p:nvPr>
        </p:nvSpPr>
        <p:spPr>
          <a:xfrm>
            <a:off x="601133" y="1270000"/>
            <a:ext cx="10888133" cy="5198534"/>
          </a:xfrm>
        </p:spPr>
        <p:txBody>
          <a:bodyPr>
            <a:normAutofit fontScale="55000" lnSpcReduction="20000"/>
          </a:bodyPr>
          <a:lstStyle/>
          <a:p>
            <a:pPr marL="0" indent="0">
              <a:buNone/>
            </a:pPr>
            <a:r>
              <a:rPr lang="nb-NO" dirty="0">
                <a:solidFill>
                  <a:srgbClr val="C00000"/>
                </a:solidFill>
              </a:rPr>
              <a:t>Konsekvent begrepsbruk knyttet til lover mv.</a:t>
            </a:r>
          </a:p>
          <a:p>
            <a:r>
              <a:rPr lang="nb-NO" dirty="0"/>
              <a:t>Bruk bærende begreper i lover, forskrifter, forordninger mv. </a:t>
            </a:r>
          </a:p>
          <a:p>
            <a:pPr lvl="1"/>
            <a:r>
              <a:rPr lang="nb-NO" dirty="0"/>
              <a:t>Eksempler: Part, registrert, personopplysninger, enkeltvedtak mv.</a:t>
            </a:r>
          </a:p>
          <a:p>
            <a:r>
              <a:rPr lang="nb-NO" dirty="0"/>
              <a:t>Ikke varier slike begreper ved hjelp av synonymer</a:t>
            </a:r>
          </a:p>
          <a:p>
            <a:pPr marL="0" indent="0">
              <a:buNone/>
            </a:pPr>
            <a:r>
              <a:rPr lang="nb-NO" dirty="0">
                <a:solidFill>
                  <a:srgbClr val="C00000"/>
                </a:solidFill>
              </a:rPr>
              <a:t>Navn på lover mv.</a:t>
            </a:r>
          </a:p>
          <a:p>
            <a:r>
              <a:rPr lang="nb-NO" dirty="0"/>
              <a:t>Navn på lover, forskrifter, direktiver, forordninger og konvensjoner skrives ikke med stor forbokstav som i egennavn. Skriv «personvernforordningen» (ikke «Personvernforordningen»); skriv «forvaltningsloven» (ikke «Forvaltningsloven»), osv.</a:t>
            </a:r>
          </a:p>
          <a:p>
            <a:pPr marL="0" indent="0">
              <a:buNone/>
            </a:pPr>
            <a:r>
              <a:rPr lang="nb-NO" dirty="0">
                <a:solidFill>
                  <a:srgbClr val="C00000"/>
                </a:solidFill>
              </a:rPr>
              <a:t>Paragraftegn</a:t>
            </a:r>
          </a:p>
          <a:p>
            <a:r>
              <a:rPr lang="nb-NO" dirty="0"/>
              <a:t>Setninger skal ikke begynne med «§». I stedet skal en skrive ut med bokstaver («Paragraf»). Paragraftegnet (§) skal ikke brukes uten at det etterfølges av et paragrafnummer. Skriv: «En paragraf som denne kan ikke tillegges særlig vekt …» (ikke «En § som denne kan ikke tillegges særlig vekt».</a:t>
            </a:r>
          </a:p>
          <a:p>
            <a:r>
              <a:rPr lang="nb-NO" dirty="0"/>
              <a:t>Når paragraftegnet brukes, skal ett tegn («§») brukes dersom det blir referert til én bestemmelse. To paragraftegn («§§») skal brukes dersom det vises til to eller flere bestemmelser («§ 20», «§§ 20 og 34» og «§§ 20 – 34»).</a:t>
            </a:r>
          </a:p>
          <a:p>
            <a:pPr marL="0" indent="0">
              <a:buNone/>
            </a:pPr>
            <a:r>
              <a:rPr lang="nb-NO" dirty="0">
                <a:solidFill>
                  <a:srgbClr val="C00000"/>
                </a:solidFill>
              </a:rPr>
              <a:t>Forkortelser</a:t>
            </a:r>
          </a:p>
          <a:p>
            <a:r>
              <a:rPr lang="nb-NO" dirty="0"/>
              <a:t>Forkortelser for </a:t>
            </a:r>
            <a:r>
              <a:rPr lang="nb-NO" dirty="0" err="1"/>
              <a:t>lovnavn</a:t>
            </a:r>
            <a:r>
              <a:rPr lang="nb-NO" dirty="0"/>
              <a:t> og andre forkortelser, skal ikke stå først i en setning. Ikke skriv «PVF gjelder behandling av personopplysninger», skriv «Personvernforordningen gjelder behandling av personopplysninger.» Ikke skriv «Bl.a. skal parten har rett til innsyn», skriv «Blant annet skal parten ha rett til innsyn».</a:t>
            </a:r>
          </a:p>
          <a:p>
            <a:pPr marL="0" indent="0">
              <a:buNone/>
            </a:pPr>
            <a:r>
              <a:rPr lang="nb-NO" dirty="0">
                <a:solidFill>
                  <a:srgbClr val="C00000"/>
                </a:solidFill>
              </a:rPr>
              <a:t>«Jf.» og «se»</a:t>
            </a:r>
          </a:p>
          <a:p>
            <a:r>
              <a:rPr lang="nb-NO" dirty="0"/>
              <a:t>Forkortelsen «jf.» blir ofte brukt på uriktig måte. Forkortelsen står for «jamfør» eller «jevnfør», og betyr </a:t>
            </a:r>
            <a:r>
              <a:rPr lang="nb-NO" i="1" dirty="0"/>
              <a:t>sammenlign</a:t>
            </a:r>
            <a:r>
              <a:rPr lang="nb-NO" dirty="0"/>
              <a:t>. Ordet og forkortelsen kan brukes dersom det er grunn til å se to ting i sammenheng eller sammenligne, og kan dessuten anvendes dersom henvisningen ikke er presis. Dersom meningen er å sette inn en presis henvisning, bør en bruke «se».</a:t>
            </a:r>
          </a:p>
          <a:p>
            <a:endParaRPr lang="nb-NO" dirty="0"/>
          </a:p>
        </p:txBody>
      </p:sp>
    </p:spTree>
    <p:extLst>
      <p:ext uri="{BB962C8B-B14F-4D97-AF65-F5344CB8AC3E}">
        <p14:creationId xmlns:p14="http://schemas.microsoft.com/office/powerpoint/2010/main" val="1471231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1026</Words>
  <Application>Microsoft Office PowerPoint</Application>
  <PresentationFormat>Widescreen</PresentationFormat>
  <Paragraphs>55</Paragraphs>
  <Slides>6</Slides>
  <Notes>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6</vt:i4>
      </vt:variant>
    </vt:vector>
  </HeadingPairs>
  <TitlesOfParts>
    <vt:vector size="11" baseType="lpstr">
      <vt:lpstr>Arial</vt:lpstr>
      <vt:lpstr>Calibri</vt:lpstr>
      <vt:lpstr>Calibri Light</vt:lpstr>
      <vt:lpstr>Wingdings</vt:lpstr>
      <vt:lpstr>Office-tema</vt:lpstr>
      <vt:lpstr>Klarspråk</vt:lpstr>
      <vt:lpstr>Hva er klart språk?</vt:lpstr>
      <vt:lpstr>Noen tips om språk</vt:lpstr>
      <vt:lpstr>Noen av Dags språklige kjepphester</vt:lpstr>
      <vt:lpstr>Norsk og engelsk</vt:lpstr>
      <vt:lpstr>Spesielt om språk i lover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Klarspråk</dc:title>
  <dc:creator>dag wiese schartum</dc:creator>
  <cp:lastModifiedBy>dag wiese schartum</cp:lastModifiedBy>
  <cp:revision>7</cp:revision>
  <dcterms:created xsi:type="dcterms:W3CDTF">2023-08-29T18:54:41Z</dcterms:created>
  <dcterms:modified xsi:type="dcterms:W3CDTF">2025-09-09T21:42:45Z</dcterms:modified>
</cp:coreProperties>
</file>