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6" r:id="rId6"/>
    <p:sldId id="264" r:id="rId7"/>
    <p:sldId id="262" r:id="rId8"/>
    <p:sldId id="263" r:id="rId9"/>
    <p:sldId id="261" r:id="rId10"/>
    <p:sldId id="265" r:id="rId1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3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AAC905-DF69-4AEF-A1E6-AF5D6AE539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2A70F46-A479-4F9D-921B-43E394AF49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BB3C9E8-5A87-4DCA-AE7D-22229EABF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25.08.2020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CA6CAE7-197E-49A3-B9BE-68329F088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E6B0890-8BDA-4AC5-A14D-F4879FFAA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1932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24DC18-EB00-4418-A55F-82279A7F3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28047A9-952B-4AEB-BB58-F4892C7082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E11BE11-4931-4706-A4AA-E736CBAFE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25.08.2020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BF9ED13-CFCE-4795-9378-648E2E131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B36136E-EE4A-4C07-BA55-9DFB5D0A9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8206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D711299-F11F-4570-8002-5B7561DD7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BE45280-495F-4380-BC1F-E173DA2AF8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ECFB131-B43A-419E-8D76-159A6FAB6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25.08.2020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1FAAF0E-5416-4CE1-A286-2DC5CFDC2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4A52361-1CB2-4100-8CFB-441D6D0B8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5122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83484B-A79D-41EF-B8B3-83BB0E2CB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58D51A-570B-4CFB-9667-A24F04C69C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4811C25-E3E8-4F97-9273-E95BBAFC1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E307DEB-EE30-4956-919B-4FD5C8E4D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25.08.2020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D777D4D-A36B-4CD5-9478-55668C2FC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E8D5FEE-031B-479D-AAB3-128357AE2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89449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9ADF25-7782-4660-AACF-FA74E3CD5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0A66F8A-D964-42BB-A6B9-9D5EA96B41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8CCA6F5-CBDF-4378-B9B1-ABAE3A79B0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79997FF-EE5A-4DF6-9045-12A6B1F8D6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52A0EF2-029B-4AFB-B4C7-7C6DFF36AA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87F34B37-45A6-4433-84E1-0947F40DA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25.08.2020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4FC70EC0-B758-4D86-9381-2FEC20783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0F4BA9D2-B3D5-4CE9-A46C-D672EDB36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9924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9AB054-A100-47A4-B45F-D71699B0A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2E0E6BF-EF4E-4E5E-982B-574870E21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25.08.2020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796CC79-BF8B-4DAB-B4C8-8143783CA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2D9F9A8-2087-4041-8036-97BB9C919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75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AE943E8-332D-4082-9B58-302FCE937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25.08.2020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5BD94936-29EE-4EDE-B6FF-2B06839DE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E27226F-4F69-4BD4-8666-92D5D6C9C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7208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63BA5C-20E7-4110-A8AB-ECBF536AE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96FE7CD-D3C5-4321-BABE-23B3CF628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22CD654-1CAD-4628-9A94-4710CE3CBB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51BDA05-CD44-4860-BC99-644AFFEA5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25.08.2020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61E8875-F401-47EB-9908-B947C604A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1CBA882-B390-40BB-B75C-7EEB30F5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4518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606CB48-B2E9-4EE8-AC4C-D7720B92A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881EB6E8-64B2-438D-B047-EC7F079FF1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AD27A5D-D417-480D-AD5A-3E545FCFA0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8904BF0-37E1-42B0-84FD-D961DB77D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25.08.2020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8733196-EE3F-4104-8EF6-5D1012BE0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00F0CC4-26B3-43C5-8E3E-239B849FA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0289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985248-6780-408D-A8E9-03E72660D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CF3FDE0-32E7-4BA3-94C1-76486622CE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DA0004C-0081-475A-96BF-5E68854BA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25.08.2020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702DC40-B540-431D-BC3A-64BD6ADDF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6A97254-57D4-4B4B-B8F8-CFA17766C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1692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C7A47DD4-C796-4199-8EF7-3880AC7C2E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C8322E2-7C75-478D-89BF-A33A02D1A1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2B2E57E-1E74-4E72-AAE3-15E1A201E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25.08.2020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DE05171-A84D-4E5A-8CF3-8072497E2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0DE8E86-998D-4BD3-BFB5-7AD9EE1D7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2575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06F9A8C6-BAF1-4A2C-8770-C555FCFFB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75C726D-6324-4EAE-A9A7-A5464898F8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6DECAD7-7A92-4EA7-BC72-074D5F46BF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2D51A-2B61-4D35-BD09-504D2675DB66}" type="datetimeFigureOut">
              <a:rPr lang="nb-NO" smtClean="0"/>
              <a:t>25.08.2020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A86114F-3265-43BF-A678-B013BADCC3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F1F771D-B56C-447F-9078-7CD4408743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6686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b.uio.no/skrive-publisere/referere/fag/rettsvitenskap.htm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52C14C-D632-42BC-937A-80EF37CFCF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200">
                <a:solidFill>
                  <a:srgbClr val="7030A0"/>
                </a:solidFill>
              </a:rPr>
              <a:t>Introduksjon til FINF4031 Individuell semesteroppgave</a:t>
            </a:r>
            <a:endParaRPr lang="nb-NO" sz="3200" dirty="0">
              <a:solidFill>
                <a:srgbClr val="7030A0"/>
              </a:solidFill>
            </a:endParaRP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F58D0DA-05D0-48AA-BD43-8DA60DF864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/>
              <a:t>Dag Wiese Schartum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42084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8EBD4EF-A57B-4D29-A187-FD3B306BDBE0}"/>
              </a:ext>
            </a:extLst>
          </p:cNvPr>
          <p:cNvSpPr/>
          <p:nvPr/>
        </p:nvSpPr>
        <p:spPr>
          <a:xfrm>
            <a:off x="1190098" y="751344"/>
            <a:ext cx="9864268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200" b="1" dirty="0">
                <a:solidFill>
                  <a:srgbClr val="7030A0"/>
                </a:solidFill>
              </a:rPr>
              <a:t>Kort om emnet</a:t>
            </a:r>
          </a:p>
          <a:p>
            <a:r>
              <a:rPr lang="nb-NO" sz="2200" dirty="0"/>
              <a:t>Emnet innebærer skriving av en semesteroppgave [fagartikkel] </a:t>
            </a:r>
            <a:r>
              <a:rPr lang="nb-NO" sz="2200" dirty="0">
                <a:solidFill>
                  <a:srgbClr val="0070C0"/>
                </a:solidFill>
              </a:rPr>
              <a:t>innen det emneområdet som studenten planlegger å skrive masteroppgave om</a:t>
            </a:r>
            <a:r>
              <a:rPr lang="nb-NO" sz="2200" dirty="0"/>
              <a:t>.</a:t>
            </a:r>
          </a:p>
          <a:p>
            <a:endParaRPr lang="nb-NO" sz="2200" dirty="0"/>
          </a:p>
          <a:p>
            <a:r>
              <a:rPr lang="nb-NO" sz="2200" dirty="0"/>
              <a:t>Oppgaven skal skrives som fagartikkel på </a:t>
            </a:r>
            <a:r>
              <a:rPr lang="nb-NO" sz="2200" dirty="0">
                <a:solidFill>
                  <a:srgbClr val="0070C0"/>
                </a:solidFill>
              </a:rPr>
              <a:t>6000 – 8000 ord</a:t>
            </a:r>
            <a:r>
              <a:rPr lang="nb-NO" sz="2200" dirty="0"/>
              <a:t>, i tråd med nærmere retningslinjer om innhold og identifisering og fastsettelse av individuell litteratur.</a:t>
            </a:r>
          </a:p>
          <a:p>
            <a:endParaRPr lang="nb-NO" sz="2200" dirty="0"/>
          </a:p>
          <a:p>
            <a:r>
              <a:rPr lang="nb-NO" sz="2200" dirty="0"/>
              <a:t>Før innlevering av oppgaven skal studentene gi en 15 minutters presentasjon av semesteroppgaven. Presentasjonen skjer innenfor rammene av et åpent arrangement der det legges til rette for spørsmål og diskusjon.</a:t>
            </a:r>
          </a:p>
          <a:p>
            <a:endParaRPr lang="nb-NO" sz="2200" dirty="0"/>
          </a:p>
          <a:p>
            <a:r>
              <a:rPr lang="nb-NO" sz="2200" b="1" dirty="0">
                <a:solidFill>
                  <a:srgbClr val="7030A0"/>
                </a:solidFill>
              </a:rPr>
              <a:t>Hva lærer du?</a:t>
            </a:r>
          </a:p>
          <a:p>
            <a:r>
              <a:rPr lang="nb-NO" sz="2200" dirty="0"/>
              <a:t>Målet med emnet er å gi studenten anledning til fordypning innen et selvvalgt emne, og å presentere resultatene fra dette arbeidet i form av en velskrevet artikkel og en god muntlig presentasjon.</a:t>
            </a:r>
          </a:p>
        </p:txBody>
      </p:sp>
    </p:spTree>
    <p:extLst>
      <p:ext uri="{BB962C8B-B14F-4D97-AF65-F5344CB8AC3E}">
        <p14:creationId xmlns:p14="http://schemas.microsoft.com/office/powerpoint/2010/main" val="287726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481105-B733-4474-BCC9-81B80B09A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Form og vinkling mv. for artikkelen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7799208-A392-4413-B516-BFE0A66F56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/>
              <a:t>Semesteroppgaven skal ha form av en </a:t>
            </a:r>
            <a:r>
              <a:rPr lang="nb-NO" sz="2400" i="1" dirty="0"/>
              <a:t>fagartikkel</a:t>
            </a:r>
            <a:r>
              <a:rPr lang="nb-NO" sz="2400" dirty="0"/>
              <a:t>, dvs. som en selvstendig skrevet tekst om et aktuelt emne eller problemstilling innen faget forvaltningsinformatikk</a:t>
            </a:r>
          </a:p>
          <a:p>
            <a:r>
              <a:rPr lang="nb-NO" sz="2400" dirty="0"/>
              <a:t>I semesteroppgaven er det ikke krav til tverrfaglig emne, men det er en fordel om emnet har en tverrfaglig </a:t>
            </a:r>
            <a:r>
              <a:rPr lang="nb-NO" sz="2400" i="1" dirty="0"/>
              <a:t>motivasjon, </a:t>
            </a:r>
            <a:r>
              <a:rPr lang="nb-NO" sz="2400" dirty="0"/>
              <a:t>dvs. at du har idé om hvordan emnet kan inngå i et tverrfaglig opplegg for masteroppgaven</a:t>
            </a:r>
          </a:p>
          <a:p>
            <a:r>
              <a:rPr lang="nb-NO" sz="2400" dirty="0"/>
              <a:t>Det er nærliggende at artikkelen har en tilknytning til tidligere FINF-emner, men dette er ikke et krav</a:t>
            </a:r>
          </a:p>
          <a:p>
            <a:r>
              <a:rPr lang="nb-NO" sz="2400" dirty="0"/>
              <a:t>Forutsetningen er at artikkelen i stor grad skal være basert på forskningslitteratur</a:t>
            </a:r>
          </a:p>
          <a:p>
            <a:r>
              <a:rPr lang="nb-NO" sz="2400" dirty="0"/>
              <a:t>Det er ikke noe krav om innhenting av primærdata (men heller ikke noe forbud)</a:t>
            </a:r>
          </a:p>
          <a:p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88166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F1D505-C9C9-4E2C-8992-2B2790738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219" y="-128565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Noe eksempler på emner/problemstillinger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D89BDC-0115-4C84-8443-F76983B640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761" y="1129048"/>
            <a:ext cx="11367752" cy="5529329"/>
          </a:xfrm>
        </p:spPr>
        <p:txBody>
          <a:bodyPr>
            <a:normAutofit fontScale="77500" lnSpcReduction="20000"/>
          </a:bodyPr>
          <a:lstStyle/>
          <a:p>
            <a:r>
              <a:rPr lang="nb-NO" dirty="0"/>
              <a:t>Kan ha problemstilling på forhånd, men kan også begynne med et </a:t>
            </a:r>
            <a:r>
              <a:rPr lang="nb-NO" dirty="0">
                <a:solidFill>
                  <a:srgbClr val="0070C0"/>
                </a:solidFill>
              </a:rPr>
              <a:t>emne</a:t>
            </a:r>
            <a:r>
              <a:rPr lang="nb-NO" dirty="0"/>
              <a:t> og utvikle </a:t>
            </a:r>
            <a:r>
              <a:rPr lang="nb-NO" dirty="0">
                <a:solidFill>
                  <a:srgbClr val="C00000"/>
                </a:solidFill>
              </a:rPr>
              <a:t>problemstilling</a:t>
            </a:r>
            <a:r>
              <a:rPr lang="nb-NO" dirty="0"/>
              <a:t> når du har lest deg opp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Maskinlæring </a:t>
            </a:r>
            <a:r>
              <a:rPr lang="nb-NO" dirty="0">
                <a:solidFill>
                  <a:srgbClr val="C00000"/>
                </a:solidFill>
              </a:rPr>
              <a:t>(Hvordan kan maskinlæring brukes i offentlig forvaltning?)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Dokumentasjon</a:t>
            </a:r>
            <a:r>
              <a:rPr lang="nb-NO" dirty="0">
                <a:solidFill>
                  <a:srgbClr val="C00000"/>
                </a:solidFill>
              </a:rPr>
              <a:t> (Hvilke dokumentasjonskrav gjelder for rettslige beslutningssystemer?)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Personvernrådet</a:t>
            </a:r>
            <a:r>
              <a:rPr lang="nb-NO" dirty="0">
                <a:solidFill>
                  <a:srgbClr val="C00000"/>
                </a:solidFill>
              </a:rPr>
              <a:t> (Hva blir forholdet mellom Personvernrådet og nasjonale tilsynsmyndigheter?)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Brukerundersøkelser</a:t>
            </a:r>
            <a:r>
              <a:rPr lang="nb-NO" dirty="0">
                <a:solidFill>
                  <a:srgbClr val="C00000"/>
                </a:solidFill>
              </a:rPr>
              <a:t> (Hvordan kan brukerundersøkelser anvendes i arbeidet med å digitalisere forvaltningen?)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Datadrevet forvaltning </a:t>
            </a:r>
            <a:r>
              <a:rPr lang="nb-NO" dirty="0">
                <a:solidFill>
                  <a:srgbClr val="C00000"/>
                </a:solidFill>
              </a:rPr>
              <a:t>(Hva er datadrevet forvaltning, og hvilke rettslige implikasjoner har det?)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Fleksible systemdesign </a:t>
            </a:r>
            <a:r>
              <a:rPr lang="nb-NO" dirty="0">
                <a:solidFill>
                  <a:srgbClr val="C00000"/>
                </a:solidFill>
              </a:rPr>
              <a:t>(Hvordan kan systemer utformes for at de skal være mest mulig fleksible?)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Regelmotorer</a:t>
            </a:r>
            <a:r>
              <a:rPr lang="nb-NO" dirty="0">
                <a:solidFill>
                  <a:srgbClr val="C00000"/>
                </a:solidFill>
              </a:rPr>
              <a:t> (Hva er regelmotorer og hvordan fungerer de?)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Automatiseringsvennlig lovgivning </a:t>
            </a:r>
            <a:r>
              <a:rPr lang="nb-NO" dirty="0">
                <a:solidFill>
                  <a:srgbClr val="C00000"/>
                </a:solidFill>
              </a:rPr>
              <a:t>(hva er «automatiseringsvennlig lovgivning» og hva er forholdet til «digitaliseringsklar lovgivning»?)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Betydningen av skjønnsutøvelse </a:t>
            </a:r>
            <a:r>
              <a:rPr lang="nb-NO" dirty="0">
                <a:solidFill>
                  <a:srgbClr val="C00000"/>
                </a:solidFill>
              </a:rPr>
              <a:t>(hva er «fritt skjønn»/«forvaltningsskjønn» og hvordan kan det håndteres eller erstattes i et automatisert system?)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Brukerhistorier </a:t>
            </a:r>
            <a:r>
              <a:rPr lang="nb-NO" dirty="0">
                <a:solidFill>
                  <a:srgbClr val="C00000"/>
                </a:solidFill>
              </a:rPr>
              <a:t>(Hva er brukerhistorier og hvordan kan metoden brukes ved utvikling av systemløsninger i offentlig forvaltning?)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Installert base </a:t>
            </a:r>
            <a:r>
              <a:rPr lang="nb-NO" dirty="0">
                <a:solidFill>
                  <a:srgbClr val="C00000"/>
                </a:solidFill>
              </a:rPr>
              <a:t>(Hva er installert base og hvilken betydning kan det ha for introduksjon av ny teknologi i offentlig forvaltning?)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Digitale skiller </a:t>
            </a:r>
            <a:r>
              <a:rPr lang="nb-NO" dirty="0">
                <a:solidFill>
                  <a:srgbClr val="C00000"/>
                </a:solidFill>
              </a:rPr>
              <a:t>(Hvordan kan digitale skiller i offentlig forvaltning motvirkes?)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Vurdering av personvernkonsekvenser </a:t>
            </a:r>
            <a:r>
              <a:rPr lang="nb-NO" dirty="0">
                <a:solidFill>
                  <a:srgbClr val="C00000"/>
                </a:solidFill>
              </a:rPr>
              <a:t>(Hva er de </a:t>
            </a:r>
            <a:r>
              <a:rPr lang="nb-NO" dirty="0" err="1">
                <a:solidFill>
                  <a:srgbClr val="C00000"/>
                </a:solidFill>
              </a:rPr>
              <a:t>organsatoriske</a:t>
            </a:r>
            <a:r>
              <a:rPr lang="nb-NO" dirty="0">
                <a:solidFill>
                  <a:srgbClr val="C00000"/>
                </a:solidFill>
              </a:rPr>
              <a:t> og </a:t>
            </a:r>
            <a:r>
              <a:rPr lang="nb-NO" dirty="0" err="1">
                <a:solidFill>
                  <a:srgbClr val="C00000"/>
                </a:solidFill>
              </a:rPr>
              <a:t>kompetansemessige</a:t>
            </a:r>
            <a:r>
              <a:rPr lang="nb-NO" dirty="0">
                <a:solidFill>
                  <a:srgbClr val="C00000"/>
                </a:solidFill>
              </a:rPr>
              <a:t> forutsetningene for vurdering av personvernkonsekvenser i samsvar med PVF art. 35?)</a:t>
            </a:r>
          </a:p>
          <a:p>
            <a:pPr lvl="1"/>
            <a:r>
              <a:rPr lang="nb-NO" dirty="0" err="1"/>
              <a:t>osv</a:t>
            </a:r>
            <a:r>
              <a:rPr lang="nb-NO" dirty="0"/>
              <a:t>!</a:t>
            </a:r>
          </a:p>
          <a:p>
            <a:pPr marL="457200" lvl="1" indent="0">
              <a:buNone/>
            </a:pPr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4272273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A5B7B7AE-37D5-4CB5-858F-C7A101CB7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896" y="-14123"/>
            <a:ext cx="10515600" cy="762217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Oversikt over hovedløpet på FINF4031</a:t>
            </a:r>
          </a:p>
        </p:txBody>
      </p: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30A463B4-DB28-446D-9AC1-458CAD9D10C8}"/>
              </a:ext>
            </a:extLst>
          </p:cNvPr>
          <p:cNvGrpSpPr/>
          <p:nvPr/>
        </p:nvGrpSpPr>
        <p:grpSpPr>
          <a:xfrm>
            <a:off x="676723" y="868096"/>
            <a:ext cx="760931" cy="3577882"/>
            <a:chOff x="1159265" y="1854110"/>
            <a:chExt cx="760931" cy="3577882"/>
          </a:xfrm>
        </p:grpSpPr>
        <p:sp>
          <p:nvSpPr>
            <p:cNvPr id="5" name="Pil: ned 4">
              <a:extLst>
                <a:ext uri="{FF2B5EF4-FFF2-40B4-BE49-F238E27FC236}">
                  <a16:creationId xmlns:a16="http://schemas.microsoft.com/office/drawing/2014/main" id="{CC353D88-E2C0-484D-B1A5-5675960C394F}"/>
                </a:ext>
              </a:extLst>
            </p:cNvPr>
            <p:cNvSpPr/>
            <p:nvPr/>
          </p:nvSpPr>
          <p:spPr>
            <a:xfrm>
              <a:off x="1165752" y="2266499"/>
              <a:ext cx="294688" cy="2760404"/>
            </a:xfrm>
            <a:prstGeom prst="down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TekstSylinder 5">
              <a:extLst>
                <a:ext uri="{FF2B5EF4-FFF2-40B4-BE49-F238E27FC236}">
                  <a16:creationId xmlns:a16="http://schemas.microsoft.com/office/drawing/2014/main" id="{F059ED3E-1301-45BC-94BE-647384CA117B}"/>
                </a:ext>
              </a:extLst>
            </p:cNvPr>
            <p:cNvSpPr txBox="1"/>
            <p:nvPr/>
          </p:nvSpPr>
          <p:spPr>
            <a:xfrm>
              <a:off x="1159265" y="1854110"/>
              <a:ext cx="593432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26.8</a:t>
              </a:r>
            </a:p>
          </p:txBody>
        </p:sp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41C028D9-5276-41F8-93B6-26E7E6DB38BC}"/>
                </a:ext>
              </a:extLst>
            </p:cNvPr>
            <p:cNvSpPr txBox="1"/>
            <p:nvPr/>
          </p:nvSpPr>
          <p:spPr>
            <a:xfrm>
              <a:off x="1326764" y="5062660"/>
              <a:ext cx="593432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23.9</a:t>
              </a:r>
            </a:p>
          </p:txBody>
        </p:sp>
        <p:sp>
          <p:nvSpPr>
            <p:cNvPr id="10" name="TekstSylinder 9">
              <a:extLst>
                <a:ext uri="{FF2B5EF4-FFF2-40B4-BE49-F238E27FC236}">
                  <a16:creationId xmlns:a16="http://schemas.microsoft.com/office/drawing/2014/main" id="{766F1CBA-FEB1-4A58-BC16-3BAE6BC9249E}"/>
                </a:ext>
              </a:extLst>
            </p:cNvPr>
            <p:cNvSpPr txBox="1"/>
            <p:nvPr/>
          </p:nvSpPr>
          <p:spPr>
            <a:xfrm rot="16200000">
              <a:off x="932023" y="3293663"/>
              <a:ext cx="14259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Undervisning</a:t>
              </a:r>
            </a:p>
          </p:txBody>
        </p:sp>
      </p:grpSp>
      <p:grpSp>
        <p:nvGrpSpPr>
          <p:cNvPr id="21" name="Gruppe 20">
            <a:extLst>
              <a:ext uri="{FF2B5EF4-FFF2-40B4-BE49-F238E27FC236}">
                <a16:creationId xmlns:a16="http://schemas.microsoft.com/office/drawing/2014/main" id="{CFFE1674-776A-4AD7-B33E-217CE4D7728E}"/>
              </a:ext>
            </a:extLst>
          </p:cNvPr>
          <p:cNvGrpSpPr/>
          <p:nvPr/>
        </p:nvGrpSpPr>
        <p:grpSpPr>
          <a:xfrm>
            <a:off x="2366360" y="1465150"/>
            <a:ext cx="589108" cy="4224098"/>
            <a:chOff x="2848902" y="2451164"/>
            <a:chExt cx="589108" cy="4224098"/>
          </a:xfrm>
        </p:grpSpPr>
        <p:sp>
          <p:nvSpPr>
            <p:cNvPr id="11" name="Pil: ned 10">
              <a:extLst>
                <a:ext uri="{FF2B5EF4-FFF2-40B4-BE49-F238E27FC236}">
                  <a16:creationId xmlns:a16="http://schemas.microsoft.com/office/drawing/2014/main" id="{CD5A5604-A445-49AD-A734-009A1648C85E}"/>
                </a:ext>
              </a:extLst>
            </p:cNvPr>
            <p:cNvSpPr/>
            <p:nvPr/>
          </p:nvSpPr>
          <p:spPr>
            <a:xfrm>
              <a:off x="2848902" y="2451164"/>
              <a:ext cx="294688" cy="4224098"/>
            </a:xfrm>
            <a:prstGeom prst="downArrow">
              <a:avLst/>
            </a:prstGeom>
            <a:gradFill flip="none" rotWithShape="1">
              <a:gsLst>
                <a:gs pos="98000">
                  <a:schemeClr val="accent2"/>
                </a:gs>
                <a:gs pos="31000">
                  <a:schemeClr val="accent1">
                    <a:lumMod val="5000"/>
                    <a:lumOff val="95000"/>
                  </a:schemeClr>
                </a:gs>
                <a:gs pos="99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6200000" scaled="1"/>
              <a:tileRect/>
            </a:gra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964B08E8-0446-4C01-8E41-3A078310FDE6}"/>
                </a:ext>
              </a:extLst>
            </p:cNvPr>
            <p:cNvSpPr txBox="1"/>
            <p:nvPr/>
          </p:nvSpPr>
          <p:spPr>
            <a:xfrm rot="16200000">
              <a:off x="2669017" y="3165037"/>
              <a:ext cx="11686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Veiledning</a:t>
              </a:r>
            </a:p>
          </p:txBody>
        </p:sp>
      </p:grpSp>
      <p:grpSp>
        <p:nvGrpSpPr>
          <p:cNvPr id="33" name="Gruppe 32">
            <a:extLst>
              <a:ext uri="{FF2B5EF4-FFF2-40B4-BE49-F238E27FC236}">
                <a16:creationId xmlns:a16="http://schemas.microsoft.com/office/drawing/2014/main" id="{2B876CE0-EA24-4DC7-BDBC-3FB0627F8A7D}"/>
              </a:ext>
            </a:extLst>
          </p:cNvPr>
          <p:cNvGrpSpPr/>
          <p:nvPr/>
        </p:nvGrpSpPr>
        <p:grpSpPr>
          <a:xfrm>
            <a:off x="1577634" y="885100"/>
            <a:ext cx="931719" cy="5272668"/>
            <a:chOff x="2616167" y="653446"/>
            <a:chExt cx="931719" cy="5272668"/>
          </a:xfrm>
        </p:grpSpPr>
        <p:grpSp>
          <p:nvGrpSpPr>
            <p:cNvPr id="22" name="Gruppe 21">
              <a:extLst>
                <a:ext uri="{FF2B5EF4-FFF2-40B4-BE49-F238E27FC236}">
                  <a16:creationId xmlns:a16="http://schemas.microsoft.com/office/drawing/2014/main" id="{A2293D1B-2C8F-4FBE-BDAE-D8F33918CAD5}"/>
                </a:ext>
              </a:extLst>
            </p:cNvPr>
            <p:cNvGrpSpPr/>
            <p:nvPr/>
          </p:nvGrpSpPr>
          <p:grpSpPr>
            <a:xfrm>
              <a:off x="2616167" y="653446"/>
              <a:ext cx="698536" cy="4804149"/>
              <a:chOff x="2060176" y="1871114"/>
              <a:chExt cx="698536" cy="4804149"/>
            </a:xfrm>
          </p:grpSpPr>
          <p:sp>
            <p:nvSpPr>
              <p:cNvPr id="13" name="TekstSylinder 12">
                <a:extLst>
                  <a:ext uri="{FF2B5EF4-FFF2-40B4-BE49-F238E27FC236}">
                    <a16:creationId xmlns:a16="http://schemas.microsoft.com/office/drawing/2014/main" id="{59370B06-471A-4194-BCEB-51A1E43FB81F}"/>
                  </a:ext>
                </a:extLst>
              </p:cNvPr>
              <p:cNvSpPr txBox="1"/>
              <p:nvPr/>
            </p:nvSpPr>
            <p:spPr>
              <a:xfrm>
                <a:off x="2060176" y="1871114"/>
                <a:ext cx="593432" cy="369332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26.8</a:t>
                </a:r>
              </a:p>
            </p:txBody>
          </p:sp>
          <p:sp>
            <p:nvSpPr>
              <p:cNvPr id="14" name="Pil: ned 13">
                <a:extLst>
                  <a:ext uri="{FF2B5EF4-FFF2-40B4-BE49-F238E27FC236}">
                    <a16:creationId xmlns:a16="http://schemas.microsoft.com/office/drawing/2014/main" id="{800D0969-DDF5-4FF4-A19E-73BEE3445150}"/>
                  </a:ext>
                </a:extLst>
              </p:cNvPr>
              <p:cNvSpPr/>
              <p:nvPr/>
            </p:nvSpPr>
            <p:spPr>
              <a:xfrm>
                <a:off x="2209548" y="2451165"/>
                <a:ext cx="294688" cy="4224098"/>
              </a:xfrm>
              <a:prstGeom prst="downArrow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sp>
            <p:nvSpPr>
              <p:cNvPr id="15" name="TekstSylinder 14">
                <a:extLst>
                  <a:ext uri="{FF2B5EF4-FFF2-40B4-BE49-F238E27FC236}">
                    <a16:creationId xmlns:a16="http://schemas.microsoft.com/office/drawing/2014/main" id="{958200FB-1933-43B9-B899-FC3B24CE801A}"/>
                  </a:ext>
                </a:extLst>
              </p:cNvPr>
              <p:cNvSpPr txBox="1"/>
              <p:nvPr/>
            </p:nvSpPr>
            <p:spPr>
              <a:xfrm rot="16200000">
                <a:off x="786216" y="4063159"/>
                <a:ext cx="35756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Arbeid med artikkel og presentasjon</a:t>
                </a:r>
              </a:p>
            </p:txBody>
          </p:sp>
        </p:grpSp>
        <p:sp>
          <p:nvSpPr>
            <p:cNvPr id="16" name="TekstSylinder 15">
              <a:extLst>
                <a:ext uri="{FF2B5EF4-FFF2-40B4-BE49-F238E27FC236}">
                  <a16:creationId xmlns:a16="http://schemas.microsoft.com/office/drawing/2014/main" id="{8F464523-AA20-4373-9800-51708A77A6FA}"/>
                </a:ext>
              </a:extLst>
            </p:cNvPr>
            <p:cNvSpPr txBox="1"/>
            <p:nvPr/>
          </p:nvSpPr>
          <p:spPr>
            <a:xfrm>
              <a:off x="2837435" y="5556782"/>
              <a:ext cx="710451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18.11</a:t>
              </a:r>
            </a:p>
          </p:txBody>
        </p:sp>
      </p:grp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D5BF87BA-C814-49D6-99DC-9F16974F0FB0}"/>
              </a:ext>
            </a:extLst>
          </p:cNvPr>
          <p:cNvGrpSpPr/>
          <p:nvPr/>
        </p:nvGrpSpPr>
        <p:grpSpPr>
          <a:xfrm>
            <a:off x="3271732" y="1237500"/>
            <a:ext cx="1002700" cy="2147328"/>
            <a:chOff x="3440038" y="5104502"/>
            <a:chExt cx="1002700" cy="2208455"/>
          </a:xfrm>
        </p:grpSpPr>
        <p:sp>
          <p:nvSpPr>
            <p:cNvPr id="17" name="Pil: ned 16">
              <a:extLst>
                <a:ext uri="{FF2B5EF4-FFF2-40B4-BE49-F238E27FC236}">
                  <a16:creationId xmlns:a16="http://schemas.microsoft.com/office/drawing/2014/main" id="{DBCE64AB-C8E7-4D14-A42B-A8646B303DD8}"/>
                </a:ext>
              </a:extLst>
            </p:cNvPr>
            <p:cNvSpPr/>
            <p:nvPr/>
          </p:nvSpPr>
          <p:spPr>
            <a:xfrm>
              <a:off x="3440038" y="5377550"/>
              <a:ext cx="294688" cy="1796867"/>
            </a:xfrm>
            <a:prstGeom prst="down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TekstSylinder 17">
              <a:extLst>
                <a:ext uri="{FF2B5EF4-FFF2-40B4-BE49-F238E27FC236}">
                  <a16:creationId xmlns:a16="http://schemas.microsoft.com/office/drawing/2014/main" id="{CE722668-5D5A-450D-B58C-0B44F149BDE5}"/>
                </a:ext>
              </a:extLst>
            </p:cNvPr>
            <p:cNvSpPr txBox="1"/>
            <p:nvPr/>
          </p:nvSpPr>
          <p:spPr>
            <a:xfrm rot="16200000">
              <a:off x="3015345" y="5885564"/>
              <a:ext cx="22084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Diskusjon i student-</a:t>
              </a:r>
            </a:p>
            <a:p>
              <a:r>
                <a:rPr lang="nb-NO" dirty="0"/>
                <a:t>grupper</a:t>
              </a:r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A28C2E50-E3E8-4E28-8899-31C445E1E7F0}"/>
              </a:ext>
            </a:extLst>
          </p:cNvPr>
          <p:cNvGrpSpPr/>
          <p:nvPr/>
        </p:nvGrpSpPr>
        <p:grpSpPr>
          <a:xfrm>
            <a:off x="8184253" y="5303047"/>
            <a:ext cx="963907" cy="854721"/>
            <a:chOff x="3290666" y="5057545"/>
            <a:chExt cx="963907" cy="854721"/>
          </a:xfrm>
        </p:grpSpPr>
        <p:sp>
          <p:nvSpPr>
            <p:cNvPr id="25" name="Pil: ned 24">
              <a:extLst>
                <a:ext uri="{FF2B5EF4-FFF2-40B4-BE49-F238E27FC236}">
                  <a16:creationId xmlns:a16="http://schemas.microsoft.com/office/drawing/2014/main" id="{3738B1F6-3B0D-4542-860B-5EEE719F768F}"/>
                </a:ext>
              </a:extLst>
            </p:cNvPr>
            <p:cNvSpPr/>
            <p:nvPr/>
          </p:nvSpPr>
          <p:spPr>
            <a:xfrm>
              <a:off x="3290666" y="5242211"/>
              <a:ext cx="294688" cy="579622"/>
            </a:xfrm>
            <a:prstGeom prst="down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TekstSylinder 25">
              <a:extLst>
                <a:ext uri="{FF2B5EF4-FFF2-40B4-BE49-F238E27FC236}">
                  <a16:creationId xmlns:a16="http://schemas.microsoft.com/office/drawing/2014/main" id="{C09B7632-72AA-43DE-AAF3-D28D6A4923F3}"/>
                </a:ext>
              </a:extLst>
            </p:cNvPr>
            <p:cNvSpPr txBox="1"/>
            <p:nvPr/>
          </p:nvSpPr>
          <p:spPr>
            <a:xfrm rot="16200000">
              <a:off x="3504047" y="5161740"/>
              <a:ext cx="85472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Ferdig-</a:t>
              </a:r>
            </a:p>
            <a:p>
              <a:r>
                <a:rPr lang="nb-NO" dirty="0"/>
                <a:t>stille</a:t>
              </a:r>
            </a:p>
          </p:txBody>
        </p:sp>
      </p:grpSp>
      <p:grpSp>
        <p:nvGrpSpPr>
          <p:cNvPr id="34" name="Gruppe 33">
            <a:extLst>
              <a:ext uri="{FF2B5EF4-FFF2-40B4-BE49-F238E27FC236}">
                <a16:creationId xmlns:a16="http://schemas.microsoft.com/office/drawing/2014/main" id="{4448950F-BD56-4BBA-8270-A4900D157852}"/>
              </a:ext>
            </a:extLst>
          </p:cNvPr>
          <p:cNvGrpSpPr/>
          <p:nvPr/>
        </p:nvGrpSpPr>
        <p:grpSpPr>
          <a:xfrm>
            <a:off x="5939953" y="4280727"/>
            <a:ext cx="1794658" cy="1877041"/>
            <a:chOff x="4567208" y="4846161"/>
            <a:chExt cx="1794658" cy="1877041"/>
          </a:xfrm>
        </p:grpSpPr>
        <p:sp>
          <p:nvSpPr>
            <p:cNvPr id="28" name="Eksplosjon: 8 punkt 27">
              <a:extLst>
                <a:ext uri="{FF2B5EF4-FFF2-40B4-BE49-F238E27FC236}">
                  <a16:creationId xmlns:a16="http://schemas.microsoft.com/office/drawing/2014/main" id="{222FA0FE-0D16-408D-90DE-6CC79D245AB4}"/>
                </a:ext>
              </a:extLst>
            </p:cNvPr>
            <p:cNvSpPr/>
            <p:nvPr/>
          </p:nvSpPr>
          <p:spPr>
            <a:xfrm>
              <a:off x="4928560" y="4846161"/>
              <a:ext cx="914400" cy="914400"/>
            </a:xfrm>
            <a:prstGeom prst="irregularSeal1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TekstSylinder 28">
              <a:extLst>
                <a:ext uri="{FF2B5EF4-FFF2-40B4-BE49-F238E27FC236}">
                  <a16:creationId xmlns:a16="http://schemas.microsoft.com/office/drawing/2014/main" id="{9FDCBF75-0F95-4E24-98CB-C7268E096A3F}"/>
                </a:ext>
              </a:extLst>
            </p:cNvPr>
            <p:cNvSpPr txBox="1"/>
            <p:nvPr/>
          </p:nvSpPr>
          <p:spPr>
            <a:xfrm>
              <a:off x="4567208" y="5799872"/>
              <a:ext cx="1794658" cy="92333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Presentere på</a:t>
              </a:r>
            </a:p>
            <a:p>
              <a:r>
                <a:rPr lang="nb-NO" dirty="0"/>
                <a:t>muntlig eksamen</a:t>
              </a:r>
            </a:p>
            <a:p>
              <a:r>
                <a:rPr lang="nb-NO" dirty="0"/>
                <a:t>18.11</a:t>
              </a:r>
            </a:p>
          </p:txBody>
        </p:sp>
      </p:grpSp>
      <p:grpSp>
        <p:nvGrpSpPr>
          <p:cNvPr id="32" name="Gruppe 31">
            <a:extLst>
              <a:ext uri="{FF2B5EF4-FFF2-40B4-BE49-F238E27FC236}">
                <a16:creationId xmlns:a16="http://schemas.microsoft.com/office/drawing/2014/main" id="{1B180D15-9C27-4B21-A043-8C8F259E386B}"/>
              </a:ext>
            </a:extLst>
          </p:cNvPr>
          <p:cNvGrpSpPr/>
          <p:nvPr/>
        </p:nvGrpSpPr>
        <p:grpSpPr>
          <a:xfrm>
            <a:off x="9436058" y="4656716"/>
            <a:ext cx="1680332" cy="1795277"/>
            <a:chOff x="7793997" y="4600019"/>
            <a:chExt cx="1680332" cy="1795277"/>
          </a:xfrm>
        </p:grpSpPr>
        <p:sp>
          <p:nvSpPr>
            <p:cNvPr id="30" name="Eksplosjon: 8 punkt 29">
              <a:extLst>
                <a:ext uri="{FF2B5EF4-FFF2-40B4-BE49-F238E27FC236}">
                  <a16:creationId xmlns:a16="http://schemas.microsoft.com/office/drawing/2014/main" id="{A5798DB0-9250-4E06-A2FE-7F9ED83BF571}"/>
                </a:ext>
              </a:extLst>
            </p:cNvPr>
            <p:cNvSpPr/>
            <p:nvPr/>
          </p:nvSpPr>
          <p:spPr>
            <a:xfrm>
              <a:off x="8147314" y="5480896"/>
              <a:ext cx="914400" cy="914400"/>
            </a:xfrm>
            <a:prstGeom prst="irregularSeal1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TekstSylinder 30">
              <a:extLst>
                <a:ext uri="{FF2B5EF4-FFF2-40B4-BE49-F238E27FC236}">
                  <a16:creationId xmlns:a16="http://schemas.microsoft.com/office/drawing/2014/main" id="{EDD54704-5520-4433-8636-01667D540C33}"/>
                </a:ext>
              </a:extLst>
            </p:cNvPr>
            <p:cNvSpPr txBox="1"/>
            <p:nvPr/>
          </p:nvSpPr>
          <p:spPr>
            <a:xfrm>
              <a:off x="7793997" y="4600019"/>
              <a:ext cx="1680332" cy="92333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Levere artikkel</a:t>
              </a:r>
            </a:p>
            <a:p>
              <a:r>
                <a:rPr lang="nb-NO" dirty="0"/>
                <a:t>og presentasjon</a:t>
              </a:r>
            </a:p>
            <a:p>
              <a:r>
                <a:rPr lang="nb-NO" dirty="0"/>
                <a:t>4.12</a:t>
              </a:r>
            </a:p>
          </p:txBody>
        </p:sp>
      </p:grpSp>
      <p:grpSp>
        <p:nvGrpSpPr>
          <p:cNvPr id="35" name="Gruppe 34">
            <a:extLst>
              <a:ext uri="{FF2B5EF4-FFF2-40B4-BE49-F238E27FC236}">
                <a16:creationId xmlns:a16="http://schemas.microsoft.com/office/drawing/2014/main" id="{DE098792-6EA3-4D5D-B2D1-5E7C138A3B8F}"/>
              </a:ext>
            </a:extLst>
          </p:cNvPr>
          <p:cNvGrpSpPr/>
          <p:nvPr/>
        </p:nvGrpSpPr>
        <p:grpSpPr>
          <a:xfrm>
            <a:off x="3932119" y="3812207"/>
            <a:ext cx="1760547" cy="1877041"/>
            <a:chOff x="4567208" y="4846161"/>
            <a:chExt cx="1620903" cy="1877041"/>
          </a:xfrm>
        </p:grpSpPr>
        <p:sp>
          <p:nvSpPr>
            <p:cNvPr id="36" name="Eksplosjon: 8 punkt 35">
              <a:extLst>
                <a:ext uri="{FF2B5EF4-FFF2-40B4-BE49-F238E27FC236}">
                  <a16:creationId xmlns:a16="http://schemas.microsoft.com/office/drawing/2014/main" id="{8771FA36-A07A-4F92-8B34-FB7A45A2C48A}"/>
                </a:ext>
              </a:extLst>
            </p:cNvPr>
            <p:cNvSpPr/>
            <p:nvPr/>
          </p:nvSpPr>
          <p:spPr>
            <a:xfrm>
              <a:off x="4928560" y="4846161"/>
              <a:ext cx="914400" cy="914400"/>
            </a:xfrm>
            <a:prstGeom prst="irregularSeal1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TekstSylinder 36">
              <a:extLst>
                <a:ext uri="{FF2B5EF4-FFF2-40B4-BE49-F238E27FC236}">
                  <a16:creationId xmlns:a16="http://schemas.microsoft.com/office/drawing/2014/main" id="{D30AD687-979C-47B6-843A-8C27BAC079E8}"/>
                </a:ext>
              </a:extLst>
            </p:cNvPr>
            <p:cNvSpPr txBox="1"/>
            <p:nvPr/>
          </p:nvSpPr>
          <p:spPr>
            <a:xfrm>
              <a:off x="4567208" y="5799872"/>
              <a:ext cx="1620903" cy="92333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Prøvefremføring</a:t>
              </a:r>
            </a:p>
            <a:p>
              <a:r>
                <a:rPr lang="nb-NO" dirty="0"/>
                <a:t>i studentgrupper</a:t>
              </a:r>
            </a:p>
            <a:p>
              <a:r>
                <a:rPr lang="nb-NO" dirty="0"/>
                <a:t>13.11</a:t>
              </a:r>
            </a:p>
          </p:txBody>
        </p:sp>
      </p:grpSp>
      <p:sp>
        <p:nvSpPr>
          <p:cNvPr id="2" name="TekstSylinder 1">
            <a:extLst>
              <a:ext uri="{FF2B5EF4-FFF2-40B4-BE49-F238E27FC236}">
                <a16:creationId xmlns:a16="http://schemas.microsoft.com/office/drawing/2014/main" id="{4FA93E78-716B-4F80-8289-4D494CA43608}"/>
              </a:ext>
            </a:extLst>
          </p:cNvPr>
          <p:cNvSpPr txBox="1"/>
          <p:nvPr/>
        </p:nvSpPr>
        <p:spPr>
          <a:xfrm>
            <a:off x="3107490" y="3346457"/>
            <a:ext cx="593432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18.9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248F45CB-CADA-4576-9BF0-262E7157F78A}"/>
              </a:ext>
            </a:extLst>
          </p:cNvPr>
          <p:cNvSpPr txBox="1"/>
          <p:nvPr/>
        </p:nvSpPr>
        <p:spPr>
          <a:xfrm>
            <a:off x="2337825" y="880684"/>
            <a:ext cx="593432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26.8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BC721632-C82D-466B-A266-9F42919145FB}"/>
              </a:ext>
            </a:extLst>
          </p:cNvPr>
          <p:cNvSpPr txBox="1"/>
          <p:nvPr/>
        </p:nvSpPr>
        <p:spPr>
          <a:xfrm>
            <a:off x="3098016" y="898385"/>
            <a:ext cx="593432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26.8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69041BB3-89C5-47C8-AEDB-B3A81DD6BAAA}"/>
              </a:ext>
            </a:extLst>
          </p:cNvPr>
          <p:cNvSpPr txBox="1"/>
          <p:nvPr/>
        </p:nvSpPr>
        <p:spPr>
          <a:xfrm>
            <a:off x="8193669" y="6157768"/>
            <a:ext cx="593432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4.12</a:t>
            </a:r>
          </a:p>
        </p:txBody>
      </p:sp>
      <p:sp>
        <p:nvSpPr>
          <p:cNvPr id="43" name="TekstSylinder 42">
            <a:extLst>
              <a:ext uri="{FF2B5EF4-FFF2-40B4-BE49-F238E27FC236}">
                <a16:creationId xmlns:a16="http://schemas.microsoft.com/office/drawing/2014/main" id="{F4E6138F-7304-4463-85CA-D1035E7B03FE}"/>
              </a:ext>
            </a:extLst>
          </p:cNvPr>
          <p:cNvSpPr txBox="1"/>
          <p:nvPr/>
        </p:nvSpPr>
        <p:spPr>
          <a:xfrm>
            <a:off x="8187996" y="5016574"/>
            <a:ext cx="710451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18.11</a:t>
            </a:r>
          </a:p>
        </p:txBody>
      </p:sp>
    </p:spTree>
    <p:extLst>
      <p:ext uri="{BB962C8B-B14F-4D97-AF65-F5344CB8AC3E}">
        <p14:creationId xmlns:p14="http://schemas.microsoft.com/office/powerpoint/2010/main" val="39385933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AEEC1AB-4A70-4F04-9600-9B74FBD84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5305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7030A0"/>
                </a:solidFill>
              </a:rPr>
              <a:t>Veiledning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565B0A7C-6E90-4E94-A6CD-8F26C43EF9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440" y="2134901"/>
            <a:ext cx="9353262" cy="4200893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3BE8AD7B-6366-4594-B24E-CFA76E419C7F}"/>
              </a:ext>
            </a:extLst>
          </p:cNvPr>
          <p:cNvSpPr txBox="1"/>
          <p:nvPr/>
        </p:nvSpPr>
        <p:spPr>
          <a:xfrm>
            <a:off x="1352297" y="1728128"/>
            <a:ext cx="396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Fra referatet fra møte i PFIN 28.11.2018: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CB0EE33F-BECF-4D2F-B246-D22240FFF435}"/>
              </a:ext>
            </a:extLst>
          </p:cNvPr>
          <p:cNvSpPr txBox="1"/>
          <p:nvPr/>
        </p:nvSpPr>
        <p:spPr>
          <a:xfrm>
            <a:off x="5718507" y="199706"/>
            <a:ext cx="6078459" cy="17543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Angi hvem dere tror vil passe best som veileder for deg.</a:t>
            </a:r>
            <a:br>
              <a:rPr lang="nb-NO" dirty="0"/>
            </a:br>
            <a:r>
              <a:rPr lang="nb-NO" dirty="0"/>
              <a:t>Send ønsket ditt </a:t>
            </a:r>
            <a:r>
              <a:rPr lang="nb-NO" u="sng" dirty="0">
                <a:solidFill>
                  <a:srgbClr val="7030A0"/>
                </a:solidFill>
              </a:rPr>
              <a:t>til Dag på mail innen 31.8</a:t>
            </a:r>
            <a:r>
              <a:rPr lang="nb-NO" dirty="0"/>
              <a:t>. </a:t>
            </a:r>
            <a:r>
              <a:rPr lang="nb-NO" i="1" dirty="0"/>
              <a:t>Eilif</a:t>
            </a:r>
            <a:r>
              <a:rPr lang="nb-NO" dirty="0"/>
              <a:t> vil typisk</a:t>
            </a:r>
            <a:br>
              <a:rPr lang="nb-NO" dirty="0"/>
            </a:br>
            <a:r>
              <a:rPr lang="nb-NO" dirty="0"/>
              <a:t>være mest aktuell hvis du regner med artikkelen din får </a:t>
            </a:r>
            <a:br>
              <a:rPr lang="nb-NO" dirty="0"/>
            </a:br>
            <a:r>
              <a:rPr lang="nb-NO" dirty="0"/>
              <a:t>tyngde på teknologiske spørsmål; </a:t>
            </a:r>
            <a:r>
              <a:rPr lang="nb-NO" i="1" dirty="0"/>
              <a:t>Dag</a:t>
            </a:r>
            <a:r>
              <a:rPr lang="nb-NO" dirty="0"/>
              <a:t> er mest aktuell hvis</a:t>
            </a:r>
            <a:br>
              <a:rPr lang="nb-NO" dirty="0"/>
            </a:br>
            <a:r>
              <a:rPr lang="nb-NO" dirty="0"/>
              <a:t>mest vekt vil være på juridiske spørsmål. Også andre</a:t>
            </a:r>
            <a:br>
              <a:rPr lang="nb-NO" dirty="0"/>
            </a:br>
            <a:r>
              <a:rPr lang="nb-NO" dirty="0"/>
              <a:t>veiledere kan ønskes. Ingen ting kan loves (kabalen må gå opp!)</a:t>
            </a:r>
          </a:p>
        </p:txBody>
      </p:sp>
    </p:spTree>
    <p:extLst>
      <p:ext uri="{BB962C8B-B14F-4D97-AF65-F5344CB8AC3E}">
        <p14:creationId xmlns:p14="http://schemas.microsoft.com/office/powerpoint/2010/main" val="3669061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0DE50A-7A51-41A0-AA32-ACACC1253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988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Retningslinjer for litteraturbruk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078273D-42D6-411A-B707-A2F728890B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579808"/>
            <a:ext cx="10515600" cy="470018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nb-NO" dirty="0"/>
          </a:p>
          <a:p>
            <a:r>
              <a:rPr lang="nb-NO" dirty="0"/>
              <a:t>Det er ikke noe felles pensum for emnet FINF4031</a:t>
            </a:r>
          </a:p>
          <a:p>
            <a:r>
              <a:rPr lang="nb-NO" dirty="0"/>
              <a:t>Hver student legger opp et personlig pensum i form av minst </a:t>
            </a:r>
            <a:r>
              <a:rPr lang="nb-NO" dirty="0">
                <a:solidFill>
                  <a:srgbClr val="C00000"/>
                </a:solidFill>
              </a:rPr>
              <a:t>100 sider faglitteratur</a:t>
            </a:r>
            <a:r>
              <a:rPr lang="nb-NO" dirty="0"/>
              <a:t>, det vil si vitenskapelige monografier (eventuelt i utdrag), artikler eller bokkapitler</a:t>
            </a:r>
          </a:p>
          <a:p>
            <a:r>
              <a:rPr lang="nb-NO" dirty="0"/>
              <a:t>Følgende materiale kan ikke inngå i personlig pensum, men kan likevel selvsagt gjerne brukes og refereres til i fagartikkelen studentene skriver:</a:t>
            </a:r>
          </a:p>
          <a:p>
            <a:pPr lvl="1"/>
            <a:r>
              <a:rPr lang="nb-NO" dirty="0"/>
              <a:t>Lovgivning, offentlige dokumenter, rapporter og annet materiale.</a:t>
            </a:r>
          </a:p>
          <a:p>
            <a:pPr lvl="1"/>
            <a:r>
              <a:rPr lang="nb-NO" dirty="0"/>
              <a:t>Litteratur som har vært pensum på DRI og FINF</a:t>
            </a:r>
          </a:p>
          <a:p>
            <a:r>
              <a:rPr lang="nb-NO" dirty="0"/>
              <a:t>All litteratur som er personlig pensum, skal brukes og vises til i fagartikkelen (ikke bare brukes som bakgrunnslitteratur)</a:t>
            </a:r>
          </a:p>
          <a:p>
            <a:r>
              <a:rPr lang="nb-NO" dirty="0"/>
              <a:t>All litteratur og alle kilder skal føres opp i en litteratur- og kildeliste til slutt i fagartikkelen, uansett om det kan regnes som pensum eller ikke</a:t>
            </a:r>
          </a:p>
          <a:p>
            <a:r>
              <a:rPr lang="nb-NO" dirty="0"/>
              <a:t>Henvisninger og oppsett av litteraturliste mv. skal fortrinnsvis følge </a:t>
            </a:r>
            <a:r>
              <a:rPr lang="nb-NO" dirty="0">
                <a:hlinkClick r:id="rId2"/>
              </a:rPr>
              <a:t>retningslinjene for jus</a:t>
            </a:r>
            <a:r>
              <a:rPr lang="nb-NO" dirty="0"/>
              <a:t>, men også andre systemer kan benyttes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6433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7EA885-230B-4A11-AB52-FF5C4CD1E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828" y="337555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Forelesninger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A0B174BC-1D82-486B-BE15-B9B62103BA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329"/>
          <a:stretch/>
        </p:blipFill>
        <p:spPr>
          <a:xfrm>
            <a:off x="3213268" y="1076219"/>
            <a:ext cx="8310456" cy="5561648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C5898852-EA5E-4A96-8ABD-5B85B19A7432}"/>
              </a:ext>
            </a:extLst>
          </p:cNvPr>
          <p:cNvSpPr txBox="1"/>
          <p:nvPr/>
        </p:nvSpPr>
        <p:spPr>
          <a:xfrm>
            <a:off x="3166704" y="185123"/>
            <a:ext cx="82378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66700"/>
            <a:r>
              <a:rPr lang="nb-NO" sz="1400" dirty="0"/>
              <a:t>Viktig:</a:t>
            </a:r>
          </a:p>
          <a:p>
            <a:pPr defTabSz="266700"/>
            <a:r>
              <a:rPr lang="nb-NO" sz="1400" dirty="0"/>
              <a:t>•	Forelesningene er en viktig del av undervisningen, og nødvendig å følge for den som vil ha et godt resultat</a:t>
            </a:r>
          </a:p>
          <a:p>
            <a:pPr defTabSz="266700"/>
            <a:r>
              <a:rPr lang="nb-NO" sz="1400" dirty="0"/>
              <a:t>•	Forelesningspresentasjonene er å anse som en del av pensum</a:t>
            </a:r>
          </a:p>
        </p:txBody>
      </p:sp>
    </p:spTree>
    <p:extLst>
      <p:ext uri="{BB962C8B-B14F-4D97-AF65-F5344CB8AC3E}">
        <p14:creationId xmlns:p14="http://schemas.microsoft.com/office/powerpoint/2010/main" val="3684482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A8FA8C3-B561-4F78-888A-949565B18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5825"/>
          </a:xfrm>
        </p:spPr>
        <p:txBody>
          <a:bodyPr>
            <a:normAutofit fontScale="90000"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Frister og eksamensordning</a:t>
            </a:r>
            <a:br>
              <a:rPr lang="nb-NO" sz="3200" dirty="0">
                <a:solidFill>
                  <a:srgbClr val="7030A0"/>
                </a:solidFill>
              </a:rPr>
            </a:br>
            <a:endParaRPr lang="nb-NO" sz="3200" dirty="0">
              <a:solidFill>
                <a:srgbClr val="7030A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635CA57-72B9-4D6A-B16E-36DF85AE62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70518"/>
            <a:ext cx="10515600" cy="5422358"/>
          </a:xfrm>
        </p:spPr>
        <p:txBody>
          <a:bodyPr>
            <a:normAutofit fontScale="77500" lnSpcReduction="20000"/>
          </a:bodyPr>
          <a:lstStyle/>
          <a:p>
            <a:endParaRPr lang="nb-NO" dirty="0"/>
          </a:p>
          <a:p>
            <a:pPr>
              <a:buFont typeface="Wingdings" panose="05000000000000000000" pitchFamily="2" charset="2"/>
              <a:buChar char="ü"/>
            </a:pPr>
            <a:r>
              <a:rPr lang="nb-NO" dirty="0"/>
              <a:t>Gjennomført muntlig presentasjonen er vilkår for eksamen. Det gis én samlet karakter som er basert på bedømmelse av artikkelen, den skriftlige delen av presentasjonen (</a:t>
            </a:r>
            <a:r>
              <a:rPr lang="nb-NO" dirty="0" err="1"/>
              <a:t>Powerpoint</a:t>
            </a:r>
            <a:r>
              <a:rPr lang="nb-NO" dirty="0"/>
              <a:t>-presentasjon eller lignende) og den muntlige fremføringen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nb-NO" dirty="0"/>
              <a:t>Presentasjonen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Muntlig presentasjoner gjennomføres onsdag 18. november 2020 i tidsrommet 09.15 – 14.00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Hver presentasjon skal ha en varighet på 15 minutter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Innen 13. november skal aktuelle studenter gi Karianne beskjed om tittelen på sitt innlegg.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Senest 14. november skal det foreligge detaljert program for presentasjonene, med angivelse av rom, innledere, tittel på innleggene, tidsangivelser mv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Studenter og lærere har adgang og oppfordring til å høre på presentasjonene. Herunder vil to sensorer være til stede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nb-NO" dirty="0"/>
              <a:t>Etter presentasjonen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Etter presentasjonen ferdigstiller studentene i) presentasjonen i </a:t>
            </a:r>
            <a:r>
              <a:rPr lang="nb-NO" dirty="0" err="1"/>
              <a:t>ppt</a:t>
            </a:r>
            <a:r>
              <a:rPr lang="nb-NO" dirty="0"/>
              <a:t>-format og ii) fagartikkelen i </a:t>
            </a:r>
            <a:r>
              <a:rPr lang="nb-NO" dirty="0" err="1"/>
              <a:t>pdf</a:t>
            </a:r>
            <a:r>
              <a:rPr lang="nb-NO" dirty="0"/>
              <a:t>-format og laster opp i </a:t>
            </a:r>
            <a:r>
              <a:rPr lang="nb-NO" dirty="0" err="1"/>
              <a:t>Inspera</a:t>
            </a:r>
            <a:endParaRPr lang="nb-NO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Frist for innsendelse er fredag 4. desember Kl. 15.00. Presentasjon og artikkel går deretter til sensur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nb-NO" dirty="0"/>
              <a:t>Sensur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Det blir gitt én samlet karakter (A – F) på fagartikkel, presentasjon og muntlig fremføring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997769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7301991F-ACAF-4004-BB5A-12F1A562422C}"/>
              </a:ext>
            </a:extLst>
          </p:cNvPr>
          <p:cNvSpPr txBox="1"/>
          <p:nvPr/>
        </p:nvSpPr>
        <p:spPr>
          <a:xfrm>
            <a:off x="236282" y="134408"/>
            <a:ext cx="5387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7030A0"/>
                </a:solidFill>
              </a:rPr>
              <a:t>Slik så fjorårets program for muntlige presentasjoner ut: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99FBEFC-108C-43FE-94AD-528C47C907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309" t="14338" r="59937" b="13501"/>
          <a:stretch/>
        </p:blipFill>
        <p:spPr>
          <a:xfrm>
            <a:off x="284888" y="563947"/>
            <a:ext cx="4475506" cy="5907012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5904E398-BA2C-45F5-95C7-3AEF1EA12FB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423" t="15612" r="59823" b="26968"/>
          <a:stretch/>
        </p:blipFill>
        <p:spPr>
          <a:xfrm>
            <a:off x="5775884" y="808715"/>
            <a:ext cx="4904536" cy="515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3349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976</Words>
  <Application>Microsoft Office PowerPoint</Application>
  <PresentationFormat>Widescreen</PresentationFormat>
  <Paragraphs>91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Courier New</vt:lpstr>
      <vt:lpstr>Wingdings</vt:lpstr>
      <vt:lpstr>Office-tema</vt:lpstr>
      <vt:lpstr>Introduksjon til FINF4031 Individuell semesteroppgave</vt:lpstr>
      <vt:lpstr>PowerPoint-presentasjon</vt:lpstr>
      <vt:lpstr>Form og vinkling mv. for artikkelen</vt:lpstr>
      <vt:lpstr>Noe eksempler på emner/problemstillinger</vt:lpstr>
      <vt:lpstr>Oversikt over hovedløpet på FINF4031</vt:lpstr>
      <vt:lpstr>Veiledning</vt:lpstr>
      <vt:lpstr>Retningslinjer for litteraturbruk</vt:lpstr>
      <vt:lpstr>Forelesninger</vt:lpstr>
      <vt:lpstr>Frister og eksamensordning 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Kort om FINF4031 Invididuell semesteroppgav</dc:title>
  <dc:creator>dag wiese schartum</dc:creator>
  <cp:lastModifiedBy>dag wiese schartum</cp:lastModifiedBy>
  <cp:revision>37</cp:revision>
  <dcterms:created xsi:type="dcterms:W3CDTF">2018-05-30T20:01:08Z</dcterms:created>
  <dcterms:modified xsi:type="dcterms:W3CDTF">2020-08-25T20:16:13Z</dcterms:modified>
</cp:coreProperties>
</file>