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8" r:id="rId2"/>
    <p:sldId id="261" r:id="rId3"/>
    <p:sldId id="27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3F49F-DF49-4A85-882A-E88F6C091644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31E07-D92E-4D6A-8490-B0D38E03C6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98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F04529-F900-4A5D-9B97-EFE619AD9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53867-76BA-4950-8E04-D1CE9CB1C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E6B30D-798C-4E1A-A4E8-8111EF523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BB66BF-E06D-4D98-BE5E-1BBFD8CF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449AC9-749A-4376-A1CE-6DCD7C89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88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3C4B22-47F8-4A16-9B64-C502EC59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E206CA-6966-44CE-9950-5FCCBF786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0CA22C-7382-4AC6-B839-CEA6993FC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4628A7-870C-44E9-93F4-773BC572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48207B-0978-4B17-B4F3-7CE2529A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46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16B0E6-12A8-48D3-B7C3-60D362D5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EE9B92-37D2-44A7-ADD2-FF64AEA4A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59ACF5-7A57-4D26-BE99-0BD2DCE38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D5ECAC-0A12-4B42-8C2C-B7DFEBAEC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195C8C-C99B-4716-BD23-B66B6926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72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A1C1A-1B54-46D7-9AEC-2A506A4DA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9AE02E-FDB1-490B-B097-029406FE5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02EC0D-F727-4150-BC7E-19EEBCF31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BF38A87-7619-44DD-AE9A-DC58D42C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032808-75D5-44F9-ACD5-FE39D540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A4E8AFE-B5DD-4B77-98F4-344CC23C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77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44911B-FF0B-4C67-A45B-C17346DB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8D96D8-CC53-4C93-B4AE-65F511D87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559C27A-804D-464C-BD75-4085841FD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E070DAD-D0FA-4F01-82E7-A4A0BA134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03D3AB2-453C-40A4-BFFE-4B470BC83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B1BD60E-17B0-4E0C-AE3C-5C656F4CE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69166DF-EF09-4A9B-B52B-7370FCE4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863A4BE-E87F-43CD-955E-B3974E2BB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752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620D51-B4C5-4834-BD1C-CDB9DB51A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2E76D48-DF20-4F01-88BC-24236320F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D9DE976-4384-44F6-98F3-9A0F131B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9B40D-FC0F-40D6-A183-68D1DFC5D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642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C9BFB65-326D-4BB0-948F-79B11567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1EC4D65-6A03-40C8-A0B8-9AC632DB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3AD8792-3BC1-4D09-B782-4EAD7A803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877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10A9F-0D68-44EB-851D-F0E7CD97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E6D81D-44FB-450E-A7EE-EE68DC323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C52937A-142E-407C-8DF3-826D03FD6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63BA13-066E-4590-A26F-B331FAA7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080117-18DF-433F-B374-80C403693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B92433-0CB1-4CBE-A9E8-B035CCE1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89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06A160-F42E-44E9-B8FB-4A79B61B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6621FD-664B-41C7-93C1-C5C943A35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0F9F61-10EA-4421-BDE8-A33FEDB43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6000D03-60AE-496D-9088-7016DF25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02971DB-0959-4B1E-BF76-676ACE5D9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DBF8E9-6ABA-4059-B119-76FCC0DD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835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F953AE-9B4D-4503-9B51-E1031F24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A99CE0-6B00-4B46-92DC-392F61D34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38874F-7825-48E9-A4E5-FED1210C0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79110F-79B0-45DC-B567-4EF4905C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BE7026-FA18-4D9B-9581-62F3A8EA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88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33D58E3-80F6-499D-B1C6-E67F14DA0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603D16C-13D9-4755-BE7F-0023516A0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2FF254-18C7-45AE-80E0-45A170097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776CA76-3DCC-477C-839B-E13CC9F78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026E42-A64C-4BCC-9DA0-BB76DCA7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84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832BFF5-70B1-4F7B-B422-41A9574E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370B7E9-00BD-469E-88A4-6E9AC984C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17E218-A425-4939-9085-51626E9E9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673DD-552F-409C-9783-91EA006CADB8}" type="datetimeFigureOut">
              <a:rPr lang="nb-NO" smtClean="0"/>
              <a:t>01.02.2022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98272C-792A-4ADC-9358-162B7529B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B2FAF6-EDD3-44E5-AF18-FFD2938DD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3EBC7-860E-48D1-9E09-1F7BD74B7B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37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tenposten.no/norge/i/3jAqm0/kunstig-intelligens-avsloerte-laanekassen-juks" TargetMode="External"/><Relationship Id="rId2" Type="http://schemas.openxmlformats.org/officeDocument/2006/relationships/hyperlink" Target="https://lovdata.no/pro/#document/SF/forskrift/2020-04-15-798/%C2%A75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224ED0-6273-45C0-BE69-E500AE6A0E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FINF4021</a:t>
            </a:r>
            <a:br>
              <a:rPr lang="nb-NO" sz="2400" dirty="0"/>
            </a:br>
            <a:r>
              <a:rPr lang="nb-NO" sz="2400" dirty="0"/>
              <a:t>Opplegg for seminar 1,</a:t>
            </a:r>
            <a:br>
              <a:rPr lang="nb-NO" sz="2400" dirty="0"/>
            </a:br>
            <a:r>
              <a:rPr lang="nb-NO" sz="1800" dirty="0"/>
              <a:t>2. februar 2022</a:t>
            </a:r>
            <a:br>
              <a:rPr lang="nb-NO" sz="2400" dirty="0"/>
            </a:b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Valg av type systemløsning for enkeltsaksbehandling og kontroll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8EA8B8-F734-47B9-965B-14FBC36735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44999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7B772A-F775-4E90-A4A4-2C9DBBF6293A}"/>
              </a:ext>
            </a:extLst>
          </p:cNvPr>
          <p:cNvSpPr txBox="1"/>
          <p:nvPr/>
        </p:nvSpPr>
        <p:spPr>
          <a:xfrm>
            <a:off x="1388705" y="1331287"/>
            <a:ext cx="816518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j-lt"/>
              </a:rPr>
              <a:t>Elever kan i visse tilfeller få borteboerstipend, se </a:t>
            </a:r>
            <a:r>
              <a:rPr lang="nb-NO" dirty="0">
                <a:latin typeface="+mj-lt"/>
                <a:hlinkClick r:id="rId2"/>
              </a:rPr>
              <a:t>utdanningsstøtteforskriften § 51</a:t>
            </a:r>
            <a:r>
              <a:rPr lang="nb-NO" dirty="0">
                <a:latin typeface="+mj-lt"/>
              </a:rPr>
              <a:t>.</a:t>
            </a:r>
          </a:p>
          <a:p>
            <a:r>
              <a:rPr lang="nb-NO" dirty="0">
                <a:latin typeface="+mj-lt"/>
              </a:rPr>
              <a:t>Det er prinsipielt mulig både å utviklet et rettslig beslutningssystem (RBS) og et rettslig</a:t>
            </a:r>
          </a:p>
          <a:p>
            <a:r>
              <a:rPr lang="nb-NO" dirty="0">
                <a:latin typeface="+mj-lt"/>
              </a:rPr>
              <a:t>beslutnings</a:t>
            </a:r>
            <a:r>
              <a:rPr lang="nb-NO" i="1" dirty="0">
                <a:latin typeface="+mj-lt"/>
              </a:rPr>
              <a:t>støtte</a:t>
            </a:r>
            <a:r>
              <a:rPr lang="nb-NO" dirty="0">
                <a:latin typeface="+mj-lt"/>
              </a:rPr>
              <a:t>system (RBSS) for å behandle slike saker.</a:t>
            </a:r>
          </a:p>
          <a:p>
            <a:r>
              <a:rPr lang="nb-NO" u="sng" dirty="0"/>
              <a:t>Drøft i gruppen:</a:t>
            </a:r>
          </a:p>
          <a:p>
            <a:pPr marL="342900" indent="-342900">
              <a:buFont typeface="+mj-lt"/>
              <a:buAutoNum type="alphaUcPeriod"/>
            </a:pPr>
            <a:r>
              <a:rPr lang="nb-NO" dirty="0"/>
              <a:t>Hva kan være argumentene for å lage henholdsvis RBS og RBSS?</a:t>
            </a:r>
          </a:p>
          <a:p>
            <a:pPr marL="342900" indent="-342900">
              <a:buFont typeface="+mj-lt"/>
              <a:buAutoNum type="alphaUcPeriod"/>
            </a:pPr>
            <a:r>
              <a:rPr lang="nb-NO" dirty="0"/>
              <a:t>Er det sterkest argumenter for RBS eller RBSS?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>
                <a:latin typeface="+mj-lt"/>
              </a:rPr>
              <a:t>Lånekassen anvender maskinlæring for å </a:t>
            </a:r>
            <a:r>
              <a:rPr lang="nb-NO" dirty="0">
                <a:latin typeface="+mj-lt"/>
                <a:hlinkClick r:id="rId3"/>
              </a:rPr>
              <a:t>avdekke juks med borteboerstipend</a:t>
            </a:r>
            <a:r>
              <a:rPr lang="nb-NO" dirty="0">
                <a:latin typeface="+mj-lt"/>
              </a:rPr>
              <a:t>.</a:t>
            </a:r>
          </a:p>
          <a:p>
            <a:r>
              <a:rPr lang="nb-NO" u="sng" dirty="0"/>
              <a:t>Drøft i gruppen:</a:t>
            </a:r>
          </a:p>
          <a:p>
            <a:pPr marL="342900" indent="-342900">
              <a:buFont typeface="+mj-lt"/>
              <a:buAutoNum type="alphaUcPeriod" startAt="3"/>
            </a:pPr>
            <a:r>
              <a:rPr lang="nb-NO" dirty="0"/>
              <a:t>Hvilke rettsprinsipper gjør at et slikt system må være av typen RBSS?</a:t>
            </a:r>
          </a:p>
          <a:p>
            <a:pPr marL="342900" indent="-342900">
              <a:buFont typeface="+mj-lt"/>
              <a:buAutoNum type="alphaUcPeriod" startAt="3"/>
            </a:pPr>
            <a:r>
              <a:rPr lang="nb-NO" dirty="0"/>
              <a:t>Hadde det gått an å lage regler som gjør kontroll overflødig?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0C57B-F0E6-4A56-9CB2-EC690CAB5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26"/>
            <a:ext cx="10515600" cy="744008"/>
          </a:xfrm>
        </p:spPr>
        <p:txBody>
          <a:bodyPr>
            <a:normAutofit/>
          </a:bodyPr>
          <a:lstStyle/>
          <a:p>
            <a:r>
              <a:rPr lang="nb-NO" sz="3200" dirty="0"/>
              <a:t>Rettledning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2C5AF3-B1BE-4764-BD48-89340C8B4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767" y="867833"/>
            <a:ext cx="10515600" cy="35602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000" dirty="0"/>
              <a:t>Opplegget for seminaret har bare delvis direkte parallell i pensum og innspilte forelesninger (det er begrenset hva dere direkte kan «slå opp»)</a:t>
            </a:r>
          </a:p>
          <a:p>
            <a:pPr marL="0" indent="0">
              <a:buNone/>
            </a:pPr>
            <a:r>
              <a:rPr lang="nb-NO" sz="2000" dirty="0"/>
              <a:t>Poenget med seminaret er å teste de </a:t>
            </a:r>
            <a:r>
              <a:rPr lang="nb-NO" sz="2000" i="1" dirty="0"/>
              <a:t>innsikter</a:t>
            </a:r>
            <a:r>
              <a:rPr lang="nb-NO" sz="2000" dirty="0"/>
              <a:t> de fire første forelesningene med tilhørende pensum er ment å gi, og øve dere i å ta stilling til konkrete situasjoner</a:t>
            </a:r>
          </a:p>
          <a:p>
            <a:pPr marL="0" indent="0">
              <a:buNone/>
            </a:pPr>
            <a:r>
              <a:rPr lang="nb-NO" sz="2000" dirty="0"/>
              <a:t>Dette første seminaret er basert på klassifikasjonen av rettslige informasjonssystemer (jf. nedenfor) + grunnleggende kunnskaper om jus og teknologi. Det er derfor mulig å delta i diskusjonene selv om </a:t>
            </a:r>
            <a:r>
              <a:rPr lang="nb-NO" sz="2000"/>
              <a:t>du enda ikke </a:t>
            </a:r>
            <a:r>
              <a:rPr lang="nb-NO" sz="2000" dirty="0"/>
              <a:t>har rukket å lese så mye.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u="sng" dirty="0"/>
              <a:t>Opplegg for seminaret</a:t>
            </a:r>
            <a:r>
              <a:rPr lang="nb-NO" sz="20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Kort presentasjon av spørsmålene til gruppene (ca. 10.15 – 10.30)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Diskusjon i grupper (ca. 10.30 – 11.15)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Diskusjon i plenum på bakgrunn fra diskusjonen i gruppene (ca. 11.15 – 11.35)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Dag gjennomgår og kommenterer spørsmålene (ca. 11.35 – 12.00)</a:t>
            </a:r>
          </a:p>
          <a:p>
            <a:pPr marL="0" indent="0">
              <a:buNone/>
            </a:pPr>
            <a:r>
              <a:rPr lang="nb-NO" sz="2000" dirty="0"/>
              <a:t>Gruppene bør ha 3 – 4 personer. Det er en fordel om det både er folk i gruppen med bakgrunn i jus og forvaltningsinformatikk. Gruppene finner selv steder å sitte (i pauseareal, forelesningsrommet, eventuelt ledige </a:t>
            </a:r>
            <a:r>
              <a:rPr lang="nb-NO" sz="2000" dirty="0" err="1"/>
              <a:t>kollokviumrom</a:t>
            </a:r>
            <a:r>
              <a:rPr lang="nb-NO" sz="2000" dirty="0"/>
              <a:t> mv.)</a:t>
            </a:r>
          </a:p>
          <a:p>
            <a:pPr marL="0" indent="0">
              <a:buNone/>
            </a:pPr>
            <a:endParaRPr lang="nb-NO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2C5AC2A-A9CF-4420-8203-7B7C03231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958" y="4749270"/>
            <a:ext cx="7145131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93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FINF4021 Opplegg for seminar 1, 2. februar 2022  Tema: Valg av type systemløsning for enkeltsaksbehandling og kontroll</vt:lpstr>
      <vt:lpstr>PowerPoint-presentasjon</vt:lpstr>
      <vt:lpstr>Rettledning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3</cp:revision>
  <dcterms:created xsi:type="dcterms:W3CDTF">2022-02-01T08:52:24Z</dcterms:created>
  <dcterms:modified xsi:type="dcterms:W3CDTF">2022-02-01T10:42:07Z</dcterms:modified>
</cp:coreProperties>
</file>