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6" r:id="rId5"/>
    <p:sldId id="274" r:id="rId6"/>
    <p:sldId id="276" r:id="rId7"/>
    <p:sldId id="277" r:id="rId8"/>
    <p:sldId id="278" r:id="rId9"/>
    <p:sldId id="279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82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F6D33-989D-48FB-95A3-23CC92BAA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D3476FB-07E9-45A4-ACEF-415419C9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F33C8B-CCDE-4794-85E2-816657A1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A63B20-D249-45DE-BD37-D7031A2A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72FD02-E28C-4569-9B63-72DE2564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67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70BEB6-C32F-4517-B379-28834147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592F4C-F2EC-4D0E-B483-7B4A900BA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DFCA14-7BAE-4265-9945-13036B72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669351-ED0E-43A5-A052-349188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0B4046-BAF8-4A98-AD1E-4347CC47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2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E1043-292F-48A3-BEEA-7260986D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413288-C749-45A4-9932-E7D2B75B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26E5C7-12B8-4341-8833-9FCC4485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0A0F24-D75D-43DC-8873-53EBA604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24A2F0-5F6E-487C-A209-97C721F7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C4862B-1B58-4DA1-A984-A9D8384D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55AADD-F31A-4C32-BDE1-24E2AB560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14F2F8-9AAA-4218-B912-4B512354E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ACBC61-B4A6-40C6-AA42-5FF37637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05E154-270C-4012-AB14-05251D91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EA94DE-4720-4AFD-92BB-162BD128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49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F706A-A510-47DD-8BA9-B8595522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1892BB-D748-475F-A6EF-5547101CA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405DC-41C1-4F2C-AF46-8CD8DC110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23FEE9-47B4-4A60-8C70-AD0223361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2B554B-C389-4957-ADEC-A836F06CC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86D66BC-571C-4712-B3E5-CCDD2E4D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02A5A9D-D530-4E42-A42E-43C2112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8532B71-37BE-47E8-9FA4-C375602D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82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5950E-C24C-42DE-92E1-BDCB1C26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1EB1DF-0E87-4CBA-9901-F897F057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06A880-C305-4474-9F34-BADABCB8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45C11C3-2A20-4AC1-8637-BD73BC3E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72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72D0FC-50A5-4894-BDBB-03233AB8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BD7DE9-4CC6-4182-A8A3-7EBDF6E5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A95E16-1D26-4DC2-BB26-1BFE3FC7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36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F7AD23-EBAA-47DF-B1BC-AF975FB8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3C0DE9-B775-467A-A501-D9A9384A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7AD308-BCD8-4FD6-B105-DAF312009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5D14F0-C1E5-47C1-AAF9-BDDCAFAC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D5079-72C8-4AA5-919C-EB37E0A1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638501-6EF4-4964-866E-966AF296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21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5C6B7D-775E-46B4-B15A-AE96B2E0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0C3C91-9D4E-4858-A4AD-A18D798EC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EA4F3C-5894-43CF-94FC-42D3FA1D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F07B0B-1048-4FB6-BB85-BE8FB121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AC6392-8004-4AAD-B7F4-9FEB8D43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684201-7A88-4E8E-B09F-C7D4C99B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69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1338B-4ECE-4668-BBC2-6D3F1A5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A6BF2A9-DDF2-4EF7-9AFE-F15051C06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3888F-1290-4947-802F-25BD7789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168AC-A8F2-4708-90F2-64122FE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495270-393E-4A9B-8570-5A64E58F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9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74A254-773E-487C-A2B0-6BC5A342E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2C6E1F-DCD2-4A39-A8CE-A680EA32C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146049-B60D-4D0A-925E-5C304FA5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334415-E20F-4060-9482-7DF700772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0633F-62AC-4A3A-9B28-F598052C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24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AC00FF-959F-4464-AB1E-52E7FD7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8C70F9-4B94-458D-9FE3-F7985557C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EC90F7-D84C-4257-93BE-43A45E46F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858C-62EF-4AAF-BA2D-DDC219F0F2C9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70333B-8D49-480A-81EA-E9FBA4611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606F89-D3D8-4F48-98F1-607C5DD38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7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sjektveiviseren.n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mbridge.org/core/books/cambridge-handbook-of-the-law-of-algorithms/from-legal-sources-to-programming-code/D6A122B2CF0DB96C628EDC8009A5949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DAE8F-D7BF-46EB-9DDC-A895053C9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Oversikt over FINF4021</a:t>
            </a:r>
            <a:br>
              <a:rPr lang="nb-NO" sz="3600" dirty="0"/>
            </a:br>
            <a:r>
              <a:rPr lang="nb-NO" sz="3600" b="1" dirty="0"/>
              <a:t>Automatisert rettsanvendelse og rettsteknologi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0D3FAE-B0F7-4D2B-A58B-D134298C6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426281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800086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933" y="2348129"/>
            <a:ext cx="10515600" cy="2668371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FINF4021 handler om fremgangsmåter/metoder for å utvikle systemløsninger «med jus i», dvs. systemer som har et rettslig innhold, og som i større eller mindre grad innebærer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primært om systemer med forvaltningsrettslig innhold, men overføringsverdien er stor til andre rettsområder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247E7-BFA5-469D-A9BD-49D3BC9F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25698"/>
            <a:ext cx="10515600" cy="97427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Historisk og praktisk overblikk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4A1E74-D4BB-4F81-B588-DADC44706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883" y="1930176"/>
            <a:ext cx="10672233" cy="3268357"/>
          </a:xfrm>
        </p:spPr>
        <p:txBody>
          <a:bodyPr>
            <a:no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 i offentlig forvaltning er </a:t>
            </a:r>
            <a:r>
              <a:rPr lang="nb-NO" sz="24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nytt</a:t>
            </a: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Pensjonssystemet som gjennomførte folketrygdlovens (1966) bestemmelser om alders- og uførepensjon (utviklet fra 1963/64), trolig første store eksempel i Norge på et «rettslig beslutningssystem»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Aktuelle eksempler: Systemer innen NAV, Skatt, Tolletaten, Lånekassen, Husbanken, Landbruksdirektoratet, Samordna opptak, opptak til videregående opplæring mv.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Et typisk trekk ved automatisert rettsanvendelse er at systemene er utviklet for å behandle mange saker ved hjelp av standardiserte behandlingsopplegg for «masseforvaltning» og «massesaksbehandling» (og ikke individorientert behandling)</a:t>
            </a:r>
          </a:p>
        </p:txBody>
      </p:sp>
    </p:spTree>
    <p:extLst>
      <p:ext uri="{BB962C8B-B14F-4D97-AF65-F5344CB8AC3E}">
        <p14:creationId xmlns:p14="http://schemas.microsoft.com/office/powerpoint/2010/main" val="183957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515600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Systemutvikling betegner komplekse arbeidsprosesser som inneholder langt mer enn å ta stilling til rettsspørsmål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i Schartum 2018 identifiserer de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spørsmålene og angir anbefalte fremgangsmåter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omfatter ikke hele prosessen til ferdig programkode, og for teknisk utviklingsarbeid vises det til akseptert systemutviklingsmetode, jf.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Prosjektveiviseren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basert på inndeling i 8 faser: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C) Innrammingsfasen (kapittel 6)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E) Spesifiseringsfasen (kapittel 8)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G) Dokumentasjonsfasen (kapittel 10)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H) Fase for regelverksutvikling (kapittel 11)</a:t>
            </a:r>
          </a:p>
          <a:p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OBS!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faseinndelingen ser lineær ut, forutsetter den nødvendig revurdering/iterasjon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3645B-5A0D-4506-9A1D-5441172F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Kommentar til pensum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3DDC04-BC4F-4915-ADAE-4CD65DB6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Teknologer har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hovedregi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på systemutviklingsarbeider, herunder arbeidet med å transformere rettskilder. Manglende juridisk innsikt kan gi utfordringer</a:t>
            </a:r>
          </a:p>
          <a:p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Schartum 2018: «Digitalisering av offentlig forvaltning. Fra lovtekst til programkode» tar sikte på å identifisere de viktigste rettsspørsmålene i en prosess der en skal utvikle systemer som automatiserer rettsanvendelsen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hensyn kan ivaretas på annen måte enn foreskrevet i pensum – men alle hovedelementer i pensumfremstillingen må ivaretas for at praksis skal være rettslig akseptabel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offentlig forvaltning finnes ingen faste, alternative rettslig begrunnede metoder for det juridiske arbeidet. I praksis dominerer alminnelige, informatiske metoder for systemutvikling, der rettsspørsmålene kommer inn under kategorien «business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rules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pPr marL="457200" lvl="1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vedrørende håndtering av rettsspørsmål vil derfor variere og – i større eller mindre grad – avvike fra fremstillingen i pensum</a:t>
            </a:r>
          </a:p>
          <a:p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C6CC65-060A-4432-AB72-F784CF45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pensum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26CB4-41BA-49A5-9442-C7AD6846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433"/>
            <a:ext cx="10515600" cy="5143500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Pensum handler primært om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en bør arbeide med rettsspørsmål for å utvikle systemer med korrekt rettslig innhold, og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rettsregler som får direkte betydning for systemutviklingsarbeidet</a:t>
            </a:r>
          </a:p>
          <a:p>
            <a:pPr marL="457200" lvl="1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 av dere som vil ha rask oversikt over sentrale deler av pensum med innhold av type 1, kan lese Dag Wiese Schartum «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From Legal Sources to Programming Code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 The Cambridge Handbook of the Law of Algorithms (2021)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Tilgjengelig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på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nett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via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UiO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Oria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være behov for å bruke annen litteratur for å gå i dybden på innhold av type 2; særlig er forvaltningsrettslig og arkivrettslig og personvernrettslige fremstillinger aktuelle, f.eks.: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NOU 2019:5 Forvaltningslovutvalgets innstilling (flere kapitler er relevante)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Herbjørn Andresen: </a:t>
            </a:r>
            <a:r>
              <a:rPr lang="nb-NO" sz="1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Arkivrett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(Universitetsforlaget, 2020)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Schartum: Personvernforordningen. En lærebok (Fagbokforlaget, 2020)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krav om slik utfyllende litteraturbruk til eksamen, men «noen blikk til siden» er alltid en fordel</a:t>
            </a:r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575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0F4E2-55BF-4FA1-B961-5BD33E7D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pensum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7290A9-47E5-44CC-B762-94AD517C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92375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hovedboken, og denne blir kun supplert innen temaet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se kap. 9 i boken. I samband med dette kapittelet bør dere lese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Bygrave 2017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Guidelines 4/2019 </a:t>
            </a:r>
            <a:r>
              <a:rPr lang="nb-NO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on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Article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25 Data </a:t>
            </a:r>
            <a:r>
              <a:rPr lang="nb-NO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Protection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by Design and by </a:t>
            </a:r>
            <a:r>
              <a:rPr lang="nb-NO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Default</a:t>
            </a: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Datatilsynets rapport om kunstig intelligens og personvern er ment å gi dere litt innblikk i teknologien, men rapporten omhandler også kort noe om innebygget personvern, se s. 24</a:t>
            </a:r>
          </a:p>
        </p:txBody>
      </p:sp>
    </p:spTree>
    <p:extLst>
      <p:ext uri="{BB962C8B-B14F-4D97-AF65-F5344CB8AC3E}">
        <p14:creationId xmlns:p14="http://schemas.microsoft.com/office/powerpoint/2010/main" val="292062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B0784-D308-432A-910C-6EACF2EB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>
                <a:solidFill>
                  <a:srgbClr val="C00000"/>
                </a:solidFill>
              </a:rPr>
              <a:t>Undervisingen</a:t>
            </a:r>
            <a:r>
              <a:rPr lang="nb-NO" sz="3600" dirty="0">
                <a:solidFill>
                  <a:srgbClr val="C00000"/>
                </a:solidFill>
              </a:rPr>
              <a:t>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E8255F-D0E4-466F-B73F-1C4395629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Innspilte forelesninger (som denne), se forelesningsplan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Zoom-møter med foreleser (uten opptak)</a:t>
            </a:r>
          </a:p>
          <a:p>
            <a:pPr marL="457200" lvl="1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Fysiske forelesninger?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Obligatorisk oppgave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(frist 12. april)</a:t>
            </a:r>
          </a:p>
          <a:p>
            <a:pPr marL="457200" lvl="1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Se egen detaljert beskrivelse på semestersiden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15A6883-68F1-4E9C-8304-6C4E4DA43F17}"/>
              </a:ext>
            </a:extLst>
          </p:cNvPr>
          <p:cNvSpPr txBox="1"/>
          <p:nvPr/>
        </p:nvSpPr>
        <p:spPr>
          <a:xfrm>
            <a:off x="838200" y="4225502"/>
            <a:ext cx="9266896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/>
              <a:t>1. Forklar og diskuter påstanden: Det er viktig å skjelne mellom rettskilder som setter rammer for</a:t>
            </a:r>
          </a:p>
          <a:p>
            <a:r>
              <a:rPr lang="nb-NO"/>
              <a:t>utvikling av rettslige beslutningssystemer og rettsregler som systemet skal programmeres til å</a:t>
            </a:r>
          </a:p>
          <a:p>
            <a:r>
              <a:rPr lang="nb-NO"/>
              <a:t>utføre automatisk. Svaret bør inneholde virkelige eller tenkte eksempler som forklarer og</a:t>
            </a:r>
          </a:p>
          <a:p>
            <a:r>
              <a:rPr lang="nb-NO"/>
              <a:t>begrunner påstanden. Det er selvsagt anledning til helt eller delvis å være uenig eller kritisk til</a:t>
            </a:r>
          </a:p>
          <a:p>
            <a:r>
              <a:rPr lang="nb-NO"/>
              <a:t>påstanden.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335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BB0302-92F7-46C9-A9FA-A42D9D7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Studieteknikker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D17CF-F659-4A08-8026-0A9C3AC31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</a:t>
            </a:r>
          </a:p>
          <a:p>
            <a:r>
              <a:rPr lang="nb-NO" dirty="0"/>
              <a:t>Tegne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Snakke</a:t>
            </a:r>
          </a:p>
        </p:txBody>
      </p:sp>
    </p:spTree>
    <p:extLst>
      <p:ext uri="{BB962C8B-B14F-4D97-AF65-F5344CB8AC3E}">
        <p14:creationId xmlns:p14="http://schemas.microsoft.com/office/powerpoint/2010/main" val="36895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Office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Oversikt over FINF4021 Automatisert rettsanvendelse og rettsteknologi</vt:lpstr>
      <vt:lpstr>Hva emnet handler om</vt:lpstr>
      <vt:lpstr>Historisk og praktisk overblikk</vt:lpstr>
      <vt:lpstr>Inndeling av systemutviklingsarbeidet i åtte faser</vt:lpstr>
      <vt:lpstr>Kommentar til pensum (1)</vt:lpstr>
      <vt:lpstr>Kommentarer til pensum (2)</vt:lpstr>
      <vt:lpstr>Kommentarer til pensum (3)</vt:lpstr>
      <vt:lpstr>Undervisingen i emnet</vt:lpstr>
      <vt:lpstr>Studieteknikker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FINF4021 Automatisert rettsanvendelse og rettsteknologi</dc:title>
  <dc:creator>dag wiese schartum</dc:creator>
  <cp:lastModifiedBy>dag wiese schartum</cp:lastModifiedBy>
  <cp:revision>19</cp:revision>
  <cp:lastPrinted>2021-01-18T12:53:21Z</cp:lastPrinted>
  <dcterms:created xsi:type="dcterms:W3CDTF">2021-01-17T12:34:52Z</dcterms:created>
  <dcterms:modified xsi:type="dcterms:W3CDTF">2021-01-18T14:41:01Z</dcterms:modified>
</cp:coreProperties>
</file>