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1" r:id="rId2"/>
    <p:sldId id="267" r:id="rId3"/>
    <p:sldId id="260" r:id="rId4"/>
    <p:sldId id="268" r:id="rId5"/>
    <p:sldId id="275" r:id="rId6"/>
    <p:sldId id="266" r:id="rId7"/>
    <p:sldId id="285" r:id="rId8"/>
    <p:sldId id="278" r:id="rId9"/>
    <p:sldId id="277" r:id="rId10"/>
    <p:sldId id="270" r:id="rId11"/>
    <p:sldId id="279" r:id="rId12"/>
    <p:sldId id="284" r:id="rId13"/>
    <p:sldId id="283" r:id="rId14"/>
    <p:sldId id="264" r:id="rId15"/>
    <p:sldId id="287" r:id="rId16"/>
    <p:sldId id="257" r:id="rId17"/>
    <p:sldId id="263" r:id="rId18"/>
    <p:sldId id="262" r:id="rId19"/>
    <p:sldId id="286" r:id="rId2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3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8361F-125B-483C-971C-183FBB0D4226}" type="datetimeFigureOut">
              <a:rPr lang="nb-NO" smtClean="0"/>
              <a:t>21.04.2021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43899-D620-4095-9362-9348F90747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6235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58413D-6A6A-4F02-A113-315085F03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7A53F2C-6B52-4923-96DC-1B50136A8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BE846A-2ACA-406E-94EF-C376BD43D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21.04.2021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04A13C-CEA8-45DA-A024-03CA83165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DA3854B-CCC2-4BDA-BD25-E5D5C165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364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13A9F7-578D-45E9-A900-F7D014158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4B0379-A1B3-4B3E-9D04-EC24F1B6B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1DD9A8-16B3-4D5E-B5BD-BFF233D0E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21.04.2021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DBC906-46FD-4F93-BC91-F9667C447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90BB55-CC75-41BD-BBBF-DBA5791BD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757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4AF9F0-A7DF-4C55-AE94-34C26927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81C040-ACCB-40FA-9318-8E72DD94A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83352C-5A05-42BF-90E4-6D2745CE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21.04.2021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4D9239E-B3B9-408B-A52F-E99CD21BA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2338167-15EC-4BB6-BB7B-2EA79D24E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6008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B5C36D-0652-4121-8903-80DB4442D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B085CC-09A1-4B61-8A45-9028662C7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AE13ACE-6F5F-4B1B-9888-A9C40B839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EEA8C25-BC8F-4A25-ADA7-A487FCD6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21.04.2021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32637CD-431B-4FB0-98C1-6FAB2D03C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12004B2-CDD5-48C1-8805-DDF696963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082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860758-A34C-4460-97FB-65A00B9B7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EB82532-BA1F-4409-B794-B964D56C1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4A55DB1-E6ED-4387-BBE1-CF7371077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C617B3C-5C21-473C-AB83-5F07D320DE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1D69879-B8B3-4CB0-BFF4-5468984E0F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64D8157-47D0-432A-AAD0-B103EBA7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21.04.2021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224FB28-EF34-4709-A51A-4987E3DF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8927CA1-C2CB-4A36-8AE6-3B833F6D9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671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C7C6F1-B634-45F3-95A7-845CF300D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B880DE1-515A-48FC-BAE2-F30C4C747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21.04.2021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4DCDF7D-0AA4-418B-BE34-4EE29CC4A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40BEBAD-87EB-43C3-815F-5EECC9DD4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6418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51701A1-0DDF-4883-9E15-9CAFDBACD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21.04.2021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F5315A1-9FEA-4821-A6FF-005187BF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A56B523-7FC1-4AC3-A00C-BE3A177F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61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34E919-F758-4E78-AC7C-3B545DE58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11F5DE-AB36-45F1-8078-A7D2F9732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DF9E2BE-9A47-400A-A1F3-7C51AF4D6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1E37429-F4A3-445D-8705-AE3A8D55D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21.04.2021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7922D1C-B8BB-438B-AEEB-04E5059DE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C8FA87A-B248-4BF4-8E54-1BD74150F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435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619B78-B393-4538-B772-8F832B15E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CDAE2A7-EB9C-4764-87D4-4F60D8DF61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3A306DA-3ACC-4221-A137-BF46A0845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7D5608-1BEE-4D5D-B54D-14229E2CF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21.04.2021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2BEAB84-9C97-450B-A5D8-28F44B035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32A259D-A0F7-48BC-AB4C-AA65C8FFA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39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D31E6C-7205-4AE3-810C-0CC9DCD8B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B7873F8-F853-4B85-BF3D-B6D58B6D8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501E1D-01D4-4618-A622-7B889C35E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21.04.2021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32A317-E7F1-4A16-86E8-744F76952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A33AB1-6034-40C6-BD8E-94319C6EC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1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8B16D71-47B2-4A4E-BAEE-E799D1B67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238CEDE-36F0-49F7-B4C8-046CB6659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361F29-A31A-41DB-8F43-366B351A4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21.04.2021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92DA34-77BC-4EE1-81F1-14C2F1C8F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AD0D6F-6294-44C1-891C-449CAAC34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516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46ACD8D-3133-45FF-8972-B522BF173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D8EACAD-DF6D-4B44-A2D4-F2D81D4C6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AD4C4B-F1B3-49AC-BEC0-4DC7C3BEA8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8D12A-E0F8-4C20-829F-7D87B6D8B09F}" type="datetimeFigureOut">
              <a:rPr lang="nb-NO" smtClean="0"/>
              <a:t>21.04.2021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1E0FB9-B783-4733-80B0-BE5A5AF88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D0278F-00BC-4CD0-8000-42199E2B7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6962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jus/afin/FINF4021/tidligere-eksamensoppgaver/v20/sensorveiledning-finf4021-v20.pd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688919C4-6FC5-4ED8-AF47-2D346D13EA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000" dirty="0">
                <a:solidFill>
                  <a:srgbClr val="0070C0"/>
                </a:solidFill>
              </a:rPr>
              <a:t>Oppsummering FINF4021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A5A131A0-D232-414C-A029-44E741CCE9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498533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e 18">
            <a:extLst>
              <a:ext uri="{FF2B5EF4-FFF2-40B4-BE49-F238E27FC236}">
                <a16:creationId xmlns:a16="http://schemas.microsoft.com/office/drawing/2014/main" id="{29024BAE-6075-4F22-AE40-7B138C311AF7}"/>
              </a:ext>
            </a:extLst>
          </p:cNvPr>
          <p:cNvGrpSpPr/>
          <p:nvPr/>
        </p:nvGrpSpPr>
        <p:grpSpPr>
          <a:xfrm>
            <a:off x="757767" y="1253119"/>
            <a:ext cx="10206566" cy="3874480"/>
            <a:chOff x="757767" y="1253119"/>
            <a:chExt cx="10206566" cy="3874480"/>
          </a:xfrm>
        </p:grpSpPr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85918BFD-563C-4E1A-B2DD-05280EE8D961}"/>
                </a:ext>
              </a:extLst>
            </p:cNvPr>
            <p:cNvSpPr txBox="1"/>
            <p:nvPr/>
          </p:nvSpPr>
          <p:spPr>
            <a:xfrm>
              <a:off x="3992498" y="1253119"/>
              <a:ext cx="31667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dirty="0">
                  <a:solidFill>
                    <a:schemeClr val="accent5">
                      <a:lumMod val="75000"/>
                    </a:schemeClr>
                  </a:solidFill>
                </a:rPr>
                <a:t>Rettslige informasjonssystemer</a:t>
              </a:r>
            </a:p>
            <a:p>
              <a:r>
                <a:rPr lang="nb-NO" dirty="0"/>
                <a:t>             (jf. «datasystem»)</a:t>
              </a:r>
            </a:p>
          </p:txBody>
        </p:sp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17734E8F-E380-4619-A468-8793DE46C442}"/>
                </a:ext>
              </a:extLst>
            </p:cNvPr>
            <p:cNvSpPr txBox="1"/>
            <p:nvPr/>
          </p:nvSpPr>
          <p:spPr>
            <a:xfrm>
              <a:off x="757767" y="2624667"/>
              <a:ext cx="2495107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Rettskildesystemer (RKS)</a:t>
              </a:r>
            </a:p>
            <a:p>
              <a:r>
                <a:rPr lang="nb-NO" sz="1500" dirty="0"/>
                <a:t>(autentiske rettskilder)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4F64076F-F80A-468F-9639-98900C9CBA2C}"/>
                </a:ext>
              </a:extLst>
            </p:cNvPr>
            <p:cNvSpPr txBox="1"/>
            <p:nvPr/>
          </p:nvSpPr>
          <p:spPr>
            <a:xfrm>
              <a:off x="3624830" y="2624667"/>
              <a:ext cx="3541162" cy="1523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Rettslige beslutningsstøttesystemer</a:t>
              </a:r>
            </a:p>
            <a:p>
              <a:r>
                <a:rPr lang="nb-NO" sz="1500" dirty="0"/>
                <a:t>(strukturert tilrettelegging for manuell</a:t>
              </a:r>
            </a:p>
            <a:p>
              <a:r>
                <a:rPr lang="nb-NO" sz="1500" dirty="0"/>
                <a:t>saksbehandling; integrert bruk av RKS;</a:t>
              </a:r>
            </a:p>
            <a:p>
              <a:r>
                <a:rPr lang="nb-NO" sz="1500" dirty="0"/>
                <a:t>liten grad av automatisert rettsanvendelse)</a:t>
              </a:r>
            </a:p>
            <a:p>
              <a:r>
                <a:rPr lang="nb-NO" sz="1500" i="1" dirty="0">
                  <a:solidFill>
                    <a:srgbClr val="7030A0"/>
                  </a:solidFill>
                </a:rPr>
                <a:t>Innbygging av personvern </a:t>
              </a:r>
              <a:r>
                <a:rPr lang="nb-NO" sz="1500" dirty="0">
                  <a:solidFill>
                    <a:srgbClr val="7030A0"/>
                  </a:solidFill>
                </a:rPr>
                <a:t>vil ofte fore-</a:t>
              </a:r>
            </a:p>
            <a:p>
              <a:r>
                <a:rPr lang="nb-NO" sz="1500" dirty="0">
                  <a:solidFill>
                    <a:srgbClr val="7030A0"/>
                  </a:solidFill>
                </a:rPr>
                <a:t>komme som beslutningsstøtte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87C6C29-F739-440A-BDD4-3AEBA4E6498E}"/>
                </a:ext>
              </a:extLst>
            </p:cNvPr>
            <p:cNvSpPr txBox="1"/>
            <p:nvPr/>
          </p:nvSpPr>
          <p:spPr>
            <a:xfrm>
              <a:off x="7687733" y="2624667"/>
              <a:ext cx="3213187" cy="1338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Rettslige beslutningssystemer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(omfattende formell representasjon av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500" dirty="0">
                  <a:solidFill>
                    <a:prstClr val="black"/>
                  </a:solidFill>
                  <a:latin typeface="Calibri" panose="020F0502020204030204"/>
                </a:rPr>
                <a:t>rettskildene; stor grad av automatisert</a:t>
              </a:r>
              <a:endPara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rettsanvendelse)</a:t>
              </a:r>
            </a:p>
            <a:p>
              <a:endParaRPr lang="nb-NO" dirty="0"/>
            </a:p>
          </p:txBody>
        </p:sp>
        <p:sp>
          <p:nvSpPr>
            <p:cNvPr id="6" name="Pil: høyre 5">
              <a:extLst>
                <a:ext uri="{FF2B5EF4-FFF2-40B4-BE49-F238E27FC236}">
                  <a16:creationId xmlns:a16="http://schemas.microsoft.com/office/drawing/2014/main" id="{E7800E8D-9EBE-4611-A7A9-5099A5B2BE58}"/>
                </a:ext>
              </a:extLst>
            </p:cNvPr>
            <p:cNvSpPr/>
            <p:nvPr/>
          </p:nvSpPr>
          <p:spPr>
            <a:xfrm>
              <a:off x="918633" y="4538133"/>
              <a:ext cx="10045700" cy="22013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9FDFD337-4D89-437A-B78E-C6BB1AD36740}"/>
                </a:ext>
              </a:extLst>
            </p:cNvPr>
            <p:cNvSpPr txBox="1"/>
            <p:nvPr/>
          </p:nvSpPr>
          <p:spPr>
            <a:xfrm>
              <a:off x="3750733" y="4758267"/>
              <a:ext cx="37326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5">
                      <a:lumMod val="75000"/>
                    </a:schemeClr>
                  </a:solidFill>
                </a:rPr>
                <a:t>Transformering: Grad av formalisering</a:t>
              </a:r>
            </a:p>
          </p:txBody>
        </p:sp>
        <p:cxnSp>
          <p:nvCxnSpPr>
            <p:cNvPr id="10" name="Rett linje 9">
              <a:extLst>
                <a:ext uri="{FF2B5EF4-FFF2-40B4-BE49-F238E27FC236}">
                  <a16:creationId xmlns:a16="http://schemas.microsoft.com/office/drawing/2014/main" id="{6FD44D46-902B-42FB-B379-86D062CB80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2378" y="1945617"/>
              <a:ext cx="2181" cy="369331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ett linje 10">
              <a:extLst>
                <a:ext uri="{FF2B5EF4-FFF2-40B4-BE49-F238E27FC236}">
                  <a16:creationId xmlns:a16="http://schemas.microsoft.com/office/drawing/2014/main" id="{A8C8AFDB-1D8C-43B2-A612-746C586FA6DB}"/>
                </a:ext>
              </a:extLst>
            </p:cNvPr>
            <p:cNvCxnSpPr/>
            <p:nvPr/>
          </p:nvCxnSpPr>
          <p:spPr>
            <a:xfrm flipH="1">
              <a:off x="1811464" y="2314948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ett linje 11">
              <a:extLst>
                <a:ext uri="{FF2B5EF4-FFF2-40B4-BE49-F238E27FC236}">
                  <a16:creationId xmlns:a16="http://schemas.microsoft.com/office/drawing/2014/main" id="{E4C91CCE-BCD1-44CF-9F72-0B701A3C00BA}"/>
                </a:ext>
              </a:extLst>
            </p:cNvPr>
            <p:cNvCxnSpPr/>
            <p:nvPr/>
          </p:nvCxnSpPr>
          <p:spPr>
            <a:xfrm flipH="1">
              <a:off x="5544560" y="2314949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370EC4AE-9C1C-4EB1-823D-A40B3C8880F7}"/>
                </a:ext>
              </a:extLst>
            </p:cNvPr>
            <p:cNvCxnSpPr/>
            <p:nvPr/>
          </p:nvCxnSpPr>
          <p:spPr>
            <a:xfrm flipH="1">
              <a:off x="9042330" y="2314948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8B93898B-93DC-40C0-94DD-917549903A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11464" y="2314949"/>
              <a:ext cx="7230866" cy="12159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12357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083D0-021C-4519-A8EC-12FBE267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2426"/>
            <a:ext cx="10515600" cy="1078442"/>
          </a:xfrm>
        </p:spPr>
        <p:txBody>
          <a:bodyPr>
            <a:normAutofit fontScale="90000"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Nærmere om forholdet mellom</a:t>
            </a:r>
            <a:br>
              <a:rPr lang="nb-NO" sz="3600" dirty="0">
                <a:solidFill>
                  <a:srgbClr val="0070C0"/>
                </a:solidFill>
              </a:rPr>
            </a:br>
            <a:r>
              <a:rPr lang="nb-NO" sz="3600" dirty="0">
                <a:solidFill>
                  <a:srgbClr val="0070C0"/>
                </a:solidFill>
              </a:rPr>
              <a:t>rettskildesystemer og rettslige beslutningssystemer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C7A9DE8-9832-47AE-926F-5CF7BCB2E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83" y="2063319"/>
            <a:ext cx="10795404" cy="383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433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9B3621-6777-4412-99BE-FAE51C438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337"/>
            <a:ext cx="10515600" cy="84978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Oversikt over transformeringsprosessen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CDE7DDD-642A-4D56-A694-21890E307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999" y="1088436"/>
            <a:ext cx="5854915" cy="549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53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1E01A146-CA25-4DF0-A8BB-B89734939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874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Algoritme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4CE0C6F-BB83-4BBF-8481-EE4EE3F58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397" y="1248292"/>
            <a:ext cx="10841135" cy="4681021"/>
          </a:xfrm>
        </p:spPr>
        <p:txBody>
          <a:bodyPr>
            <a:normAutofit fontScale="92500"/>
          </a:bodyPr>
          <a:lstStyle/>
          <a:p>
            <a:r>
              <a:rPr lang="nb-NO" dirty="0"/>
              <a:t>I et rettslig beslutningssystem skjer rettsanvendelsen ved at en på forhånd, som ledd i transformeringsarbeidet, har fastlagt </a:t>
            </a:r>
            <a:r>
              <a:rPr lang="nb-NO" i="1" dirty="0"/>
              <a:t>algoritmer</a:t>
            </a:r>
            <a:r>
              <a:rPr lang="nb-NO" dirty="0"/>
              <a:t> som maskinen skal følge for å komme frem til rettslig holdbare resultater</a:t>
            </a:r>
          </a:p>
          <a:p>
            <a:r>
              <a:rPr lang="nb-NO" dirty="0"/>
              <a:t>«Algoritme»</a:t>
            </a:r>
          </a:p>
          <a:p>
            <a:pPr lvl="1"/>
            <a:r>
              <a:rPr lang="nb-NO" dirty="0"/>
              <a:t>«An </a:t>
            </a:r>
            <a:r>
              <a:rPr lang="nb-NO" dirty="0" err="1"/>
              <a:t>algorithm</a:t>
            </a:r>
            <a:r>
              <a:rPr lang="nb-NO" dirty="0"/>
              <a:t> is a </a:t>
            </a:r>
            <a:r>
              <a:rPr lang="nb-NO" dirty="0" err="1">
                <a:solidFill>
                  <a:srgbClr val="7030A0"/>
                </a:solidFill>
              </a:rPr>
              <a:t>finite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>
                <a:solidFill>
                  <a:srgbClr val="7030A0"/>
                </a:solidFill>
              </a:rPr>
              <a:t>sequence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>
                <a:solidFill>
                  <a:srgbClr val="7030A0"/>
                </a:solidFill>
              </a:rPr>
              <a:t>well-defined</a:t>
            </a:r>
            <a:r>
              <a:rPr lang="nb-NO" dirty="0">
                <a:solidFill>
                  <a:srgbClr val="7030A0"/>
                </a:solidFill>
              </a:rPr>
              <a:t>, computer-</a:t>
            </a:r>
            <a:r>
              <a:rPr lang="nb-NO" dirty="0" err="1">
                <a:solidFill>
                  <a:srgbClr val="7030A0"/>
                </a:solidFill>
              </a:rPr>
              <a:t>implementable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>
                <a:solidFill>
                  <a:srgbClr val="7030A0"/>
                </a:solidFill>
              </a:rPr>
              <a:t>instructions</a:t>
            </a:r>
            <a:r>
              <a:rPr lang="nb-NO" dirty="0"/>
              <a:t>, </a:t>
            </a:r>
            <a:r>
              <a:rPr lang="nb-NO" dirty="0" err="1"/>
              <a:t>typically</a:t>
            </a:r>
            <a:r>
              <a:rPr lang="nb-NO" dirty="0"/>
              <a:t> </a:t>
            </a:r>
            <a:r>
              <a:rPr lang="nb-NO" dirty="0">
                <a:solidFill>
                  <a:srgbClr val="7030A0"/>
                </a:solidFill>
              </a:rPr>
              <a:t>to </a:t>
            </a:r>
            <a:r>
              <a:rPr lang="nb-NO" dirty="0" err="1">
                <a:solidFill>
                  <a:srgbClr val="7030A0"/>
                </a:solidFill>
              </a:rPr>
              <a:t>solve</a:t>
            </a:r>
            <a:r>
              <a:rPr lang="nb-NO" dirty="0">
                <a:solidFill>
                  <a:srgbClr val="7030A0"/>
                </a:solidFill>
              </a:rPr>
              <a:t> a </a:t>
            </a:r>
            <a:r>
              <a:rPr lang="nb-NO" dirty="0" err="1">
                <a:solidFill>
                  <a:srgbClr val="7030A0"/>
                </a:solidFill>
              </a:rPr>
              <a:t>class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>
                <a:solidFill>
                  <a:srgbClr val="7030A0"/>
                </a:solidFill>
              </a:rPr>
              <a:t>of</a:t>
            </a:r>
            <a:r>
              <a:rPr lang="nb-NO" dirty="0">
                <a:solidFill>
                  <a:srgbClr val="7030A0"/>
                </a:solidFill>
              </a:rPr>
              <a:t> problems or to </a:t>
            </a:r>
            <a:r>
              <a:rPr lang="nb-NO" dirty="0" err="1">
                <a:solidFill>
                  <a:srgbClr val="7030A0"/>
                </a:solidFill>
              </a:rPr>
              <a:t>perform</a:t>
            </a:r>
            <a:r>
              <a:rPr lang="nb-NO" dirty="0">
                <a:solidFill>
                  <a:srgbClr val="7030A0"/>
                </a:solidFill>
              </a:rPr>
              <a:t> a </a:t>
            </a:r>
            <a:r>
              <a:rPr lang="nb-NO" dirty="0" err="1">
                <a:solidFill>
                  <a:srgbClr val="7030A0"/>
                </a:solidFill>
              </a:rPr>
              <a:t>computation</a:t>
            </a:r>
            <a:r>
              <a:rPr lang="nb-NO" dirty="0"/>
              <a:t>. </a:t>
            </a:r>
            <a:r>
              <a:rPr lang="nb-NO" dirty="0" err="1"/>
              <a:t>Algorithms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always</a:t>
            </a:r>
            <a:r>
              <a:rPr lang="nb-NO" dirty="0"/>
              <a:t> </a:t>
            </a:r>
            <a:r>
              <a:rPr lang="nb-NO" dirty="0" err="1">
                <a:solidFill>
                  <a:srgbClr val="7030A0"/>
                </a:solidFill>
              </a:rPr>
              <a:t>unambiguous</a:t>
            </a:r>
            <a:r>
              <a:rPr lang="nb-NO" dirty="0"/>
              <a:t>. (Wikipedia)</a:t>
            </a:r>
          </a:p>
          <a:p>
            <a:pPr lvl="1"/>
            <a:r>
              <a:rPr lang="nb-NO" u="sng" dirty="0"/>
              <a:t>Mulig presisering av «algoritme» ut ifra dette emnet</a:t>
            </a:r>
            <a:r>
              <a:rPr lang="nb-NO" dirty="0"/>
              <a:t>: Uttømmende og entydige beskrivelser av en serie instrukser som må følges for å anvende rettsreglene innen et bestemt rettsområde slik at resultatene blir i samsvar med gjeldende rett</a:t>
            </a:r>
          </a:p>
          <a:p>
            <a:pPr lvl="1"/>
            <a:r>
              <a:rPr lang="nb-NO" dirty="0"/>
              <a:t>Trolig må beskrivelsene minst  må foreligge som pseudokode for at en kan forsvare å bruke «algoritme» om dem – fordi det kreves stor grad av formalisering for at beskrivelsene skal være tilstrekkelig fullstendige og presise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C73C9202-2A36-4B80-AE56-C1EAEC4192A9}"/>
              </a:ext>
            </a:extLst>
          </p:cNvPr>
          <p:cNvSpPr/>
          <p:nvPr/>
        </p:nvSpPr>
        <p:spPr>
          <a:xfrm>
            <a:off x="580397" y="1248292"/>
            <a:ext cx="10617557" cy="1223804"/>
          </a:xfrm>
          <a:prstGeom prst="roundRect">
            <a:avLst/>
          </a:prstGeom>
          <a:solidFill>
            <a:schemeClr val="accent4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319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0857F4-2B92-4528-AE5D-348DDE99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567" y="395533"/>
            <a:ext cx="10515600" cy="1061255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Inndeling av systemutviklingsarbeidet i åtte faser</a:t>
            </a:r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2800" dirty="0"/>
              <a:t>(transformeringen skjer i D – F, mest i E. Resultatet er algoritmer + prosess- og informasjonsmodeller som transformeres videre av programmerere)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3D6FE53-F699-4A09-8F14-0254E28F6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950" y="1785997"/>
            <a:ext cx="9374277" cy="4555068"/>
          </a:xfrm>
          <a:prstGeom prst="rect">
            <a:avLst/>
          </a:prstGeom>
        </p:spPr>
      </p:pic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09EBD363-2995-483D-8479-BAAF5CA88C45}"/>
              </a:ext>
            </a:extLst>
          </p:cNvPr>
          <p:cNvSpPr/>
          <p:nvPr/>
        </p:nvSpPr>
        <p:spPr>
          <a:xfrm>
            <a:off x="808567" y="770467"/>
            <a:ext cx="10143066" cy="757766"/>
          </a:xfrm>
          <a:prstGeom prst="roundRect">
            <a:avLst/>
          </a:prstGeom>
          <a:solidFill>
            <a:schemeClr val="accent4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3693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9349EB99-31C7-4082-9C8C-CC1FDE115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73" y="974730"/>
            <a:ext cx="7555120" cy="4249755"/>
          </a:xfrm>
          <a:prstGeom prst="rect">
            <a:avLst/>
          </a:prstGeom>
          <a:ln w="95250" cmpd="sng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19B84D07-04CE-4BC6-ADD5-73D0E4DE4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4568" y="1718435"/>
            <a:ext cx="8066885" cy="4537623"/>
          </a:xfrm>
          <a:prstGeom prst="rect">
            <a:avLst/>
          </a:prstGeom>
          <a:ln w="95250">
            <a:solidFill>
              <a:schemeClr val="bg2">
                <a:lumMod val="75000"/>
              </a:schemeClr>
            </a:solidFill>
          </a:ln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855686CB-7B2E-4752-9863-43EC290058AF}"/>
              </a:ext>
            </a:extLst>
          </p:cNvPr>
          <p:cNvSpPr txBox="1"/>
          <p:nvPr/>
        </p:nvSpPr>
        <p:spPr>
          <a:xfrm>
            <a:off x="4157133" y="118533"/>
            <a:ext cx="70094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+mj-lt"/>
              </a:rPr>
              <a:t>Organisering av systemutviklingsarbeidet</a:t>
            </a:r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0D23B93D-0C80-43B4-B4D2-931C0D5DA869}"/>
              </a:ext>
            </a:extLst>
          </p:cNvPr>
          <p:cNvCxnSpPr/>
          <p:nvPr/>
        </p:nvCxnSpPr>
        <p:spPr>
          <a:xfrm flipV="1">
            <a:off x="6446750" y="601942"/>
            <a:ext cx="4438745" cy="32165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35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312A1B-7AB3-4DB2-8C0F-ADC3CD15C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460"/>
            <a:ext cx="10515600" cy="91334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chemeClr val="accent1"/>
                </a:solidFill>
              </a:rPr>
              <a:t>Etablering av rettskildesystem for systemet som skal utvikles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C949EF6-B907-4ABD-A01D-F4AA6B98A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533" y="1578117"/>
            <a:ext cx="9958864" cy="404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Bilde 36">
            <a:extLst>
              <a:ext uri="{FF2B5EF4-FFF2-40B4-BE49-F238E27FC236}">
                <a16:creationId xmlns:a16="http://schemas.microsoft.com/office/drawing/2014/main" id="{2333C30A-F925-4A3D-848C-69760C022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78520"/>
            <a:ext cx="9912539" cy="5185507"/>
          </a:xfrm>
          <a:prstGeom prst="rect">
            <a:avLst/>
          </a:prstGeom>
        </p:spPr>
      </p:pic>
      <p:sp>
        <p:nvSpPr>
          <p:cNvPr id="38" name="Tittel 37">
            <a:extLst>
              <a:ext uri="{FF2B5EF4-FFF2-40B4-BE49-F238E27FC236}">
                <a16:creationId xmlns:a16="http://schemas.microsoft.com/office/drawing/2014/main" id="{E76863AB-5559-4F0B-B0C2-8562B02A9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882"/>
            <a:ext cx="10515600" cy="1325563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Aktøranalyse og systemavgrensing</a:t>
            </a:r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2200" dirty="0"/>
              <a:t>(Hva skal være kilde for opplysninger og hvem skal behandle dem?)</a:t>
            </a:r>
          </a:p>
        </p:txBody>
      </p:sp>
      <p:sp>
        <p:nvSpPr>
          <p:cNvPr id="39" name="Rektangel: avrundede hjørner 38">
            <a:extLst>
              <a:ext uri="{FF2B5EF4-FFF2-40B4-BE49-F238E27FC236}">
                <a16:creationId xmlns:a16="http://schemas.microsoft.com/office/drawing/2014/main" id="{0127DB94-86C1-4BD2-A61B-B05F5EDA45C6}"/>
              </a:ext>
            </a:extLst>
          </p:cNvPr>
          <p:cNvSpPr/>
          <p:nvPr/>
        </p:nvSpPr>
        <p:spPr>
          <a:xfrm>
            <a:off x="838200" y="726814"/>
            <a:ext cx="7690073" cy="476827"/>
          </a:xfrm>
          <a:prstGeom prst="roundRect">
            <a:avLst/>
          </a:prstGeom>
          <a:solidFill>
            <a:schemeClr val="accent4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1967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BBE195FA-07A4-40BF-AF3D-C50EF6A27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92" y="746527"/>
            <a:ext cx="9591284" cy="558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18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6E4C030-CFD8-4071-8D7B-2D69384D8FB7}"/>
              </a:ext>
            </a:extLst>
          </p:cNvPr>
          <p:cNvSpPr txBox="1"/>
          <p:nvPr/>
        </p:nvSpPr>
        <p:spPr>
          <a:xfrm>
            <a:off x="2631801" y="269213"/>
            <a:ext cx="8184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Bestemmelser (vognene) koplet sammen i en algoritme («defragmentering»)</a:t>
            </a:r>
          </a:p>
        </p:txBody>
      </p: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AAEF7CDF-DA17-4E9E-A3FF-05F6538802C0}"/>
              </a:ext>
            </a:extLst>
          </p:cNvPr>
          <p:cNvGrpSpPr/>
          <p:nvPr/>
        </p:nvGrpSpPr>
        <p:grpSpPr>
          <a:xfrm>
            <a:off x="674425" y="1360540"/>
            <a:ext cx="10367223" cy="4803486"/>
            <a:chOff x="320612" y="1677593"/>
            <a:chExt cx="10367223" cy="4803486"/>
          </a:xfrm>
        </p:grpSpPr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EC1A18C9-DD77-436A-BCF7-2086014E42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2092" t="27834" r="21343" b="24354"/>
            <a:stretch/>
          </p:blipFill>
          <p:spPr>
            <a:xfrm>
              <a:off x="9518146" y="3389359"/>
              <a:ext cx="1169689" cy="988666"/>
            </a:xfrm>
            <a:prstGeom prst="rect">
              <a:avLst/>
            </a:prstGeom>
          </p:spPr>
        </p:pic>
        <p:pic>
          <p:nvPicPr>
            <p:cNvPr id="3" name="Bilde 2">
              <a:extLst>
                <a:ext uri="{FF2B5EF4-FFF2-40B4-BE49-F238E27FC236}">
                  <a16:creationId xmlns:a16="http://schemas.microsoft.com/office/drawing/2014/main" id="{CB6F139D-92F1-4A62-8792-9098898DF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77781" y="3065727"/>
              <a:ext cx="1170533" cy="987638"/>
            </a:xfrm>
            <a:prstGeom prst="rect">
              <a:avLst/>
            </a:prstGeom>
          </p:spPr>
        </p:pic>
        <p:pic>
          <p:nvPicPr>
            <p:cNvPr id="4" name="Bilde 3">
              <a:extLst>
                <a:ext uri="{FF2B5EF4-FFF2-40B4-BE49-F238E27FC236}">
                  <a16:creationId xmlns:a16="http://schemas.microsoft.com/office/drawing/2014/main" id="{E1AA5720-7A52-4813-86D7-8920C2251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48314" y="3228057"/>
              <a:ext cx="1170533" cy="987638"/>
            </a:xfrm>
            <a:prstGeom prst="rect">
              <a:avLst/>
            </a:prstGeom>
          </p:spPr>
        </p:pic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F36FF922-1681-434D-B235-0F099DC81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27503" y="2402749"/>
              <a:ext cx="1170533" cy="987638"/>
            </a:xfrm>
            <a:prstGeom prst="rect">
              <a:avLst/>
            </a:prstGeom>
          </p:spPr>
        </p:pic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C77BFA70-A83B-4D7F-AEF6-D8ECD4AFF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97192" y="2526956"/>
              <a:ext cx="4682134" cy="1402202"/>
            </a:xfrm>
            <a:prstGeom prst="rect">
              <a:avLst/>
            </a:prstGeom>
          </p:spPr>
        </p:pic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347B44A2-D7DB-44F1-92C7-424BDE27CFBF}"/>
                </a:ext>
              </a:extLst>
            </p:cNvPr>
            <p:cNvSpPr txBox="1"/>
            <p:nvPr/>
          </p:nvSpPr>
          <p:spPr>
            <a:xfrm>
              <a:off x="2237411" y="3447421"/>
              <a:ext cx="15230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3 annet ledd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1A8C5267-0A58-4974-AD1B-BFFAFB87E85F}"/>
                </a:ext>
              </a:extLst>
            </p:cNvPr>
            <p:cNvSpPr txBox="1"/>
            <p:nvPr/>
          </p:nvSpPr>
          <p:spPr>
            <a:xfrm>
              <a:off x="7113516" y="4004861"/>
              <a:ext cx="10511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Forskrift § 6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9327220F-ECB1-4ED3-AD26-58BB40A4D3C4}"/>
                </a:ext>
              </a:extLst>
            </p:cNvPr>
            <p:cNvSpPr txBox="1"/>
            <p:nvPr/>
          </p:nvSpPr>
          <p:spPr>
            <a:xfrm>
              <a:off x="3453860" y="3621381"/>
              <a:ext cx="15360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3 tredje ledd</a:t>
              </a: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A6B292B4-AA0D-415A-9CCE-9F5F4EF58DA4}"/>
                </a:ext>
              </a:extLst>
            </p:cNvPr>
            <p:cNvSpPr txBox="1"/>
            <p:nvPr/>
          </p:nvSpPr>
          <p:spPr>
            <a:xfrm>
              <a:off x="988985" y="3289892"/>
              <a:ext cx="14254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7 bokstav a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1DA71097-F425-406C-881D-5CC69F01D066}"/>
                </a:ext>
              </a:extLst>
            </p:cNvPr>
            <p:cNvSpPr txBox="1"/>
            <p:nvPr/>
          </p:nvSpPr>
          <p:spPr>
            <a:xfrm>
              <a:off x="8447309" y="4135019"/>
              <a:ext cx="7882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13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9B6BDA7B-CD1E-4F39-A02D-1A70195F4761}"/>
                </a:ext>
              </a:extLst>
            </p:cNvPr>
            <p:cNvSpPr txBox="1"/>
            <p:nvPr/>
          </p:nvSpPr>
          <p:spPr>
            <a:xfrm>
              <a:off x="4567614" y="3796691"/>
              <a:ext cx="15271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3 femte ledd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3580012F-5589-45C0-A726-EFD147C354F9}"/>
                </a:ext>
              </a:extLst>
            </p:cNvPr>
            <p:cNvSpPr txBox="1"/>
            <p:nvPr/>
          </p:nvSpPr>
          <p:spPr>
            <a:xfrm>
              <a:off x="6087567" y="3868699"/>
              <a:ext cx="7882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16</a:t>
              </a:r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0BD3D414-4BBC-464E-BCF6-208CC43C700C}"/>
                </a:ext>
              </a:extLst>
            </p:cNvPr>
            <p:cNvSpPr txBox="1"/>
            <p:nvPr/>
          </p:nvSpPr>
          <p:spPr>
            <a:xfrm>
              <a:off x="9518146" y="4387007"/>
              <a:ext cx="10511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Forskrift § 7</a:t>
              </a:r>
            </a:p>
          </p:txBody>
        </p:sp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79CC9506-BAF9-4B98-8C15-F32E8C1C60C8}"/>
                </a:ext>
              </a:extLst>
            </p:cNvPr>
            <p:cNvGrpSpPr/>
            <p:nvPr/>
          </p:nvGrpSpPr>
          <p:grpSpPr>
            <a:xfrm>
              <a:off x="2053978" y="1677593"/>
              <a:ext cx="8081570" cy="1882855"/>
              <a:chOff x="1886202" y="2848524"/>
              <a:chExt cx="8081570" cy="1882855"/>
            </a:xfrm>
          </p:grpSpPr>
          <p:pic>
            <p:nvPicPr>
              <p:cNvPr id="15" name="Bilde 14">
                <a:extLst>
                  <a:ext uri="{FF2B5EF4-FFF2-40B4-BE49-F238E27FC236}">
                    <a16:creationId xmlns:a16="http://schemas.microsoft.com/office/drawing/2014/main" id="{C49967D6-CA2E-44E8-9664-192D37E335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86202" y="2848524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16" name="Bilde 15">
                <a:extLst>
                  <a:ext uri="{FF2B5EF4-FFF2-40B4-BE49-F238E27FC236}">
                    <a16:creationId xmlns:a16="http://schemas.microsoft.com/office/drawing/2014/main" id="{82317ABA-AFC5-4F7C-88E9-752A9352CA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65871" y="2972731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17" name="Bilde 16">
                <a:extLst>
                  <a:ext uri="{FF2B5EF4-FFF2-40B4-BE49-F238E27FC236}">
                    <a16:creationId xmlns:a16="http://schemas.microsoft.com/office/drawing/2014/main" id="{9DBE7B8A-94E4-42C7-8F2F-1EC71DEB9A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45540" y="3100857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18" name="Bilde 17">
                <a:extLst>
                  <a:ext uri="{FF2B5EF4-FFF2-40B4-BE49-F238E27FC236}">
                    <a16:creationId xmlns:a16="http://schemas.microsoft.com/office/drawing/2014/main" id="{7355FE1C-EF74-4FCA-8159-59EF10C899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25209" y="3259067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19" name="Bilde 18">
                <a:extLst>
                  <a:ext uri="{FF2B5EF4-FFF2-40B4-BE49-F238E27FC236}">
                    <a16:creationId xmlns:a16="http://schemas.microsoft.com/office/drawing/2014/main" id="{44A27600-4399-4774-BEDB-8165054247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31362" y="3749838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20" name="Bilde 19">
                <a:extLst>
                  <a:ext uri="{FF2B5EF4-FFF2-40B4-BE49-F238E27FC236}">
                    <a16:creationId xmlns:a16="http://schemas.microsoft.com/office/drawing/2014/main" id="{764225FB-F1B9-42B5-AF5B-D9B0743044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74783" y="3493513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21" name="Bilde 20">
                <a:extLst>
                  <a:ext uri="{FF2B5EF4-FFF2-40B4-BE49-F238E27FC236}">
                    <a16:creationId xmlns:a16="http://schemas.microsoft.com/office/drawing/2014/main" id="{2ECE44A7-0F1F-4CA0-BCE0-689B334EC2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743771" y="3596490"/>
                <a:ext cx="1036410" cy="981541"/>
              </a:xfrm>
              <a:prstGeom prst="rect">
                <a:avLst/>
              </a:prstGeom>
            </p:spPr>
          </p:pic>
        </p:grpSp>
        <p:grpSp>
          <p:nvGrpSpPr>
            <p:cNvPr id="45" name="Gruppe 44">
              <a:extLst>
                <a:ext uri="{FF2B5EF4-FFF2-40B4-BE49-F238E27FC236}">
                  <a16:creationId xmlns:a16="http://schemas.microsoft.com/office/drawing/2014/main" id="{352E3B03-DEA2-4FB2-BE1F-5FF1F9A6D122}"/>
                </a:ext>
              </a:extLst>
            </p:cNvPr>
            <p:cNvGrpSpPr/>
            <p:nvPr/>
          </p:nvGrpSpPr>
          <p:grpSpPr>
            <a:xfrm>
              <a:off x="908825" y="2847103"/>
              <a:ext cx="9305561" cy="3633976"/>
              <a:chOff x="978450" y="2369192"/>
              <a:chExt cx="9305561" cy="3633976"/>
            </a:xfrm>
          </p:grpSpPr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id="{E111B888-151A-4F24-BB14-798E5A4CC6DA}"/>
                  </a:ext>
                </a:extLst>
              </p:cNvPr>
              <p:cNvGrpSpPr/>
              <p:nvPr/>
            </p:nvGrpSpPr>
            <p:grpSpPr>
              <a:xfrm>
                <a:off x="1989634" y="2369192"/>
                <a:ext cx="8136918" cy="2804681"/>
                <a:chOff x="1989634" y="2369192"/>
                <a:chExt cx="8136918" cy="2804681"/>
              </a:xfrm>
            </p:grpSpPr>
            <p:sp>
              <p:nvSpPr>
                <p:cNvPr id="26" name="TekstSylinder 25">
                  <a:extLst>
                    <a:ext uri="{FF2B5EF4-FFF2-40B4-BE49-F238E27FC236}">
                      <a16:creationId xmlns:a16="http://schemas.microsoft.com/office/drawing/2014/main" id="{A6405A8D-63C9-49BB-9D5E-16896A3154EF}"/>
                    </a:ext>
                  </a:extLst>
                </p:cNvPr>
                <p:cNvSpPr txBox="1"/>
                <p:nvPr/>
              </p:nvSpPr>
              <p:spPr>
                <a:xfrm>
                  <a:off x="3252214" y="4804541"/>
                  <a:ext cx="4758034" cy="369332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nb-NO" dirty="0"/>
                    <a:t>Opplysninger som skal være beslutningsgrunnlag</a:t>
                  </a:r>
                </a:p>
              </p:txBody>
            </p:sp>
            <p:cxnSp>
              <p:nvCxnSpPr>
                <p:cNvPr id="28" name="Rett linje 27">
                  <a:extLst>
                    <a:ext uri="{FF2B5EF4-FFF2-40B4-BE49-F238E27FC236}">
                      <a16:creationId xmlns:a16="http://schemas.microsoft.com/office/drawing/2014/main" id="{BF118253-FF47-45F1-BAD7-CBCDEF86C9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989634" y="2369192"/>
                  <a:ext cx="1691174" cy="2435350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Rett linje 28">
                  <a:extLst>
                    <a:ext uri="{FF2B5EF4-FFF2-40B4-BE49-F238E27FC236}">
                      <a16:creationId xmlns:a16="http://schemas.microsoft.com/office/drawing/2014/main" id="{906F063E-4485-49FC-92B0-753E52AA2F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79000" y="2911448"/>
                  <a:ext cx="260024" cy="1893094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Rett linje 29">
                  <a:extLst>
                    <a:ext uri="{FF2B5EF4-FFF2-40B4-BE49-F238E27FC236}">
                      <a16:creationId xmlns:a16="http://schemas.microsoft.com/office/drawing/2014/main" id="{2017907D-1CDF-4513-B0BE-360D02DE69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948470" y="3034741"/>
                  <a:ext cx="860386" cy="1769801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Rett linje 30">
                  <a:extLst>
                    <a:ext uri="{FF2B5EF4-FFF2-40B4-BE49-F238E27FC236}">
                      <a16:creationId xmlns:a16="http://schemas.microsoft.com/office/drawing/2014/main" id="{A52FD568-0D2A-4F4C-AB70-569A4AA5D4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43205" y="3215875"/>
                  <a:ext cx="1460000" cy="1601951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Rett linje 31">
                  <a:extLst>
                    <a:ext uri="{FF2B5EF4-FFF2-40B4-BE49-F238E27FC236}">
                      <a16:creationId xmlns:a16="http://schemas.microsoft.com/office/drawing/2014/main" id="{11910EEE-BE74-4022-A56F-E39BF5BB35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981172" y="3376053"/>
                  <a:ext cx="2145380" cy="1405972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Rett linje 36">
                  <a:extLst>
                    <a:ext uri="{FF2B5EF4-FFF2-40B4-BE49-F238E27FC236}">
                      <a16:creationId xmlns:a16="http://schemas.microsoft.com/office/drawing/2014/main" id="{5F97CF4E-D4CE-4080-9D20-4D81F4F034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123210" y="2399731"/>
                  <a:ext cx="837916" cy="2404810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ett linje 37">
                  <a:extLst>
                    <a:ext uri="{FF2B5EF4-FFF2-40B4-BE49-F238E27FC236}">
                      <a16:creationId xmlns:a16="http://schemas.microsoft.com/office/drawing/2014/main" id="{1598A04B-026A-46B3-8C13-FA265C72D3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291516" y="2587816"/>
                  <a:ext cx="89381" cy="2230011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ett linje 38">
                  <a:extLst>
                    <a:ext uri="{FF2B5EF4-FFF2-40B4-BE49-F238E27FC236}">
                      <a16:creationId xmlns:a16="http://schemas.microsoft.com/office/drawing/2014/main" id="{1CD3FB6D-42D2-469C-A6F9-60492F9052B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443532" y="2703022"/>
                  <a:ext cx="26504" cy="2114805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TekstSylinder 43">
                <a:extLst>
                  <a:ext uri="{FF2B5EF4-FFF2-40B4-BE49-F238E27FC236}">
                    <a16:creationId xmlns:a16="http://schemas.microsoft.com/office/drawing/2014/main" id="{618C3C99-3998-4130-8AD4-E1D6741B03ED}"/>
                  </a:ext>
                </a:extLst>
              </p:cNvPr>
              <p:cNvSpPr txBox="1"/>
              <p:nvPr/>
            </p:nvSpPr>
            <p:spPr>
              <a:xfrm>
                <a:off x="978450" y="5356837"/>
                <a:ext cx="9305561" cy="64633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Hver bestemmelse inneholder informasjon om hvilke opplysninger om parten mv som skal inngå i</a:t>
                </a:r>
                <a:br>
                  <a:rPr lang="nb-NO" dirty="0"/>
                </a:br>
                <a:r>
                  <a:rPr lang="nb-NO" dirty="0"/>
                  <a:t>behandlingen, og det er disse som i sin tur vil bli analysert i den rettslige informasjonsanalysen</a:t>
                </a:r>
              </a:p>
            </p:txBody>
          </p:sp>
        </p:grpSp>
        <p:grpSp>
          <p:nvGrpSpPr>
            <p:cNvPr id="61" name="Gruppe 60">
              <a:extLst>
                <a:ext uri="{FF2B5EF4-FFF2-40B4-BE49-F238E27FC236}">
                  <a16:creationId xmlns:a16="http://schemas.microsoft.com/office/drawing/2014/main" id="{933DFC85-3C00-47D5-9996-DC35F0778747}"/>
                </a:ext>
              </a:extLst>
            </p:cNvPr>
            <p:cNvGrpSpPr/>
            <p:nvPr/>
          </p:nvGrpSpPr>
          <p:grpSpPr>
            <a:xfrm>
              <a:off x="320612" y="3188310"/>
              <a:ext cx="2814810" cy="2306692"/>
              <a:chOff x="320612" y="3188310"/>
              <a:chExt cx="2814810" cy="2306692"/>
            </a:xfrm>
          </p:grpSpPr>
          <p:grpSp>
            <p:nvGrpSpPr>
              <p:cNvPr id="51" name="Gruppe 50">
                <a:extLst>
                  <a:ext uri="{FF2B5EF4-FFF2-40B4-BE49-F238E27FC236}">
                    <a16:creationId xmlns:a16="http://schemas.microsoft.com/office/drawing/2014/main" id="{FC89C4F1-5CDC-41C0-856C-4760B8E07C7D}"/>
                  </a:ext>
                </a:extLst>
              </p:cNvPr>
              <p:cNvGrpSpPr/>
              <p:nvPr/>
            </p:nvGrpSpPr>
            <p:grpSpPr>
              <a:xfrm>
                <a:off x="742283" y="3188310"/>
                <a:ext cx="1981372" cy="1328573"/>
                <a:chOff x="886408" y="3180933"/>
                <a:chExt cx="1981372" cy="1328573"/>
              </a:xfrm>
            </p:grpSpPr>
            <p:pic>
              <p:nvPicPr>
                <p:cNvPr id="46" name="Bilde 45">
                  <a:extLst>
                    <a:ext uri="{FF2B5EF4-FFF2-40B4-BE49-F238E27FC236}">
                      <a16:creationId xmlns:a16="http://schemas.microsoft.com/office/drawing/2014/main" id="{2723E230-F5CC-48C4-B28F-577176F800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86408" y="3814502"/>
                  <a:ext cx="1981372" cy="695004"/>
                </a:xfrm>
                <a:prstGeom prst="rect">
                  <a:avLst/>
                </a:prstGeom>
              </p:spPr>
            </p:pic>
            <p:cxnSp>
              <p:nvCxnSpPr>
                <p:cNvPr id="48" name="Rett pilkobling 47">
                  <a:extLst>
                    <a:ext uri="{FF2B5EF4-FFF2-40B4-BE49-F238E27FC236}">
                      <a16:creationId xmlns:a16="http://schemas.microsoft.com/office/drawing/2014/main" id="{3A472457-A35D-4CA0-B30D-96A4C9EF3B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817736" y="3180933"/>
                  <a:ext cx="4322" cy="631859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" name="TekstSylinder 59">
                <a:extLst>
                  <a:ext uri="{FF2B5EF4-FFF2-40B4-BE49-F238E27FC236}">
                    <a16:creationId xmlns:a16="http://schemas.microsoft.com/office/drawing/2014/main" id="{D2E5D350-7566-4B1A-9E44-A5B8957142F5}"/>
                  </a:ext>
                </a:extLst>
              </p:cNvPr>
              <p:cNvSpPr txBox="1"/>
              <p:nvPr/>
            </p:nvSpPr>
            <p:spPr>
              <a:xfrm>
                <a:off x="320612" y="4540895"/>
                <a:ext cx="2814810" cy="95410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sz="1400" dirty="0"/>
                  <a:t>Også enkeltbestemmelser kan</a:t>
                </a:r>
                <a:br>
                  <a:rPr lang="nb-NO" sz="1400" dirty="0"/>
                </a:br>
                <a:r>
                  <a:rPr lang="nb-NO" sz="1400" dirty="0"/>
                  <a:t>være så komplekse at de trenger</a:t>
                </a:r>
              </a:p>
              <a:p>
                <a:r>
                  <a:rPr lang="nb-NO" sz="1400" dirty="0"/>
                  <a:t>samme form for «defragmentering»</a:t>
                </a:r>
              </a:p>
              <a:p>
                <a:r>
                  <a:rPr lang="nb-NO" sz="1400" dirty="0"/>
                  <a:t>(jf. eksempel på bilde 7)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2966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6BD822FD-9116-4AB7-9A83-714D4E945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883" y="1390633"/>
            <a:ext cx="9649423" cy="5276868"/>
          </a:xfrm>
          <a:prstGeom prst="rect">
            <a:avLst/>
          </a:prstGeom>
        </p:spPr>
      </p:pic>
      <p:sp>
        <p:nvSpPr>
          <p:cNvPr id="10" name="Tittel 9">
            <a:extLst>
              <a:ext uri="{FF2B5EF4-FFF2-40B4-BE49-F238E27FC236}">
                <a16:creationId xmlns:a16="http://schemas.microsoft.com/office/drawing/2014/main" id="{99F5BCE9-A11C-43ED-956F-5567C21DB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822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Innbygget personvern (og andre rettsregler og prinsipper)</a:t>
            </a:r>
          </a:p>
        </p:txBody>
      </p:sp>
    </p:spTree>
    <p:extLst>
      <p:ext uri="{BB962C8B-B14F-4D97-AF65-F5344CB8AC3E}">
        <p14:creationId xmlns:p14="http://schemas.microsoft.com/office/powerpoint/2010/main" val="114147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E70BFBB-552B-46F1-B6A4-EB81D39B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9542"/>
          </a:xfrm>
        </p:spPr>
        <p:txBody>
          <a:bodyPr/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Sentrale tema vedrørende innsyn og åpenhet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3EC6E95-3D21-4A44-86B0-AA406AE08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4019" y="1556792"/>
            <a:ext cx="8600093" cy="4608512"/>
          </a:xfrm>
        </p:spPr>
        <p:txBody>
          <a:bodyPr/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 krav til å dokumentere behandling av personopplysninger, jf. personvernforordningen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er de eneste lovkravene til systemdokumentasjon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Dokumentering av rettslig innhold i rettslig beslutningssystemer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omhandler anbefalinger i pensum til dokumentasjon, og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forslag til ny lovregulering av dokumentasjonskrav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Kommer i tillegg til lovkravene i personvernforordningen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 i systemdokumentasjon i offentlig forvaltning</a:t>
            </a:r>
          </a:p>
          <a:p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Forklarbarhet og dokumentasjon av</a:t>
            </a:r>
            <a:r>
              <a:rPr lang="nb-NO" sz="24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maskinlæringsmodeller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reiser spesielle spørsmål som vi ikke har kommet nærmere inn på</a:t>
            </a:r>
          </a:p>
          <a:p>
            <a:pPr marL="0" indent="0">
              <a:buNone/>
            </a:pPr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324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74E276C-2332-473A-B17D-799E592ACC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70807"/>
            <a:ext cx="6915820" cy="838200"/>
          </a:xfrm>
        </p:spPr>
        <p:txBody>
          <a:bodyPr/>
          <a:lstStyle/>
          <a:p>
            <a:pPr>
              <a:defRPr/>
            </a:pPr>
            <a:r>
              <a:rPr lang="nb-NO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Digitalisering og regelverksarbeid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834D333-D2EF-44CB-BC99-94872CC19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929"/>
          <a:stretch/>
        </p:blipFill>
        <p:spPr>
          <a:xfrm>
            <a:off x="1838490" y="1497687"/>
            <a:ext cx="8266892" cy="46182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02818D-720F-460C-92EA-1AD8A35BB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2680" y="476672"/>
            <a:ext cx="7772400" cy="1143000"/>
          </a:xfrm>
        </p:spPr>
        <p:txBody>
          <a:bodyPr/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Kjennetegn ved lovgivning som er «automatiseringsvennlig»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C76A0E-27CD-4229-88DB-8299759EE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4933" y="1988840"/>
            <a:ext cx="8333515" cy="4114800"/>
          </a:xfrm>
          <a:noFill/>
        </p:spPr>
        <p:txBody>
          <a:bodyPr>
            <a:normAutofit/>
          </a:bodyPr>
          <a:lstStyle/>
          <a:p>
            <a:pPr lvl="0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Kort sagt handler dette om å skrive lover slik at transformeringen blir så lett som mulig, dvs.: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Så lite tvil som mulig om fortolkningen av opplysningstyper og behandlingsregler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Så dekkende angivelse av rettsregler som nødvendig for å angi sammenhengende prosedyrer (algoritmer)</a:t>
            </a:r>
          </a:p>
          <a:p>
            <a:pPr marL="457200" lvl="1" indent="0">
              <a:buNone/>
            </a:pPr>
            <a:endParaRPr lang="nb-NO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227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F35D461A-D62D-4F54-859C-876424A0A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281" y="1501595"/>
            <a:ext cx="9250445" cy="5084888"/>
          </a:xfrm>
          <a:prstGeom prst="rect">
            <a:avLst/>
          </a:prstGeom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A255B3F5-B8C1-4C5D-B349-DDDAD266C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740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Systemdrevet lovendring (og regelvask)</a:t>
            </a:r>
          </a:p>
        </p:txBody>
      </p:sp>
    </p:spTree>
    <p:extLst>
      <p:ext uri="{BB962C8B-B14F-4D97-AF65-F5344CB8AC3E}">
        <p14:creationId xmlns:p14="http://schemas.microsoft.com/office/powerpoint/2010/main" val="2239234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FD6171-416F-4EFC-BC9B-328ACD3E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046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Sentrale begreper i pensum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6BA159-75CA-4451-8E88-CA4FB099E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038"/>
            <a:ext cx="10515600" cy="4861484"/>
          </a:xfrm>
        </p:spPr>
        <p:txBody>
          <a:bodyPr>
            <a:normAutofit fontScale="62500" lnSpcReduction="20000"/>
          </a:bodyPr>
          <a:lstStyle/>
          <a:p>
            <a:r>
              <a:rPr lang="nb-NO" dirty="0"/>
              <a:t>Rettslige beslutningsstøttesystemer</a:t>
            </a:r>
          </a:p>
          <a:p>
            <a:r>
              <a:rPr lang="nb-NO" dirty="0"/>
              <a:t>Rettslige beslutningssystemer</a:t>
            </a:r>
          </a:p>
          <a:p>
            <a:r>
              <a:rPr lang="nb-NO" dirty="0"/>
              <a:t>Politiske føringer for systemutvikling</a:t>
            </a:r>
          </a:p>
          <a:p>
            <a:r>
              <a:rPr lang="nb-NO" dirty="0"/>
              <a:t>Rettslige rammer for systemutvikling</a:t>
            </a:r>
          </a:p>
          <a:p>
            <a:r>
              <a:rPr lang="nb-NO" dirty="0"/>
              <a:t>Rettslig innhold i beslutnings(støtte)systemer</a:t>
            </a:r>
          </a:p>
          <a:p>
            <a:r>
              <a:rPr lang="nb-NO" dirty="0"/>
              <a:t>Rettslig informasjonsanalyse</a:t>
            </a:r>
          </a:p>
          <a:p>
            <a:r>
              <a:rPr lang="nb-NO" dirty="0"/>
              <a:t>Rettslig prosessanalyse</a:t>
            </a:r>
          </a:p>
          <a:p>
            <a:r>
              <a:rPr lang="nb-NO" dirty="0"/>
              <a:t>Aktøranalyse og systemavgrensing</a:t>
            </a:r>
          </a:p>
          <a:p>
            <a:r>
              <a:rPr lang="nb-NO" dirty="0"/>
              <a:t>Systemdrevet og saksdrevet fortolkning av rettskilder</a:t>
            </a:r>
          </a:p>
          <a:p>
            <a:r>
              <a:rPr lang="nb-NO" dirty="0"/>
              <a:t>Transformering fra rettskilder til (pseudo-/programkode)</a:t>
            </a:r>
          </a:p>
          <a:p>
            <a:r>
              <a:rPr lang="nb-NO" dirty="0"/>
              <a:t>Rettslige systemavgjørelser</a:t>
            </a:r>
          </a:p>
          <a:p>
            <a:r>
              <a:rPr lang="nb-NO" dirty="0"/>
              <a:t>Innbygging av personvern og av regler og prinsipper ellers</a:t>
            </a:r>
          </a:p>
          <a:p>
            <a:r>
              <a:rPr lang="nb-NO" dirty="0"/>
              <a:t>Automatiseringsvennlig lovgivning</a:t>
            </a:r>
          </a:p>
          <a:p>
            <a:r>
              <a:rPr lang="nb-NO" dirty="0"/>
              <a:t>Systemdrevet lovendring</a:t>
            </a:r>
          </a:p>
          <a:p>
            <a:r>
              <a:rPr lang="nb-NO" dirty="0"/>
              <a:t>Regelvask</a:t>
            </a:r>
          </a:p>
        </p:txBody>
      </p:sp>
    </p:spTree>
    <p:extLst>
      <p:ext uri="{BB962C8B-B14F-4D97-AF65-F5344CB8AC3E}">
        <p14:creationId xmlns:p14="http://schemas.microsoft.com/office/powerpoint/2010/main" val="3938887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AD332B-381E-47BE-972C-E29002D21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158"/>
            <a:ext cx="10515600" cy="76517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Informasjon og råd om eksamen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2B696B-9C10-48DF-AA02-315A9B925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2199"/>
            <a:ext cx="10515600" cy="5355167"/>
          </a:xfrm>
        </p:spPr>
        <p:txBody>
          <a:bodyPr>
            <a:normAutofit/>
          </a:bodyPr>
          <a:lstStyle/>
          <a:p>
            <a:r>
              <a:rPr lang="nb-NO" sz="2400" dirty="0"/>
              <a:t>Om oppgavetypen</a:t>
            </a:r>
          </a:p>
          <a:p>
            <a:pPr lvl="1"/>
            <a:r>
              <a:rPr lang="nb-NO" sz="2000" dirty="0"/>
              <a:t>Gir oppgaver der dere kan vise selvstendighet</a:t>
            </a:r>
          </a:p>
          <a:p>
            <a:pPr lvl="1"/>
            <a:r>
              <a:rPr lang="nb-NO" sz="2000" dirty="0"/>
              <a:t>Leser dere i pensumboken for å svare, gjør dere  trolig noe lite smart </a:t>
            </a:r>
            <a:r>
              <a:rPr lang="nb-NO" sz="2000" dirty="0">
                <a:sym typeface="Wingdings" panose="05000000000000000000" pitchFamily="2" charset="2"/>
              </a:rPr>
              <a:t> 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Oppgaven kan være «vanlige» spørsmål, men kan også ta utgangspunkt i en figur, ett eller flere begreper (f.eks. «om systemdrevet fortolkning»), eller en kan bli bedt om å vurdere en konkret situasjon osv.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Oppgaven pleier å bestå av 2 – 3 (obligatoriske) deler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Det blir angitt i  oppgavesettet hvor mye hver del teller ved karaktersetting</a:t>
            </a:r>
          </a:p>
          <a:p>
            <a:pPr lvl="1"/>
            <a:r>
              <a:rPr lang="nb-NO" sz="2000" dirty="0"/>
              <a:t>Se </a:t>
            </a:r>
            <a:r>
              <a:rPr lang="nb-NO" sz="2000" dirty="0">
                <a:hlinkClick r:id="rId2"/>
              </a:rPr>
              <a:t>oppgaven fra i fjor </a:t>
            </a:r>
            <a:r>
              <a:rPr lang="nb-NO" sz="2000" dirty="0"/>
              <a:t>med sensorveiledning (finnes bare én oppgave med hjemmeeksamen)</a:t>
            </a:r>
          </a:p>
          <a:p>
            <a:r>
              <a:rPr lang="nb-NO" sz="2400" dirty="0"/>
              <a:t>Forventningen til svar på oppgaven vil bli mest mulig likt en skoleeksamen, noe som betyr:</a:t>
            </a:r>
          </a:p>
          <a:p>
            <a:pPr lvl="1"/>
            <a:r>
              <a:rPr lang="nb-NO" sz="2000" dirty="0"/>
              <a:t>Det forventes ikke henvisninger til pensum og litteratur</a:t>
            </a:r>
          </a:p>
          <a:p>
            <a:pPr lvl="1"/>
            <a:r>
              <a:rPr lang="nb-NO" sz="2000" dirty="0"/>
              <a:t>Oppgaven vil ikke forutsette at dere har tilgang til andre kilder enn relevante rettskilder</a:t>
            </a:r>
          </a:p>
          <a:p>
            <a:pPr lvl="1"/>
            <a:endParaRPr lang="nb-NO" sz="2000" dirty="0"/>
          </a:p>
          <a:p>
            <a:endParaRPr lang="nb-NO" sz="24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B5F619E-7C1B-4B0F-BE79-7929A29D9801}"/>
              </a:ext>
            </a:extLst>
          </p:cNvPr>
          <p:cNvSpPr txBox="1"/>
          <p:nvPr/>
        </p:nvSpPr>
        <p:spPr>
          <a:xfrm>
            <a:off x="6745040" y="317912"/>
            <a:ext cx="342914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4. mai kl. 08:45 – kl. 13:30</a:t>
            </a:r>
          </a:p>
        </p:txBody>
      </p:sp>
    </p:spTree>
    <p:extLst>
      <p:ext uri="{BB962C8B-B14F-4D97-AF65-F5344CB8AC3E}">
        <p14:creationId xmlns:p14="http://schemas.microsoft.com/office/powerpoint/2010/main" val="3746556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C6AC43-70DD-4193-9919-19FE1180E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972"/>
            <a:ext cx="10515600" cy="75145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Informasjon og råd om eksamen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097734-7E0C-4566-B4F8-68DD55371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9274"/>
            <a:ext cx="10515600" cy="5463601"/>
          </a:xfrm>
        </p:spPr>
        <p:txBody>
          <a:bodyPr>
            <a:normAutofit fontScale="85000" lnSpcReduction="20000"/>
          </a:bodyPr>
          <a:lstStyle/>
          <a:p>
            <a:r>
              <a:rPr lang="nb-NO" sz="2400" dirty="0"/>
              <a:t>Les spørsmålet i oppgaven godt og disponer før du begynner å skrive</a:t>
            </a:r>
          </a:p>
          <a:p>
            <a:pPr lvl="1"/>
            <a:r>
              <a:rPr lang="nb-NO" sz="2000" dirty="0"/>
              <a:t>Er du tvil om hvordan spørsmålet skal forstås, er det alltid trygt å forstå det som noe som er sentralt i pensum</a:t>
            </a:r>
          </a:p>
          <a:p>
            <a:pPr lvl="1"/>
            <a:r>
              <a:rPr lang="nb-NO" sz="2000" dirty="0"/>
              <a:t>Kjernen i svaret må alltid gjelde det spørsmålene i oppgaven direkte handler om</a:t>
            </a:r>
          </a:p>
          <a:p>
            <a:pPr lvl="1"/>
            <a:r>
              <a:rPr lang="nb-NO" sz="2000" dirty="0"/>
              <a:t>Du bør likevel alltid </a:t>
            </a:r>
            <a:r>
              <a:rPr lang="nb-NO" sz="2000" i="1" dirty="0"/>
              <a:t>kort</a:t>
            </a:r>
            <a:r>
              <a:rPr lang="nb-NO" sz="2000" dirty="0"/>
              <a:t> redegjøre for den </a:t>
            </a:r>
            <a:r>
              <a:rPr lang="nb-NO" sz="2000" i="1" dirty="0"/>
              <a:t>sammenhengen</a:t>
            </a:r>
            <a:r>
              <a:rPr lang="nb-NO" sz="2000" dirty="0"/>
              <a:t> spørsmålet og svaret står i (kontekst), og de eventuelle </a:t>
            </a:r>
            <a:r>
              <a:rPr lang="nb-NO" sz="2000" i="1" dirty="0"/>
              <a:t>forutsetninger</a:t>
            </a:r>
            <a:r>
              <a:rPr lang="nb-NO" sz="2000" dirty="0"/>
              <a:t> du legger til grunn for svaret</a:t>
            </a:r>
          </a:p>
          <a:p>
            <a:pPr lvl="1"/>
            <a:r>
              <a:rPr lang="nb-NO" sz="2000" dirty="0"/>
              <a:t>Det er alltid en fordel å bruke eksempler. Eksemplene kan være virkelige eller konstruerte</a:t>
            </a:r>
          </a:p>
          <a:p>
            <a:pPr lvl="1"/>
            <a:r>
              <a:rPr lang="nb-NO" sz="2000" dirty="0"/>
              <a:t>Det kan være lurt å lære seg alle figurer i pensum og bruke dem hvis oppgaven gjør det relevant. Husk at figurerer alltid må forklares</a:t>
            </a:r>
          </a:p>
          <a:p>
            <a:pPr lvl="1"/>
            <a:r>
              <a:rPr lang="nb-NO" sz="2000" dirty="0"/>
              <a:t>Skulle du være så uheldig at du ikke vet hvordan du skal svare, er det alltid bedre å skrive noe som er så relevant som mulig, enn å levere blankt</a:t>
            </a:r>
          </a:p>
          <a:p>
            <a:pPr lvl="1"/>
            <a:r>
              <a:rPr lang="nb-NO" sz="2000" dirty="0"/>
              <a:t>Skulle du få for liten tid til å gi fullstendig svar på alt, bør du gjengi disposisjonen i svaret ditt. En detaljert og god disposisjon kan gi god uttelling på karakteren</a:t>
            </a:r>
          </a:p>
          <a:p>
            <a:r>
              <a:rPr lang="nb-NO" sz="2400" dirty="0"/>
              <a:t>Dag er tilgjengelig for «digital trøsterunde» mellom 9.00 og 9.30</a:t>
            </a:r>
          </a:p>
          <a:p>
            <a:pPr lvl="1"/>
            <a:r>
              <a:rPr lang="nb-NO" sz="2000" dirty="0"/>
              <a:t>Dette innebærer at dere i nevnte tidsrom kan sende mail til </a:t>
            </a:r>
            <a:r>
              <a:rPr lang="nb-NO" sz="2000" u="sng" dirty="0">
                <a:solidFill>
                  <a:srgbClr val="0070C0"/>
                </a:solidFill>
              </a:rPr>
              <a:t>d.w.schartum@jus.uio.no</a:t>
            </a:r>
            <a:r>
              <a:rPr lang="nb-NO" sz="2000" dirty="0">
                <a:solidFill>
                  <a:srgbClr val="0070C0"/>
                </a:solidFill>
              </a:rPr>
              <a:t> </a:t>
            </a:r>
            <a:r>
              <a:rPr lang="nb-NO" sz="2000" dirty="0"/>
              <a:t>for å få svar på eventuelle uklarheter i oppgaveteksten mv.</a:t>
            </a:r>
          </a:p>
          <a:p>
            <a:pPr lvl="1"/>
            <a:r>
              <a:rPr lang="nb-NO" sz="2000" dirty="0"/>
              <a:t>Dag svarer fortløpende i den rekkefølge spørsmålene kommer inn</a:t>
            </a:r>
          </a:p>
          <a:p>
            <a:pPr lvl="1"/>
            <a:r>
              <a:rPr lang="nb-NO" sz="2000" dirty="0"/>
              <a:t>Svarene vil bli gitt til den som spør</a:t>
            </a:r>
          </a:p>
          <a:p>
            <a:pPr lvl="1"/>
            <a:r>
              <a:rPr lang="nb-NO" sz="2000" dirty="0"/>
              <a:t>Dersom det er grunn til å tro at spørsmål og svar har betydning for alle, blir svar gitt til alle</a:t>
            </a:r>
          </a:p>
          <a:p>
            <a:pPr lvl="1"/>
            <a:r>
              <a:rPr lang="nb-NO" sz="2000" dirty="0"/>
              <a:t>Blir du usikker på forståelsen av eksamensspørsmål etter at ordningen med trøsterunde er avsluttet, må du skrive i oppgaven hvordan du har forstått teksten pluss en kort begrunnelse for dette</a:t>
            </a:r>
          </a:p>
          <a:p>
            <a:r>
              <a:rPr lang="nb-NO" sz="2400" dirty="0"/>
              <a:t>Ved sensur vil det bli tatt hensyn til Corona-situasjonen</a:t>
            </a:r>
          </a:p>
          <a:p>
            <a:r>
              <a:rPr lang="nb-NO" sz="2400" dirty="0"/>
              <a:t>Kunngjøring av eksamensresultater skjer 25. mai</a:t>
            </a:r>
          </a:p>
          <a:p>
            <a:endParaRPr lang="nb-NO" sz="24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3189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1080</Words>
  <Application>Microsoft Office PowerPoint</Application>
  <PresentationFormat>Widescreen</PresentationFormat>
  <Paragraphs>106</Paragraphs>
  <Slides>19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Office-tema</vt:lpstr>
      <vt:lpstr>Oppsummering FINF4021</vt:lpstr>
      <vt:lpstr>PowerPoint-presentasjon</vt:lpstr>
      <vt:lpstr>Nærmere om forholdet mellom rettskildesystemer og rettslige beslutningssystemer</vt:lpstr>
      <vt:lpstr>Oversikt over transformeringsprosessen</vt:lpstr>
      <vt:lpstr>Algoritme</vt:lpstr>
      <vt:lpstr>Inndeling av systemutviklingsarbeidet i åtte faser (transformeringen skjer i D – F, mest i E. Resultatet er algoritmer + prosess- og informasjonsmodeller som transformeres videre av programmerere)</vt:lpstr>
      <vt:lpstr>PowerPoint-presentasjon</vt:lpstr>
      <vt:lpstr>Etablering av rettskildesystem for systemet som skal utvikles</vt:lpstr>
      <vt:lpstr>Aktøranalyse og systemavgrensing (Hva skal være kilde for opplysninger og hvem skal behandle dem?)</vt:lpstr>
      <vt:lpstr>PowerPoint-presentasjon</vt:lpstr>
      <vt:lpstr>PowerPoint-presentasjon</vt:lpstr>
      <vt:lpstr>Innbygget personvern (og andre rettsregler og prinsipper)</vt:lpstr>
      <vt:lpstr>Sentrale tema vedrørende innsyn og åpenhet</vt:lpstr>
      <vt:lpstr>Digitalisering og regelverksarbeid</vt:lpstr>
      <vt:lpstr>Kjennetegn ved lovgivning som er «automatiseringsvennlig»</vt:lpstr>
      <vt:lpstr>Systemdrevet lovendring (og regelvask)</vt:lpstr>
      <vt:lpstr>Sentrale begreper i pensum</vt:lpstr>
      <vt:lpstr>Informasjon og råd om eksamen</vt:lpstr>
      <vt:lpstr>Informasjon og råd om eksamen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Kunnskapsmål</dc:title>
  <dc:creator>dag wiese schartum</dc:creator>
  <cp:lastModifiedBy>dag wiese schartum</cp:lastModifiedBy>
  <cp:revision>41</cp:revision>
  <dcterms:created xsi:type="dcterms:W3CDTF">2018-04-17T20:08:33Z</dcterms:created>
  <dcterms:modified xsi:type="dcterms:W3CDTF">2021-04-21T09:29:52Z</dcterms:modified>
</cp:coreProperties>
</file>