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8" r:id="rId4"/>
    <p:sldId id="263" r:id="rId5"/>
    <p:sldId id="266" r:id="rId6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39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B45D45-B231-41E9-954F-2E009163AE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0BE5F04-6C06-464D-8E1A-BC578BF72F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6B47E5D-4849-47C3-9861-79BDABD09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FD33E-EB4F-403B-8C2B-810B018F1D2A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2CE2BE7-CD2B-4DAB-86A9-196E14B70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DD14301-0D09-4771-8E6F-04C8D683C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B542-0AF1-40ED-A76F-53BACCD068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1710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C55575-C8E2-4AB4-8C45-D527CAD75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3D942FC-0EF5-461C-AEA0-17CC2287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56AA5A3-F7A0-4B51-B770-F95D8432F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FD33E-EB4F-403B-8C2B-810B018F1D2A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77D7370-1940-4E62-8FA1-ACD9FFFF1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2112E49-CDE3-49E5-AC14-85C213EBD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B542-0AF1-40ED-A76F-53BACCD068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9892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5C889D-69D8-4564-9130-1487A4B19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5D537DA-7ECC-4630-8680-AAA599F86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8956869-E0F2-444C-A8BF-FD2C8D010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FD33E-EB4F-403B-8C2B-810B018F1D2A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CBF0711-0C20-4BE9-9264-47BA092AA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EED4EE3-4DBB-46AD-8A68-EE2A5180B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B542-0AF1-40ED-A76F-53BACCD068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8451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98F0EA-D8F5-4242-8EF1-8871851F4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0C87B7B-E871-4928-A7E9-0EACF0FC84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10D87FE-4328-4361-B24E-DE49FB3429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F34A82D-941A-4CC3-9091-B2E90FEAB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FD33E-EB4F-403B-8C2B-810B018F1D2A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6A239CB-FAE6-4C4B-9BE6-A2CE51828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0710C64-CD3D-41C3-BB19-422020D8F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B542-0AF1-40ED-A76F-53BACCD068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317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9E7565-843F-4257-9266-AB63512DA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30A4CC1-F8CB-4BCA-B68A-271D2AFCFB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085B0CF-8138-4BF1-890D-623C175776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2373FBC-765B-4980-8187-51D039ADB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B215758-91E0-4F36-AE6A-9426B2597E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7576E45-D24B-4C9C-952B-6EBA11A5F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FD33E-EB4F-403B-8C2B-810B018F1D2A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7C8F2C1-42CA-474E-8A94-5FF6AD1EA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041BE7F-3920-4796-A22D-CB5AD5C5C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B542-0AF1-40ED-A76F-53BACCD068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0360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EB616C-2CDF-488E-B8B0-7847C9BB0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1F2F50F-1F39-4841-AA05-FFF1E04AA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FD33E-EB4F-403B-8C2B-810B018F1D2A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5462DEF-116C-46D3-AE3C-1D19EF019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9E3CEA6-0AAE-486D-A6B6-B20B16564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B542-0AF1-40ED-A76F-53BACCD068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5576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3D27E2D-CB37-47DA-8D6C-AC2747F1A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FD33E-EB4F-403B-8C2B-810B018F1D2A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E98D135-8044-4519-96A3-6A1D5D08E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27DB91A-7136-4A40-A0AE-799A76218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B542-0AF1-40ED-A76F-53BACCD068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0582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26F2B4-3AA3-44CF-9191-247FC561A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1DA023E-7031-4F93-83EB-F448B376B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C9A4390-5A2F-4EB6-B0CF-7098B458E6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55002D6-6D05-4932-B885-42BD5E175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FD33E-EB4F-403B-8C2B-810B018F1D2A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5E45BAC-C462-470A-AFFB-F9668C857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937439A-A07A-4E86-8DD5-0CA9F8FE4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B542-0AF1-40ED-A76F-53BACCD068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943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0B4116-FDF4-4027-ABE2-559623C35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97D97EAE-EEFB-40DA-B00C-DA7D8A3564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87222F8-FB63-43D3-9DBD-10B6F7BE8D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D4B860E-FE6F-45D3-9A1E-E65A3257E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FD33E-EB4F-403B-8C2B-810B018F1D2A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7423F7F-C729-41A5-8C57-888A59731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1873228-5683-4FC5-A2A2-8BAB429E4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B542-0AF1-40ED-A76F-53BACCD068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7750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16A617-306B-4248-9EC5-48194329A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144A27F-3561-40B9-B0D0-016D8FDCC7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145E4FF-DE40-499C-9E55-BE77AF3E9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FD33E-EB4F-403B-8C2B-810B018F1D2A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6B501C6-E089-400A-B7D6-10E4F1001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A466F91-836A-4F86-B62C-CA73219E8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B542-0AF1-40ED-A76F-53BACCD068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0836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2C44DF62-7D3F-4FE8-A4C0-8590682778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B893877-0249-4899-8427-052F611435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B75A85B-0FDB-400E-AD0E-16C96CC48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FD33E-EB4F-403B-8C2B-810B018F1D2A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64BD4A2-6171-4759-86B4-974A27283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7989940-1010-4F34-B85F-AD65C665A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B542-0AF1-40ED-A76F-53BACCD068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6961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AD732EB-8746-4CBB-83EE-348B1955F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93E1E3C-6CA5-45E1-9ED7-89A6A1F74E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184319E-3E01-4FDA-8D9F-5DEEEB090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FD33E-EB4F-403B-8C2B-810B018F1D2A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5ADF978-9BC3-433B-8C6D-7E4FCDB2FF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DAB32F6-A299-4364-8D47-AB44FDC7F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7B542-0AF1-40ED-A76F-53BACCD068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6019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eur-lex.europa.eu/legal-content/EN/TXT/HTML/?uri=CELEX:32019L1024&amp;from=EN#d1e1317-56-1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BCDECC-B7C6-4C8B-AB07-FD5906F640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81426"/>
            <a:ext cx="9144000" cy="783710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Regler om innsyn og åpenhet i digital forvaltning</a:t>
            </a:r>
            <a:br>
              <a:rPr lang="nb-NO" sz="3200" dirty="0">
                <a:solidFill>
                  <a:srgbClr val="C00000"/>
                </a:solidFill>
              </a:rPr>
            </a:br>
            <a:endParaRPr lang="nb-NO" sz="1800" dirty="0">
              <a:solidFill>
                <a:srgbClr val="C00000"/>
              </a:solidFill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8F1ECD0-795B-4BDA-BB0B-F775F58728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20720"/>
            <a:ext cx="9144000" cy="1655762"/>
          </a:xfrm>
        </p:spPr>
        <p:txBody>
          <a:bodyPr>
            <a:normAutofit/>
          </a:bodyPr>
          <a:lstStyle/>
          <a:p>
            <a:r>
              <a:rPr lang="nb-NO" sz="16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22607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0AB373-0F73-4F37-83AC-9A666F071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Noen innledende refleksjoner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9FBA78-9742-4062-93A6-72CE03267E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sz="2400" dirty="0"/>
              <a:t>Her bruker jeg «åpenhet» som fellesbetegnelse som innbefatter tre hovedteknikker: innsyn, tilgjengeliggjøring og informasjon</a:t>
            </a:r>
          </a:p>
          <a:p>
            <a:r>
              <a:rPr lang="nb-NO" sz="2400" dirty="0"/>
              <a:t>Mange vil assosiere åpenhet med dokumenter og skriftlighet</a:t>
            </a:r>
          </a:p>
          <a:p>
            <a:pPr lvl="1"/>
            <a:r>
              <a:rPr lang="nb-NO" dirty="0"/>
              <a:t>Det er ikke alltid en forutsetning om at det eksisterer noe dokument/skriftlig å kreve innsyn i, jf. PVF art. 13 og 14, og art. 15(1)(a) – (h) (jf. «og følgende informasjon» i art. 15(1))</a:t>
            </a:r>
          </a:p>
          <a:p>
            <a:pPr lvl="1"/>
            <a:r>
              <a:rPr lang="nb-NO" dirty="0"/>
              <a:t>Krav om å utarbeide dokument kan likevel følge av art. 12(2) om tilrettelegging for bruk av registrertes rettigheter. Må vurderes opp imot art. 24(1)</a:t>
            </a:r>
          </a:p>
          <a:p>
            <a:r>
              <a:rPr lang="nb-NO" sz="2400" dirty="0"/>
              <a:t>Norsk offentlig forvaltning er basert på en «skriftlighetskultur» og forutsetning om at forhold av betydning skal være mulig å skaffe seg kunnskap om, jf. forutsetninger om saksdokumenter og plikten i </a:t>
            </a:r>
            <a:r>
              <a:rPr lang="nb-NO" sz="2400" dirty="0" err="1"/>
              <a:t>fvl</a:t>
            </a:r>
            <a:r>
              <a:rPr lang="nb-NO" sz="2400" dirty="0"/>
              <a:t> § 11d om nedtegning fra muntlige forhandlinger og samtaler mv.</a:t>
            </a:r>
          </a:p>
          <a:p>
            <a:r>
              <a:rPr lang="nb-NO" sz="2400" dirty="0"/>
              <a:t>Dokumentasjonsplikter i arkivlova og ellers er bl.a. uttrykk for at det må produseres «spor» når offentlig myndighet blir utøvet, slik at det i ettertid er mulig å gjøre seg kjent med myndighetsutøvelsen. Dermed kan den også være gjenstand for kontradiksjon, legalitetskontroll, grunnlag for å fremme rettskrav mv.</a:t>
            </a:r>
          </a:p>
        </p:txBody>
      </p:sp>
    </p:spTree>
    <p:extLst>
      <p:ext uri="{BB962C8B-B14F-4D97-AF65-F5344CB8AC3E}">
        <p14:creationId xmlns:p14="http://schemas.microsoft.com/office/powerpoint/2010/main" val="3268316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219076"/>
            <a:ext cx="10515600" cy="762000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Oversikt over sentrale regler som gir offentlighet og åpenhet i forvaltningen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47650" y="1065320"/>
            <a:ext cx="11468100" cy="5421205"/>
          </a:xfrm>
        </p:spPr>
        <p:txBody>
          <a:bodyPr>
            <a:normAutofit fontScale="77500" lnSpcReduction="20000"/>
          </a:bodyPr>
          <a:lstStyle/>
          <a:p>
            <a:pPr marL="271463" indent="-271463" defTabSz="541338">
              <a:buNone/>
            </a:pPr>
            <a:r>
              <a:rPr lang="nb-NO" b="1" u="sng" dirty="0"/>
              <a:t>Regler om:</a:t>
            </a:r>
          </a:p>
          <a:p>
            <a:pPr marL="271463" indent="-271463" defTabSz="541338">
              <a:buNone/>
            </a:pPr>
            <a:r>
              <a:rPr lang="nb-NO" dirty="0"/>
              <a:t>•	rett for borgere til innsyn </a:t>
            </a:r>
            <a:r>
              <a:rPr lang="nb-NO" i="1" dirty="0"/>
              <a:t>etter begjæring </a:t>
            </a:r>
            <a:r>
              <a:rPr lang="nb-NO" dirty="0"/>
              <a:t>om informasjon hos det offentlige (innsyn)</a:t>
            </a:r>
          </a:p>
          <a:p>
            <a:pPr lvl="1" defTabSz="541338">
              <a:buFont typeface="Wingdings" panose="05000000000000000000" pitchFamily="2" charset="2"/>
              <a:buChar char="§"/>
            </a:pPr>
            <a:r>
              <a:rPr lang="nb-NO" dirty="0"/>
              <a:t>Rett til innsyn for parter etter </a:t>
            </a:r>
            <a:r>
              <a:rPr lang="nb-NO" dirty="0" err="1">
                <a:solidFill>
                  <a:srgbClr val="C00000"/>
                </a:solidFill>
              </a:rPr>
              <a:t>fvl</a:t>
            </a:r>
            <a:r>
              <a:rPr lang="nb-NO" dirty="0">
                <a:solidFill>
                  <a:srgbClr val="C00000"/>
                </a:solidFill>
              </a:rPr>
              <a:t> § 18 flg.</a:t>
            </a:r>
          </a:p>
          <a:p>
            <a:pPr lvl="1" defTabSz="541338">
              <a:buFont typeface="Wingdings" panose="05000000000000000000" pitchFamily="2" charset="2"/>
              <a:buChar char="§"/>
            </a:pPr>
            <a:r>
              <a:rPr lang="nb-NO" dirty="0"/>
              <a:t>Rett til innsyn for registrerte </a:t>
            </a:r>
            <a:r>
              <a:rPr lang="nb-NO" dirty="0">
                <a:solidFill>
                  <a:srgbClr val="C00000"/>
                </a:solidFill>
                <a:sym typeface="Wingdings" panose="05000000000000000000" pitchFamily="2" charset="2"/>
              </a:rPr>
              <a:t>PVF art. 15</a:t>
            </a:r>
            <a:endParaRPr lang="nb-NO" dirty="0">
              <a:solidFill>
                <a:srgbClr val="C00000"/>
              </a:solidFill>
            </a:endParaRPr>
          </a:p>
          <a:p>
            <a:pPr lvl="1" defTabSz="541338">
              <a:buFont typeface="Wingdings" panose="05000000000000000000" pitchFamily="2" charset="2"/>
              <a:buChar char="§"/>
            </a:pPr>
            <a:r>
              <a:rPr lang="nb-NO" dirty="0"/>
              <a:t>Rett til innsyn for alle etter </a:t>
            </a:r>
            <a:r>
              <a:rPr lang="nb-NO" dirty="0" err="1">
                <a:solidFill>
                  <a:srgbClr val="C00000"/>
                </a:solidFill>
              </a:rPr>
              <a:t>offl</a:t>
            </a:r>
            <a:r>
              <a:rPr lang="nb-NO" dirty="0">
                <a:solidFill>
                  <a:srgbClr val="C00000"/>
                </a:solidFill>
              </a:rPr>
              <a:t> § 3</a:t>
            </a:r>
          </a:p>
          <a:p>
            <a:pPr lvl="1" defTabSz="541338">
              <a:buFont typeface="Wingdings" panose="05000000000000000000" pitchFamily="2" charset="2"/>
              <a:buChar char="§"/>
            </a:pPr>
            <a:r>
              <a:rPr lang="nb-NO" dirty="0"/>
              <a:t>Rett for alle til å kreve databaseinnsyn, </a:t>
            </a:r>
            <a:r>
              <a:rPr lang="nb-NO" dirty="0" err="1">
                <a:solidFill>
                  <a:srgbClr val="C00000"/>
                </a:solidFill>
              </a:rPr>
              <a:t>offl</a:t>
            </a:r>
            <a:r>
              <a:rPr lang="nb-NO" dirty="0">
                <a:solidFill>
                  <a:srgbClr val="C00000"/>
                </a:solidFill>
              </a:rPr>
              <a:t> § 9</a:t>
            </a:r>
          </a:p>
          <a:p>
            <a:pPr lvl="1" defTabSz="541338">
              <a:buFont typeface="Wingdings" panose="05000000000000000000" pitchFamily="2" charset="2"/>
              <a:buChar char="§"/>
            </a:pPr>
            <a:r>
              <a:rPr lang="nb-NO" dirty="0"/>
              <a:t>Rett til videre bruk av offentlig informasjon, </a:t>
            </a:r>
            <a:r>
              <a:rPr lang="nb-NO" dirty="0" err="1">
                <a:solidFill>
                  <a:srgbClr val="C00000"/>
                </a:solidFill>
              </a:rPr>
              <a:t>offl</a:t>
            </a:r>
            <a:r>
              <a:rPr lang="nb-NO" dirty="0">
                <a:solidFill>
                  <a:srgbClr val="C00000"/>
                </a:solidFill>
              </a:rPr>
              <a:t> § 7 </a:t>
            </a:r>
            <a:r>
              <a:rPr lang="nb-NO" dirty="0"/>
              <a:t>(jf. </a:t>
            </a:r>
            <a:r>
              <a:rPr lang="nb-NO" u="sng" dirty="0">
                <a:solidFill>
                  <a:srgbClr val="0563C1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/>
              </a:rPr>
              <a:t>Open Data Directive 2019/1024</a:t>
            </a:r>
            <a:r>
              <a:rPr lang="nb-NO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 marL="271463" indent="-271463" defTabSz="541338">
              <a:buNone/>
            </a:pPr>
            <a:r>
              <a:rPr lang="nb-NO" dirty="0"/>
              <a:t>•	plikt/rett for forvaltningen til å </a:t>
            </a:r>
            <a:r>
              <a:rPr lang="nb-NO" i="1" dirty="0"/>
              <a:t>gjøre informasjon tilgjengelig </a:t>
            </a:r>
            <a:r>
              <a:rPr lang="nb-NO" dirty="0"/>
              <a:t>for borgere (tilgjengeliggjøring)</a:t>
            </a:r>
          </a:p>
          <a:p>
            <a:pPr lvl="1" defTabSz="541338">
              <a:buFont typeface="Wingdings" panose="05000000000000000000" pitchFamily="2" charset="2"/>
              <a:buChar char="§"/>
            </a:pPr>
            <a:r>
              <a:rPr lang="nb-NO" dirty="0"/>
              <a:t>Plikt for visse statsetater til å gjøre </a:t>
            </a:r>
            <a:r>
              <a:rPr lang="nb-NO" i="1" dirty="0"/>
              <a:t>journaler</a:t>
            </a:r>
            <a:r>
              <a:rPr lang="nb-NO" dirty="0"/>
              <a:t> allment tilgjengelig på internett,</a:t>
            </a:r>
            <a:r>
              <a:rPr lang="nb-NO" dirty="0">
                <a:solidFill>
                  <a:srgbClr val="C00000"/>
                </a:solidFill>
              </a:rPr>
              <a:t> </a:t>
            </a:r>
            <a:r>
              <a:rPr lang="nb-NO" dirty="0" err="1">
                <a:solidFill>
                  <a:srgbClr val="C00000"/>
                </a:solidFill>
              </a:rPr>
              <a:t>off</a:t>
            </a:r>
            <a:r>
              <a:rPr lang="nb-NO" dirty="0">
                <a:solidFill>
                  <a:srgbClr val="C00000"/>
                </a:solidFill>
              </a:rPr>
              <a:t> § 6</a:t>
            </a:r>
          </a:p>
          <a:p>
            <a:pPr lvl="1" defTabSz="541338">
              <a:buFont typeface="Wingdings" panose="05000000000000000000" pitchFamily="2" charset="2"/>
              <a:buChar char="§"/>
            </a:pPr>
            <a:r>
              <a:rPr lang="nb-NO" dirty="0"/>
              <a:t>Rett for offentlige forvaltningsorganer til å gjøre </a:t>
            </a:r>
            <a:r>
              <a:rPr lang="nb-NO" i="1" dirty="0"/>
              <a:t>saksdokumenter</a:t>
            </a:r>
            <a:r>
              <a:rPr lang="nb-NO" dirty="0"/>
              <a:t> allment tilgjengelig på internett, </a:t>
            </a:r>
            <a:r>
              <a:rPr lang="nb-NO" dirty="0" err="1">
                <a:solidFill>
                  <a:srgbClr val="C00000"/>
                </a:solidFill>
              </a:rPr>
              <a:t>off</a:t>
            </a:r>
            <a:r>
              <a:rPr lang="nb-NO" dirty="0">
                <a:solidFill>
                  <a:srgbClr val="C00000"/>
                </a:solidFill>
              </a:rPr>
              <a:t> § 7</a:t>
            </a:r>
          </a:p>
          <a:p>
            <a:pPr marL="271463" indent="-271463" defTabSz="541338">
              <a:buNone/>
            </a:pPr>
            <a:r>
              <a:rPr lang="nb-NO" dirty="0"/>
              <a:t>•	plikt for forvaltningen til </a:t>
            </a:r>
            <a:r>
              <a:rPr lang="nb-NO" i="1" dirty="0"/>
              <a:t>å informere og varsle borgere </a:t>
            </a:r>
            <a:r>
              <a:rPr lang="nb-NO" dirty="0"/>
              <a:t>(informasjons- og varslingsplikter)</a:t>
            </a:r>
          </a:p>
          <a:p>
            <a:pPr lvl="1" defTabSz="541338">
              <a:buFont typeface="Wingdings" panose="05000000000000000000" pitchFamily="2" charset="2"/>
              <a:buChar char="§"/>
            </a:pPr>
            <a:r>
              <a:rPr lang="nb-NO" dirty="0"/>
              <a:t>Forvaltningens allmenne veiledningsplikt, </a:t>
            </a:r>
            <a:r>
              <a:rPr lang="nb-NO" dirty="0" err="1">
                <a:solidFill>
                  <a:srgbClr val="C00000"/>
                </a:solidFill>
              </a:rPr>
              <a:t>fvl</a:t>
            </a:r>
            <a:r>
              <a:rPr lang="nb-NO" dirty="0">
                <a:solidFill>
                  <a:srgbClr val="C00000"/>
                </a:solidFill>
              </a:rPr>
              <a:t> §  11</a:t>
            </a:r>
          </a:p>
          <a:p>
            <a:pPr lvl="1" defTabSz="541338">
              <a:buFont typeface="Wingdings" panose="05000000000000000000" pitchFamily="2" charset="2"/>
              <a:buChar char="§"/>
            </a:pPr>
            <a:r>
              <a:rPr lang="nb-NO" dirty="0"/>
              <a:t>Plikt til å varsle den registrerte ved innsamling av personopplysninger fra den registrerte,</a:t>
            </a:r>
            <a:r>
              <a:rPr lang="nb-NO" dirty="0">
                <a:solidFill>
                  <a:srgbClr val="C00000"/>
                </a:solidFill>
                <a:sym typeface="Wingdings" panose="05000000000000000000" pitchFamily="2" charset="2"/>
              </a:rPr>
              <a:t> PVF art. 13</a:t>
            </a:r>
            <a:endParaRPr lang="nb-NO" dirty="0"/>
          </a:p>
          <a:p>
            <a:pPr lvl="1" defTabSz="541338">
              <a:buFont typeface="Wingdings" panose="05000000000000000000" pitchFamily="2" charset="2"/>
              <a:buChar char="§"/>
            </a:pPr>
            <a:r>
              <a:rPr lang="nb-NO" dirty="0"/>
              <a:t>Plikt til å varsle den registrerte ved innsamling av personopplysninger fra andre, </a:t>
            </a:r>
            <a:r>
              <a:rPr lang="nb-NO" dirty="0">
                <a:solidFill>
                  <a:srgbClr val="C00000"/>
                </a:solidFill>
                <a:sym typeface="Wingdings" panose="05000000000000000000" pitchFamily="2" charset="2"/>
              </a:rPr>
              <a:t>PVF art. 14 </a:t>
            </a:r>
            <a:r>
              <a:rPr lang="nb-NO" dirty="0"/>
              <a:t>Plikt til å varsle parter om opplysninger om parten mv som forvaltningsorganet mottar fra andre, </a:t>
            </a:r>
            <a:r>
              <a:rPr lang="nb-NO" dirty="0">
                <a:solidFill>
                  <a:srgbClr val="C00000"/>
                </a:solidFill>
              </a:rPr>
              <a:t>jf. </a:t>
            </a:r>
            <a:r>
              <a:rPr lang="nb-NO" dirty="0" err="1">
                <a:solidFill>
                  <a:srgbClr val="C00000"/>
                </a:solidFill>
              </a:rPr>
              <a:t>fvl</a:t>
            </a:r>
            <a:r>
              <a:rPr lang="nb-NO" dirty="0">
                <a:solidFill>
                  <a:srgbClr val="C00000"/>
                </a:solidFill>
              </a:rPr>
              <a:t> § 17 annet og tredje ledd</a:t>
            </a:r>
          </a:p>
          <a:p>
            <a:pPr lvl="1" defTabSz="541338">
              <a:buFont typeface="Wingdings" panose="05000000000000000000" pitchFamily="2" charset="2"/>
              <a:buChar char="§"/>
            </a:pPr>
            <a:r>
              <a:rPr lang="nb-NO" dirty="0"/>
              <a:t>Plikt til å varsle om helt automatisert avgjørelser og profilering hvis dette er nødvendig for å sikre den registrerte en rettferdig og åpen behandling: </a:t>
            </a:r>
            <a:r>
              <a:rPr lang="nb-NO" dirty="0">
                <a:solidFill>
                  <a:srgbClr val="C00000"/>
                </a:solidFill>
              </a:rPr>
              <a:t>PVF art. 13(2)(f) </a:t>
            </a:r>
            <a:r>
              <a:rPr lang="nb-NO" dirty="0"/>
              <a:t>og </a:t>
            </a:r>
            <a:r>
              <a:rPr lang="nb-NO" dirty="0">
                <a:solidFill>
                  <a:srgbClr val="C00000"/>
                </a:solidFill>
              </a:rPr>
              <a:t>art. 14(2)(g), jf. art. 22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9B27DFF-7DEE-4F11-8B9A-7504F8ED617D}"/>
              </a:ext>
            </a:extLst>
          </p:cNvPr>
          <p:cNvSpPr txBox="1"/>
          <p:nvPr/>
        </p:nvSpPr>
        <p:spPr>
          <a:xfrm>
            <a:off x="4652433" y="3429000"/>
            <a:ext cx="7239226" cy="313932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I personopplysningsloven av år 2000 var personprofiler spesielt regulert</a:t>
            </a:r>
          </a:p>
          <a:p>
            <a:r>
              <a:rPr lang="nb-NO" i="1" dirty="0">
                <a:solidFill>
                  <a:srgbClr val="C00000"/>
                </a:solidFill>
              </a:rPr>
              <a:t>NB! Nå opphevet</a:t>
            </a:r>
          </a:p>
          <a:p>
            <a:endParaRPr lang="nb-NO" i="1" dirty="0">
              <a:solidFill>
                <a:srgbClr val="C00000"/>
              </a:solidFill>
            </a:endParaRPr>
          </a:p>
          <a:p>
            <a:r>
              <a:rPr lang="nb-NO" sz="1600" dirty="0">
                <a:latin typeface="Amasis MT Pro Light" panose="020B0604020202020204" pitchFamily="18" charset="0"/>
              </a:rPr>
              <a:t>«§ 21.​ Informasjonsplikt ved bruk av personprofiler</a:t>
            </a:r>
          </a:p>
          <a:p>
            <a:endParaRPr lang="nb-NO" sz="1600" dirty="0">
              <a:latin typeface="Amasis MT Pro Light" panose="020B0604020202020204" pitchFamily="18" charset="0"/>
            </a:endParaRPr>
          </a:p>
          <a:p>
            <a:r>
              <a:rPr lang="nb-NO" sz="1600" dirty="0">
                <a:latin typeface="Amasis MT Pro Light" panose="020B0604020202020204" pitchFamily="18" charset="0"/>
              </a:rPr>
              <a:t>Når noen henvender seg til eller treffer avgjørelser som retter seg mot den registrerte​</a:t>
            </a:r>
          </a:p>
          <a:p>
            <a:r>
              <a:rPr lang="nb-NO" sz="1600" dirty="0">
                <a:latin typeface="Amasis MT Pro Light" panose="020B0604020202020204" pitchFamily="18" charset="0"/>
              </a:rPr>
              <a:t>på grunnlag av personprofiler som er ment å beskrive atferd, preferanser, evner eller</a:t>
            </a:r>
          </a:p>
          <a:p>
            <a:r>
              <a:rPr lang="nb-NO" sz="1600" dirty="0">
                <a:latin typeface="Amasis MT Pro Light" panose="020B0604020202020204" pitchFamily="18" charset="0"/>
              </a:rPr>
              <a:t>behov, f eks som ledd i markedsføringsvirksomhet, skal den behandlingsansvarlige​</a:t>
            </a:r>
          </a:p>
          <a:p>
            <a:r>
              <a:rPr lang="nb-NO" sz="1600" dirty="0">
                <a:latin typeface="Amasis MT Pro Light" panose="020B0604020202020204" pitchFamily="18" charset="0"/>
              </a:rPr>
              <a:t>informere den registrerte om</a:t>
            </a:r>
          </a:p>
          <a:p>
            <a:r>
              <a:rPr lang="nb-NO" sz="1600" dirty="0">
                <a:latin typeface="Amasis MT Pro Light" panose="020B0604020202020204" pitchFamily="18" charset="0"/>
              </a:rPr>
              <a:t>a)	hvem som er behandlingsansvarlig,​</a:t>
            </a:r>
          </a:p>
          <a:p>
            <a:r>
              <a:rPr lang="nb-NO" sz="1600" dirty="0">
                <a:latin typeface="Amasis MT Pro Light" panose="020B0604020202020204" pitchFamily="18" charset="0"/>
              </a:rPr>
              <a:t>b)	hvilke opplysningstyper som er anvendt, og</a:t>
            </a:r>
          </a:p>
          <a:p>
            <a:r>
              <a:rPr lang="nb-NO" sz="1600" dirty="0">
                <a:latin typeface="Amasis MT Pro Light" panose="020B0604020202020204" pitchFamily="18" charset="0"/>
              </a:rPr>
              <a:t>c)	hvor opplysningene er hentet fra»</a:t>
            </a:r>
          </a:p>
        </p:txBody>
      </p:sp>
    </p:spTree>
    <p:extLst>
      <p:ext uri="{BB962C8B-B14F-4D97-AF65-F5344CB8AC3E}">
        <p14:creationId xmlns:p14="http://schemas.microsoft.com/office/powerpoint/2010/main" val="421973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FBCF168-196B-456A-A936-938912D4B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Sentrale innsyns-/åpenhetsbestemmelser i PVF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23F59EE-A6AE-45F5-A710-EFD959749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72342"/>
          </a:xfrm>
        </p:spPr>
        <p:txBody>
          <a:bodyPr>
            <a:normAutofit fontScale="92500"/>
          </a:bodyPr>
          <a:lstStyle/>
          <a:p>
            <a:r>
              <a:rPr lang="nb-NO" sz="2400" dirty="0">
                <a:latin typeface="+mj-lt"/>
              </a:rPr>
              <a:t>Art. 12: Krav til kommunikasjonen fra behandlingsansvarlige til den registrerte</a:t>
            </a:r>
          </a:p>
          <a:p>
            <a:r>
              <a:rPr lang="nb-NO" sz="2400" dirty="0">
                <a:latin typeface="+mj-lt"/>
              </a:rPr>
              <a:t>Art. 13: Informasjon ved innsamling av personopplysninger fra den registrerte</a:t>
            </a:r>
          </a:p>
          <a:p>
            <a:r>
              <a:rPr lang="nb-NO" sz="2400" dirty="0">
                <a:latin typeface="+mj-lt"/>
              </a:rPr>
              <a:t>Art. 14: Informasjon ved innsamling av personopplysninger fra andre enn den registrerte</a:t>
            </a:r>
          </a:p>
          <a:p>
            <a:r>
              <a:rPr lang="nb-NO" sz="2400" dirty="0">
                <a:latin typeface="+mj-lt"/>
              </a:rPr>
              <a:t>Art. 15: Den registrertes innsynsrett</a:t>
            </a:r>
          </a:p>
          <a:p>
            <a:r>
              <a:rPr lang="nb-NO" sz="2400" dirty="0">
                <a:latin typeface="+mj-lt"/>
              </a:rPr>
              <a:t>Art. 26(1): Åpent tilgjengelig fastsettelse av ansvarsfordeling mellom to eller flere    behandlingsansvarlige</a:t>
            </a:r>
          </a:p>
          <a:p>
            <a:r>
              <a:rPr lang="nb-NO" sz="2400" dirty="0">
                <a:latin typeface="+mj-lt"/>
              </a:rPr>
              <a:t>Art. 34(1): Underretning til den registrerte om brudd på personopplysningssikkerheten</a:t>
            </a:r>
          </a:p>
          <a:p>
            <a:endParaRPr lang="nb-NO" sz="2400" dirty="0">
              <a:latin typeface="+mj-lt"/>
            </a:endParaRPr>
          </a:p>
          <a:p>
            <a:endParaRPr lang="nb-NO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49899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D9EDE5-BA5D-48A3-9B22-D601A23B6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Andre dokumenter som kan bidra til åpenhet, men som primært er beregnet på tilsynsmyndigheter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448E4C5-7362-456E-B1DC-353D72D71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2666"/>
            <a:ext cx="10515600" cy="2506663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Dokumenter som «påviser» etterlevelse av forordningen (art. 24(1)</a:t>
            </a:r>
          </a:p>
          <a:p>
            <a:r>
              <a:rPr lang="nb-NO" dirty="0"/>
              <a:t>Behandlingsprotokoller (art. 30)</a:t>
            </a:r>
          </a:p>
          <a:p>
            <a:pPr lvl="1"/>
            <a:r>
              <a:rPr lang="nb-NO" dirty="0"/>
              <a:t>Herunder dokumentasjon av vurderinger av overføring av PO til tredjeland i unntakssituasjoner (art. 49(1), jf. nr. 6)</a:t>
            </a:r>
          </a:p>
          <a:p>
            <a:r>
              <a:rPr lang="nb-NO" dirty="0"/>
              <a:t>Avtale med og instruks til databehandlere om hvorledes behandling av personopplysninger skal skje (art. 28(3) og 28(3)(a))</a:t>
            </a:r>
          </a:p>
          <a:p>
            <a:r>
              <a:rPr lang="nb-NO" dirty="0"/>
              <a:t>Instruks til fysiske personer om behandling av personopplysninger (art. 32(4))</a:t>
            </a:r>
          </a:p>
          <a:p>
            <a:r>
              <a:rPr lang="nb-NO" dirty="0"/>
              <a:t>Dokumentasjon av sikkerhetsbrudd (art. 33(5))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2FB9BA9B-F534-48AF-9DB1-9B6CD89C7734}"/>
              </a:ext>
            </a:extLst>
          </p:cNvPr>
          <p:cNvSpPr txBox="1"/>
          <p:nvPr/>
        </p:nvSpPr>
        <p:spPr>
          <a:xfrm>
            <a:off x="732367" y="4656666"/>
            <a:ext cx="10837006" cy="11079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200" dirty="0"/>
              <a:t>Merk at selv om det ikke er bestemmelser i personvernforordningen som gjør ovenfor nevnte</a:t>
            </a:r>
          </a:p>
          <a:p>
            <a:r>
              <a:rPr lang="nb-NO" sz="2200" dirty="0"/>
              <a:t>dokumenter offentlige, kan offentleglova gi andre resultater for dokumenter knyttet til </a:t>
            </a:r>
          </a:p>
          <a:p>
            <a:r>
              <a:rPr lang="nb-NO" sz="2200" dirty="0"/>
              <a:t>offentlig forvaltning, jf. </a:t>
            </a:r>
            <a:r>
              <a:rPr lang="nb-NO" sz="2200" dirty="0" err="1">
                <a:solidFill>
                  <a:srgbClr val="C00000"/>
                </a:solidFill>
              </a:rPr>
              <a:t>offl</a:t>
            </a:r>
            <a:r>
              <a:rPr lang="nb-NO" sz="2200" dirty="0">
                <a:solidFill>
                  <a:srgbClr val="C00000"/>
                </a:solidFill>
              </a:rPr>
              <a:t>. § 3</a:t>
            </a:r>
          </a:p>
        </p:txBody>
      </p:sp>
    </p:spTree>
    <p:extLst>
      <p:ext uri="{BB962C8B-B14F-4D97-AF65-F5344CB8AC3E}">
        <p14:creationId xmlns:p14="http://schemas.microsoft.com/office/powerpoint/2010/main" val="182252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801</Words>
  <Application>Microsoft Office PowerPoint</Application>
  <PresentationFormat>Widescreen</PresentationFormat>
  <Paragraphs>54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11" baseType="lpstr">
      <vt:lpstr>Amasis MT Pro Light</vt:lpstr>
      <vt:lpstr>Arial</vt:lpstr>
      <vt:lpstr>Calibri</vt:lpstr>
      <vt:lpstr>Calibri Light</vt:lpstr>
      <vt:lpstr>Wingdings</vt:lpstr>
      <vt:lpstr>Office-tema</vt:lpstr>
      <vt:lpstr>Regler om innsyn og åpenhet i digital forvaltning </vt:lpstr>
      <vt:lpstr>Noen innledende refleksjoner</vt:lpstr>
      <vt:lpstr>Oversikt over sentrale regler som gir offentlighet og åpenhet i forvaltningen</vt:lpstr>
      <vt:lpstr>Sentrale innsyns-/åpenhetsbestemmelser i PVF</vt:lpstr>
      <vt:lpstr>Andre dokumenter som kan bidra til åpenhet, men som primært er beregnet på tilsynsmyndigheter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Regler om innsyn og åpenhet i digital forvaltning</dc:title>
  <dc:creator>dag wiese schartum</dc:creator>
  <cp:lastModifiedBy>dag wiese schartum</cp:lastModifiedBy>
  <cp:revision>48</cp:revision>
  <cp:lastPrinted>2017-09-04T23:16:07Z</cp:lastPrinted>
  <dcterms:created xsi:type="dcterms:W3CDTF">2017-09-04T19:19:28Z</dcterms:created>
  <dcterms:modified xsi:type="dcterms:W3CDTF">2021-10-13T13:57:36Z</dcterms:modified>
</cp:coreProperties>
</file>