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58" r:id="rId5"/>
    <p:sldId id="260" r:id="rId6"/>
    <p:sldId id="261" r:id="rId7"/>
    <p:sldId id="262" r:id="rId8"/>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3" d="100"/>
          <a:sy n="113" d="100"/>
        </p:scale>
        <p:origin x="39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D23B35C-E5AC-4ECE-84CE-4D57C392AF12}"/>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26EB903E-18AE-4FDE-8C50-1FB43F4F2AE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37AD3D50-D050-4E17-A1B3-FB62963C1CA5}"/>
              </a:ext>
            </a:extLst>
          </p:cNvPr>
          <p:cNvSpPr>
            <a:spLocks noGrp="1"/>
          </p:cNvSpPr>
          <p:nvPr>
            <p:ph type="dt" sz="half" idx="10"/>
          </p:nvPr>
        </p:nvSpPr>
        <p:spPr/>
        <p:txBody>
          <a:bodyPr/>
          <a:lstStyle/>
          <a:p>
            <a:fld id="{7DEA06E7-5385-4078-B21D-572CBF377FA5}" type="datetimeFigureOut">
              <a:rPr lang="nb-NO" smtClean="0"/>
              <a:t>25.10.2021</a:t>
            </a:fld>
            <a:endParaRPr lang="nb-NO"/>
          </a:p>
        </p:txBody>
      </p:sp>
      <p:sp>
        <p:nvSpPr>
          <p:cNvPr id="5" name="Plassholder for bunntekst 4">
            <a:extLst>
              <a:ext uri="{FF2B5EF4-FFF2-40B4-BE49-F238E27FC236}">
                <a16:creationId xmlns:a16="http://schemas.microsoft.com/office/drawing/2014/main" id="{32929F15-E480-41D8-AC52-C44BF6043D6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1EEFC43B-3A86-4A2F-8C42-81D9A1D14CBD}"/>
              </a:ext>
            </a:extLst>
          </p:cNvPr>
          <p:cNvSpPr>
            <a:spLocks noGrp="1"/>
          </p:cNvSpPr>
          <p:nvPr>
            <p:ph type="sldNum" sz="quarter" idx="12"/>
          </p:nvPr>
        </p:nvSpPr>
        <p:spPr/>
        <p:txBody>
          <a:bodyPr/>
          <a:lstStyle/>
          <a:p>
            <a:fld id="{175C18D8-CBA6-486B-B83C-F0C1062E6280}" type="slidenum">
              <a:rPr lang="nb-NO" smtClean="0"/>
              <a:t>‹#›</a:t>
            </a:fld>
            <a:endParaRPr lang="nb-NO"/>
          </a:p>
        </p:txBody>
      </p:sp>
    </p:spTree>
    <p:extLst>
      <p:ext uri="{BB962C8B-B14F-4D97-AF65-F5344CB8AC3E}">
        <p14:creationId xmlns:p14="http://schemas.microsoft.com/office/powerpoint/2010/main" val="3923140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14DBD82-A93C-43D3-999C-8206A1B58916}"/>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A2247996-5F1F-4E30-AC18-0F7BF3DC891C}"/>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615D7DFC-455B-474F-B74D-6AA2FFEB357C}"/>
              </a:ext>
            </a:extLst>
          </p:cNvPr>
          <p:cNvSpPr>
            <a:spLocks noGrp="1"/>
          </p:cNvSpPr>
          <p:nvPr>
            <p:ph type="dt" sz="half" idx="10"/>
          </p:nvPr>
        </p:nvSpPr>
        <p:spPr/>
        <p:txBody>
          <a:bodyPr/>
          <a:lstStyle/>
          <a:p>
            <a:fld id="{7DEA06E7-5385-4078-B21D-572CBF377FA5}" type="datetimeFigureOut">
              <a:rPr lang="nb-NO" smtClean="0"/>
              <a:t>25.10.2021</a:t>
            </a:fld>
            <a:endParaRPr lang="nb-NO"/>
          </a:p>
        </p:txBody>
      </p:sp>
      <p:sp>
        <p:nvSpPr>
          <p:cNvPr id="5" name="Plassholder for bunntekst 4">
            <a:extLst>
              <a:ext uri="{FF2B5EF4-FFF2-40B4-BE49-F238E27FC236}">
                <a16:creationId xmlns:a16="http://schemas.microsoft.com/office/drawing/2014/main" id="{852FD57F-4D68-406F-A2D6-39B7F95762B2}"/>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C74D40B8-196A-462D-848E-75686D64A4E6}"/>
              </a:ext>
            </a:extLst>
          </p:cNvPr>
          <p:cNvSpPr>
            <a:spLocks noGrp="1"/>
          </p:cNvSpPr>
          <p:nvPr>
            <p:ph type="sldNum" sz="quarter" idx="12"/>
          </p:nvPr>
        </p:nvSpPr>
        <p:spPr/>
        <p:txBody>
          <a:bodyPr/>
          <a:lstStyle/>
          <a:p>
            <a:fld id="{175C18D8-CBA6-486B-B83C-F0C1062E6280}" type="slidenum">
              <a:rPr lang="nb-NO" smtClean="0"/>
              <a:t>‹#›</a:t>
            </a:fld>
            <a:endParaRPr lang="nb-NO"/>
          </a:p>
        </p:txBody>
      </p:sp>
    </p:spTree>
    <p:extLst>
      <p:ext uri="{BB962C8B-B14F-4D97-AF65-F5344CB8AC3E}">
        <p14:creationId xmlns:p14="http://schemas.microsoft.com/office/powerpoint/2010/main" val="41080553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35779B3-ACAE-4FC7-AADF-6729E375B784}"/>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277D7AC3-1FE8-4CA9-9139-9008259FA1A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B1FC54F3-1149-4FCB-9219-A0A62C2AA443}"/>
              </a:ext>
            </a:extLst>
          </p:cNvPr>
          <p:cNvSpPr>
            <a:spLocks noGrp="1"/>
          </p:cNvSpPr>
          <p:nvPr>
            <p:ph type="dt" sz="half" idx="10"/>
          </p:nvPr>
        </p:nvSpPr>
        <p:spPr/>
        <p:txBody>
          <a:bodyPr/>
          <a:lstStyle/>
          <a:p>
            <a:fld id="{7DEA06E7-5385-4078-B21D-572CBF377FA5}" type="datetimeFigureOut">
              <a:rPr lang="nb-NO" smtClean="0"/>
              <a:t>25.10.2021</a:t>
            </a:fld>
            <a:endParaRPr lang="nb-NO"/>
          </a:p>
        </p:txBody>
      </p:sp>
      <p:sp>
        <p:nvSpPr>
          <p:cNvPr id="5" name="Plassholder for bunntekst 4">
            <a:extLst>
              <a:ext uri="{FF2B5EF4-FFF2-40B4-BE49-F238E27FC236}">
                <a16:creationId xmlns:a16="http://schemas.microsoft.com/office/drawing/2014/main" id="{5FA5BD81-11D5-41FF-B2F0-32C292A4350F}"/>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D650246D-3D8F-43B1-9BD5-726DA867386A}"/>
              </a:ext>
            </a:extLst>
          </p:cNvPr>
          <p:cNvSpPr>
            <a:spLocks noGrp="1"/>
          </p:cNvSpPr>
          <p:nvPr>
            <p:ph type="sldNum" sz="quarter" idx="12"/>
          </p:nvPr>
        </p:nvSpPr>
        <p:spPr/>
        <p:txBody>
          <a:bodyPr/>
          <a:lstStyle/>
          <a:p>
            <a:fld id="{175C18D8-CBA6-486B-B83C-F0C1062E6280}" type="slidenum">
              <a:rPr lang="nb-NO" smtClean="0"/>
              <a:t>‹#›</a:t>
            </a:fld>
            <a:endParaRPr lang="nb-NO"/>
          </a:p>
        </p:txBody>
      </p:sp>
    </p:spTree>
    <p:extLst>
      <p:ext uri="{BB962C8B-B14F-4D97-AF65-F5344CB8AC3E}">
        <p14:creationId xmlns:p14="http://schemas.microsoft.com/office/powerpoint/2010/main" val="587470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2F8A65D-7C70-4CE1-A8FB-374ADECA2EA6}"/>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085AE4A8-ABF3-4A34-B989-AD6CCE12D6D2}"/>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80F2B658-6D68-4E17-9AFE-E13FF30D2D7D}"/>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854A634E-1520-4B06-A5A0-A7C9CA464ABF}"/>
              </a:ext>
            </a:extLst>
          </p:cNvPr>
          <p:cNvSpPr>
            <a:spLocks noGrp="1"/>
          </p:cNvSpPr>
          <p:nvPr>
            <p:ph type="dt" sz="half" idx="10"/>
          </p:nvPr>
        </p:nvSpPr>
        <p:spPr/>
        <p:txBody>
          <a:bodyPr/>
          <a:lstStyle/>
          <a:p>
            <a:fld id="{7DEA06E7-5385-4078-B21D-572CBF377FA5}" type="datetimeFigureOut">
              <a:rPr lang="nb-NO" smtClean="0"/>
              <a:t>25.10.2021</a:t>
            </a:fld>
            <a:endParaRPr lang="nb-NO"/>
          </a:p>
        </p:txBody>
      </p:sp>
      <p:sp>
        <p:nvSpPr>
          <p:cNvPr id="6" name="Plassholder for bunntekst 5">
            <a:extLst>
              <a:ext uri="{FF2B5EF4-FFF2-40B4-BE49-F238E27FC236}">
                <a16:creationId xmlns:a16="http://schemas.microsoft.com/office/drawing/2014/main" id="{16DC2A02-3D82-4D68-9EB6-71F94FDF9D27}"/>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21B31CBD-C826-4FBC-AD0B-A3A0B62AD8A7}"/>
              </a:ext>
            </a:extLst>
          </p:cNvPr>
          <p:cNvSpPr>
            <a:spLocks noGrp="1"/>
          </p:cNvSpPr>
          <p:nvPr>
            <p:ph type="sldNum" sz="quarter" idx="12"/>
          </p:nvPr>
        </p:nvSpPr>
        <p:spPr/>
        <p:txBody>
          <a:bodyPr/>
          <a:lstStyle/>
          <a:p>
            <a:fld id="{175C18D8-CBA6-486B-B83C-F0C1062E6280}" type="slidenum">
              <a:rPr lang="nb-NO" smtClean="0"/>
              <a:t>‹#›</a:t>
            </a:fld>
            <a:endParaRPr lang="nb-NO"/>
          </a:p>
        </p:txBody>
      </p:sp>
    </p:spTree>
    <p:extLst>
      <p:ext uri="{BB962C8B-B14F-4D97-AF65-F5344CB8AC3E}">
        <p14:creationId xmlns:p14="http://schemas.microsoft.com/office/powerpoint/2010/main" val="15552277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CF63ABC-FEA0-4799-A0CF-7E128B343DE3}"/>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2055D920-0D2F-4D1A-9BC5-A3CB9DEA93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3E18AB41-955A-43A5-AE00-DA8CAD256714}"/>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7D58A992-2050-4931-8F2D-33DF5D1E4C8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E505BC60-2228-475E-996C-2E126DD07925}"/>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48F7F861-3690-42D6-BBFA-D5E4EE77B8F9}"/>
              </a:ext>
            </a:extLst>
          </p:cNvPr>
          <p:cNvSpPr>
            <a:spLocks noGrp="1"/>
          </p:cNvSpPr>
          <p:nvPr>
            <p:ph type="dt" sz="half" idx="10"/>
          </p:nvPr>
        </p:nvSpPr>
        <p:spPr/>
        <p:txBody>
          <a:bodyPr/>
          <a:lstStyle/>
          <a:p>
            <a:fld id="{7DEA06E7-5385-4078-B21D-572CBF377FA5}" type="datetimeFigureOut">
              <a:rPr lang="nb-NO" smtClean="0"/>
              <a:t>25.10.2021</a:t>
            </a:fld>
            <a:endParaRPr lang="nb-NO"/>
          </a:p>
        </p:txBody>
      </p:sp>
      <p:sp>
        <p:nvSpPr>
          <p:cNvPr id="8" name="Plassholder for bunntekst 7">
            <a:extLst>
              <a:ext uri="{FF2B5EF4-FFF2-40B4-BE49-F238E27FC236}">
                <a16:creationId xmlns:a16="http://schemas.microsoft.com/office/drawing/2014/main" id="{0B826FF1-1F15-45A3-9B81-C48BD3CB1813}"/>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68D1E2F2-FEE2-46F2-A15E-4AA350F63B83}"/>
              </a:ext>
            </a:extLst>
          </p:cNvPr>
          <p:cNvSpPr>
            <a:spLocks noGrp="1"/>
          </p:cNvSpPr>
          <p:nvPr>
            <p:ph type="sldNum" sz="quarter" idx="12"/>
          </p:nvPr>
        </p:nvSpPr>
        <p:spPr/>
        <p:txBody>
          <a:bodyPr/>
          <a:lstStyle/>
          <a:p>
            <a:fld id="{175C18D8-CBA6-486B-B83C-F0C1062E6280}" type="slidenum">
              <a:rPr lang="nb-NO" smtClean="0"/>
              <a:t>‹#›</a:t>
            </a:fld>
            <a:endParaRPr lang="nb-NO"/>
          </a:p>
        </p:txBody>
      </p:sp>
    </p:spTree>
    <p:extLst>
      <p:ext uri="{BB962C8B-B14F-4D97-AF65-F5344CB8AC3E}">
        <p14:creationId xmlns:p14="http://schemas.microsoft.com/office/powerpoint/2010/main" val="2990548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2F048C6-4C7A-4027-9E84-DFCDD8A8D4CE}"/>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0F3F7BB8-7996-4462-91FB-3A18173D2412}"/>
              </a:ext>
            </a:extLst>
          </p:cNvPr>
          <p:cNvSpPr>
            <a:spLocks noGrp="1"/>
          </p:cNvSpPr>
          <p:nvPr>
            <p:ph type="dt" sz="half" idx="10"/>
          </p:nvPr>
        </p:nvSpPr>
        <p:spPr/>
        <p:txBody>
          <a:bodyPr/>
          <a:lstStyle/>
          <a:p>
            <a:fld id="{7DEA06E7-5385-4078-B21D-572CBF377FA5}" type="datetimeFigureOut">
              <a:rPr lang="nb-NO" smtClean="0"/>
              <a:t>25.10.2021</a:t>
            </a:fld>
            <a:endParaRPr lang="nb-NO"/>
          </a:p>
        </p:txBody>
      </p:sp>
      <p:sp>
        <p:nvSpPr>
          <p:cNvPr id="4" name="Plassholder for bunntekst 3">
            <a:extLst>
              <a:ext uri="{FF2B5EF4-FFF2-40B4-BE49-F238E27FC236}">
                <a16:creationId xmlns:a16="http://schemas.microsoft.com/office/drawing/2014/main" id="{4C94A60B-1208-4AFF-BD8D-9060F88E0923}"/>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E837F7A9-7AD4-4C23-B4D3-3B5C2B0C662B}"/>
              </a:ext>
            </a:extLst>
          </p:cNvPr>
          <p:cNvSpPr>
            <a:spLocks noGrp="1"/>
          </p:cNvSpPr>
          <p:nvPr>
            <p:ph type="sldNum" sz="quarter" idx="12"/>
          </p:nvPr>
        </p:nvSpPr>
        <p:spPr/>
        <p:txBody>
          <a:bodyPr/>
          <a:lstStyle/>
          <a:p>
            <a:fld id="{175C18D8-CBA6-486B-B83C-F0C1062E6280}" type="slidenum">
              <a:rPr lang="nb-NO" smtClean="0"/>
              <a:t>‹#›</a:t>
            </a:fld>
            <a:endParaRPr lang="nb-NO"/>
          </a:p>
        </p:txBody>
      </p:sp>
    </p:spTree>
    <p:extLst>
      <p:ext uri="{BB962C8B-B14F-4D97-AF65-F5344CB8AC3E}">
        <p14:creationId xmlns:p14="http://schemas.microsoft.com/office/powerpoint/2010/main" val="27607628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9E2C26A2-D8F8-463C-9B3B-368272DA28BA}"/>
              </a:ext>
            </a:extLst>
          </p:cNvPr>
          <p:cNvSpPr>
            <a:spLocks noGrp="1"/>
          </p:cNvSpPr>
          <p:nvPr>
            <p:ph type="dt" sz="half" idx="10"/>
          </p:nvPr>
        </p:nvSpPr>
        <p:spPr/>
        <p:txBody>
          <a:bodyPr/>
          <a:lstStyle/>
          <a:p>
            <a:fld id="{7DEA06E7-5385-4078-B21D-572CBF377FA5}" type="datetimeFigureOut">
              <a:rPr lang="nb-NO" smtClean="0"/>
              <a:t>25.10.2021</a:t>
            </a:fld>
            <a:endParaRPr lang="nb-NO"/>
          </a:p>
        </p:txBody>
      </p:sp>
      <p:sp>
        <p:nvSpPr>
          <p:cNvPr id="3" name="Plassholder for bunntekst 2">
            <a:extLst>
              <a:ext uri="{FF2B5EF4-FFF2-40B4-BE49-F238E27FC236}">
                <a16:creationId xmlns:a16="http://schemas.microsoft.com/office/drawing/2014/main" id="{81F444C8-9392-42ED-A653-EA7F00897D7F}"/>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4887081D-2084-4085-89F6-2BE709D5A06D}"/>
              </a:ext>
            </a:extLst>
          </p:cNvPr>
          <p:cNvSpPr>
            <a:spLocks noGrp="1"/>
          </p:cNvSpPr>
          <p:nvPr>
            <p:ph type="sldNum" sz="quarter" idx="12"/>
          </p:nvPr>
        </p:nvSpPr>
        <p:spPr/>
        <p:txBody>
          <a:bodyPr/>
          <a:lstStyle/>
          <a:p>
            <a:fld id="{175C18D8-CBA6-486B-B83C-F0C1062E6280}" type="slidenum">
              <a:rPr lang="nb-NO" smtClean="0"/>
              <a:t>‹#›</a:t>
            </a:fld>
            <a:endParaRPr lang="nb-NO"/>
          </a:p>
        </p:txBody>
      </p:sp>
    </p:spTree>
    <p:extLst>
      <p:ext uri="{BB962C8B-B14F-4D97-AF65-F5344CB8AC3E}">
        <p14:creationId xmlns:p14="http://schemas.microsoft.com/office/powerpoint/2010/main" val="31437141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C577F0F-12C9-4C83-9F73-B4E4F2E855BE}"/>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BB19C3D5-9296-4DDC-924C-1675549AC56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7908EB74-4702-4627-ADE4-DF2D38A096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B245F005-0909-4A86-969F-6419D885AC6F}"/>
              </a:ext>
            </a:extLst>
          </p:cNvPr>
          <p:cNvSpPr>
            <a:spLocks noGrp="1"/>
          </p:cNvSpPr>
          <p:nvPr>
            <p:ph type="dt" sz="half" idx="10"/>
          </p:nvPr>
        </p:nvSpPr>
        <p:spPr/>
        <p:txBody>
          <a:bodyPr/>
          <a:lstStyle/>
          <a:p>
            <a:fld id="{7DEA06E7-5385-4078-B21D-572CBF377FA5}" type="datetimeFigureOut">
              <a:rPr lang="nb-NO" smtClean="0"/>
              <a:t>25.10.2021</a:t>
            </a:fld>
            <a:endParaRPr lang="nb-NO"/>
          </a:p>
        </p:txBody>
      </p:sp>
      <p:sp>
        <p:nvSpPr>
          <p:cNvPr id="6" name="Plassholder for bunntekst 5">
            <a:extLst>
              <a:ext uri="{FF2B5EF4-FFF2-40B4-BE49-F238E27FC236}">
                <a16:creationId xmlns:a16="http://schemas.microsoft.com/office/drawing/2014/main" id="{BD3D0D3C-12D0-4317-B11F-8FF9C3952AB4}"/>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FE9813D4-B36C-47B8-873A-42A42EC29DC8}"/>
              </a:ext>
            </a:extLst>
          </p:cNvPr>
          <p:cNvSpPr>
            <a:spLocks noGrp="1"/>
          </p:cNvSpPr>
          <p:nvPr>
            <p:ph type="sldNum" sz="quarter" idx="12"/>
          </p:nvPr>
        </p:nvSpPr>
        <p:spPr/>
        <p:txBody>
          <a:bodyPr/>
          <a:lstStyle/>
          <a:p>
            <a:fld id="{175C18D8-CBA6-486B-B83C-F0C1062E6280}" type="slidenum">
              <a:rPr lang="nb-NO" smtClean="0"/>
              <a:t>‹#›</a:t>
            </a:fld>
            <a:endParaRPr lang="nb-NO"/>
          </a:p>
        </p:txBody>
      </p:sp>
    </p:spTree>
    <p:extLst>
      <p:ext uri="{BB962C8B-B14F-4D97-AF65-F5344CB8AC3E}">
        <p14:creationId xmlns:p14="http://schemas.microsoft.com/office/powerpoint/2010/main" val="23425532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A162A28-1465-4196-84BD-391DC40526B2}"/>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E3C6E963-5091-49B9-BFA7-65672CBE929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0897B166-29DB-47D4-89F2-ECBB8717CC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220A2338-E541-4B54-95CE-7E74EA656969}"/>
              </a:ext>
            </a:extLst>
          </p:cNvPr>
          <p:cNvSpPr>
            <a:spLocks noGrp="1"/>
          </p:cNvSpPr>
          <p:nvPr>
            <p:ph type="dt" sz="half" idx="10"/>
          </p:nvPr>
        </p:nvSpPr>
        <p:spPr/>
        <p:txBody>
          <a:bodyPr/>
          <a:lstStyle/>
          <a:p>
            <a:fld id="{7DEA06E7-5385-4078-B21D-572CBF377FA5}" type="datetimeFigureOut">
              <a:rPr lang="nb-NO" smtClean="0"/>
              <a:t>25.10.2021</a:t>
            </a:fld>
            <a:endParaRPr lang="nb-NO"/>
          </a:p>
        </p:txBody>
      </p:sp>
      <p:sp>
        <p:nvSpPr>
          <p:cNvPr id="6" name="Plassholder for bunntekst 5">
            <a:extLst>
              <a:ext uri="{FF2B5EF4-FFF2-40B4-BE49-F238E27FC236}">
                <a16:creationId xmlns:a16="http://schemas.microsoft.com/office/drawing/2014/main" id="{BEF34DC7-76EA-4ECE-83A4-DBB3884BB9BD}"/>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17496D6B-E81F-436C-847C-E1459B5EBA9F}"/>
              </a:ext>
            </a:extLst>
          </p:cNvPr>
          <p:cNvSpPr>
            <a:spLocks noGrp="1"/>
          </p:cNvSpPr>
          <p:nvPr>
            <p:ph type="sldNum" sz="quarter" idx="12"/>
          </p:nvPr>
        </p:nvSpPr>
        <p:spPr/>
        <p:txBody>
          <a:bodyPr/>
          <a:lstStyle/>
          <a:p>
            <a:fld id="{175C18D8-CBA6-486B-B83C-F0C1062E6280}" type="slidenum">
              <a:rPr lang="nb-NO" smtClean="0"/>
              <a:t>‹#›</a:t>
            </a:fld>
            <a:endParaRPr lang="nb-NO"/>
          </a:p>
        </p:txBody>
      </p:sp>
    </p:spTree>
    <p:extLst>
      <p:ext uri="{BB962C8B-B14F-4D97-AF65-F5344CB8AC3E}">
        <p14:creationId xmlns:p14="http://schemas.microsoft.com/office/powerpoint/2010/main" val="2034038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34E11C9-DBE5-4055-8BAA-AF87F5CC5280}"/>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8AD9B2F3-C681-41AC-A49B-8573FAC873E7}"/>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80A54EBE-EBB7-40FF-B5CF-EF617F8BEFCB}"/>
              </a:ext>
            </a:extLst>
          </p:cNvPr>
          <p:cNvSpPr>
            <a:spLocks noGrp="1"/>
          </p:cNvSpPr>
          <p:nvPr>
            <p:ph type="dt" sz="half" idx="10"/>
          </p:nvPr>
        </p:nvSpPr>
        <p:spPr/>
        <p:txBody>
          <a:bodyPr/>
          <a:lstStyle/>
          <a:p>
            <a:fld id="{7DEA06E7-5385-4078-B21D-572CBF377FA5}" type="datetimeFigureOut">
              <a:rPr lang="nb-NO" smtClean="0"/>
              <a:t>25.10.2021</a:t>
            </a:fld>
            <a:endParaRPr lang="nb-NO"/>
          </a:p>
        </p:txBody>
      </p:sp>
      <p:sp>
        <p:nvSpPr>
          <p:cNvPr id="5" name="Plassholder for bunntekst 4">
            <a:extLst>
              <a:ext uri="{FF2B5EF4-FFF2-40B4-BE49-F238E27FC236}">
                <a16:creationId xmlns:a16="http://schemas.microsoft.com/office/drawing/2014/main" id="{72FAB441-1BE4-40F6-82A2-7693EAFD19C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9F3944E-F68D-40CE-8D1A-467FB2EE4007}"/>
              </a:ext>
            </a:extLst>
          </p:cNvPr>
          <p:cNvSpPr>
            <a:spLocks noGrp="1"/>
          </p:cNvSpPr>
          <p:nvPr>
            <p:ph type="sldNum" sz="quarter" idx="12"/>
          </p:nvPr>
        </p:nvSpPr>
        <p:spPr/>
        <p:txBody>
          <a:bodyPr/>
          <a:lstStyle/>
          <a:p>
            <a:fld id="{175C18D8-CBA6-486B-B83C-F0C1062E6280}" type="slidenum">
              <a:rPr lang="nb-NO" smtClean="0"/>
              <a:t>‹#›</a:t>
            </a:fld>
            <a:endParaRPr lang="nb-NO"/>
          </a:p>
        </p:txBody>
      </p:sp>
    </p:spTree>
    <p:extLst>
      <p:ext uri="{BB962C8B-B14F-4D97-AF65-F5344CB8AC3E}">
        <p14:creationId xmlns:p14="http://schemas.microsoft.com/office/powerpoint/2010/main" val="1301742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A38610A0-610C-4E73-BB83-BA95B3058E1D}"/>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F6A71C8F-265A-47FB-8625-8EA3D0CCBEE7}"/>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71C3A035-95C2-40A3-95DA-A6DFA4D7AB8B}"/>
              </a:ext>
            </a:extLst>
          </p:cNvPr>
          <p:cNvSpPr>
            <a:spLocks noGrp="1"/>
          </p:cNvSpPr>
          <p:nvPr>
            <p:ph type="dt" sz="half" idx="10"/>
          </p:nvPr>
        </p:nvSpPr>
        <p:spPr/>
        <p:txBody>
          <a:bodyPr/>
          <a:lstStyle/>
          <a:p>
            <a:fld id="{7DEA06E7-5385-4078-B21D-572CBF377FA5}" type="datetimeFigureOut">
              <a:rPr lang="nb-NO" smtClean="0"/>
              <a:t>25.10.2021</a:t>
            </a:fld>
            <a:endParaRPr lang="nb-NO"/>
          </a:p>
        </p:txBody>
      </p:sp>
      <p:sp>
        <p:nvSpPr>
          <p:cNvPr id="5" name="Plassholder for bunntekst 4">
            <a:extLst>
              <a:ext uri="{FF2B5EF4-FFF2-40B4-BE49-F238E27FC236}">
                <a16:creationId xmlns:a16="http://schemas.microsoft.com/office/drawing/2014/main" id="{4F0980D2-49CB-4A50-B036-A85E13B05C71}"/>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C03DD78D-2C71-40BE-B086-C3EA717B7417}"/>
              </a:ext>
            </a:extLst>
          </p:cNvPr>
          <p:cNvSpPr>
            <a:spLocks noGrp="1"/>
          </p:cNvSpPr>
          <p:nvPr>
            <p:ph type="sldNum" sz="quarter" idx="12"/>
          </p:nvPr>
        </p:nvSpPr>
        <p:spPr/>
        <p:txBody>
          <a:bodyPr/>
          <a:lstStyle/>
          <a:p>
            <a:fld id="{175C18D8-CBA6-486B-B83C-F0C1062E6280}" type="slidenum">
              <a:rPr lang="nb-NO" smtClean="0"/>
              <a:t>‹#›</a:t>
            </a:fld>
            <a:endParaRPr lang="nb-NO"/>
          </a:p>
        </p:txBody>
      </p:sp>
    </p:spTree>
    <p:extLst>
      <p:ext uri="{BB962C8B-B14F-4D97-AF65-F5344CB8AC3E}">
        <p14:creationId xmlns:p14="http://schemas.microsoft.com/office/powerpoint/2010/main" val="19790596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524093E0-392F-4FB0-9C9B-9387B692BA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7989341A-A031-49AD-A00D-ACAF3C38CA2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004915D6-5C09-4249-B248-93D1DE36F66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EA06E7-5385-4078-B21D-572CBF377FA5}" type="datetimeFigureOut">
              <a:rPr lang="nb-NO" smtClean="0"/>
              <a:t>25.10.2021</a:t>
            </a:fld>
            <a:endParaRPr lang="nb-NO"/>
          </a:p>
        </p:txBody>
      </p:sp>
      <p:sp>
        <p:nvSpPr>
          <p:cNvPr id="5" name="Plassholder for bunntekst 4">
            <a:extLst>
              <a:ext uri="{FF2B5EF4-FFF2-40B4-BE49-F238E27FC236}">
                <a16:creationId xmlns:a16="http://schemas.microsoft.com/office/drawing/2014/main" id="{D87B75D9-7543-48E3-89E3-AC158270D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422794AA-3BD8-4672-9FA2-CE115DDD52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5C18D8-CBA6-486B-B83C-F0C1062E6280}" type="slidenum">
              <a:rPr lang="nb-NO" smtClean="0"/>
              <a:t>‹#›</a:t>
            </a:fld>
            <a:endParaRPr lang="nb-NO"/>
          </a:p>
        </p:txBody>
      </p:sp>
    </p:spTree>
    <p:extLst>
      <p:ext uri="{BB962C8B-B14F-4D97-AF65-F5344CB8AC3E}">
        <p14:creationId xmlns:p14="http://schemas.microsoft.com/office/powerpoint/2010/main" val="22358796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hyperlink" Target="https://lovdata.no/pro/#reference/lov/1967-02-10/%C2%A713b" TargetMode="External"/><Relationship Id="rId2" Type="http://schemas.openxmlformats.org/officeDocument/2006/relationships/hyperlink" Target="https://lovdata.no/pro/#reference/lov/1967-02-10/%C2%A713" TargetMode="Externa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regjeringen.no/no/dokumenter/hoyring--forslag-til-ny-arkivlov/id2872622/?expand=horingsnotater"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5108ABD-C55F-4E2C-9A16-B2A5C30745E1}"/>
              </a:ext>
            </a:extLst>
          </p:cNvPr>
          <p:cNvSpPr>
            <a:spLocks noGrp="1"/>
          </p:cNvSpPr>
          <p:nvPr>
            <p:ph type="ctrTitle"/>
          </p:nvPr>
        </p:nvSpPr>
        <p:spPr>
          <a:xfrm>
            <a:off x="1524000" y="1122363"/>
            <a:ext cx="9144000" cy="1316037"/>
          </a:xfrm>
        </p:spPr>
        <p:txBody>
          <a:bodyPr>
            <a:normAutofit/>
          </a:bodyPr>
          <a:lstStyle/>
          <a:p>
            <a:r>
              <a:rPr lang="nb-NO" sz="3600" b="1" dirty="0">
                <a:solidFill>
                  <a:schemeClr val="accent1">
                    <a:lumMod val="75000"/>
                  </a:schemeClr>
                </a:solidFill>
              </a:rPr>
              <a:t>Forslag til reform av forvaltningsloven og arkivloven i lys av digital forvaltning</a:t>
            </a:r>
          </a:p>
        </p:txBody>
      </p:sp>
      <p:sp>
        <p:nvSpPr>
          <p:cNvPr id="3" name="Undertittel 2">
            <a:extLst>
              <a:ext uri="{FF2B5EF4-FFF2-40B4-BE49-F238E27FC236}">
                <a16:creationId xmlns:a16="http://schemas.microsoft.com/office/drawing/2014/main" id="{FBAD41B8-6CC3-4C73-A1B3-35B83F8251FD}"/>
              </a:ext>
            </a:extLst>
          </p:cNvPr>
          <p:cNvSpPr>
            <a:spLocks noGrp="1"/>
          </p:cNvSpPr>
          <p:nvPr>
            <p:ph type="subTitle" idx="1"/>
          </p:nvPr>
        </p:nvSpPr>
        <p:spPr/>
        <p:txBody>
          <a:bodyPr>
            <a:normAutofit/>
          </a:bodyPr>
          <a:lstStyle/>
          <a:p>
            <a:r>
              <a:rPr lang="nb-NO" sz="1800" dirty="0"/>
              <a:t>Dag Wiese Schartum</a:t>
            </a:r>
          </a:p>
        </p:txBody>
      </p:sp>
    </p:spTree>
    <p:extLst>
      <p:ext uri="{BB962C8B-B14F-4D97-AF65-F5344CB8AC3E}">
        <p14:creationId xmlns:p14="http://schemas.microsoft.com/office/powerpoint/2010/main" val="4172947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6F088C0-BF02-4359-B455-5B9FEFBFB644}"/>
              </a:ext>
            </a:extLst>
          </p:cNvPr>
          <p:cNvSpPr>
            <a:spLocks noGrp="1"/>
          </p:cNvSpPr>
          <p:nvPr>
            <p:ph type="title"/>
          </p:nvPr>
        </p:nvSpPr>
        <p:spPr>
          <a:xfrm>
            <a:off x="838200" y="68793"/>
            <a:ext cx="10515600" cy="972608"/>
          </a:xfrm>
        </p:spPr>
        <p:txBody>
          <a:bodyPr>
            <a:normAutofit/>
          </a:bodyPr>
          <a:lstStyle/>
          <a:p>
            <a:r>
              <a:rPr lang="nb-NO" sz="3200" dirty="0">
                <a:solidFill>
                  <a:schemeClr val="accent1">
                    <a:lumMod val="75000"/>
                  </a:schemeClr>
                </a:solidFill>
              </a:rPr>
              <a:t>Mandater</a:t>
            </a:r>
          </a:p>
        </p:txBody>
      </p:sp>
      <p:sp>
        <p:nvSpPr>
          <p:cNvPr id="3" name="TekstSylinder 2">
            <a:extLst>
              <a:ext uri="{FF2B5EF4-FFF2-40B4-BE49-F238E27FC236}">
                <a16:creationId xmlns:a16="http://schemas.microsoft.com/office/drawing/2014/main" id="{E6480FA3-6949-4B1E-9676-C6BC9695EB86}"/>
              </a:ext>
            </a:extLst>
          </p:cNvPr>
          <p:cNvSpPr txBox="1"/>
          <p:nvPr/>
        </p:nvSpPr>
        <p:spPr>
          <a:xfrm>
            <a:off x="768901" y="1001915"/>
            <a:ext cx="6784999" cy="3293209"/>
          </a:xfrm>
          <a:prstGeom prst="rect">
            <a:avLst/>
          </a:prstGeom>
          <a:solidFill>
            <a:schemeClr val="accent6">
              <a:lumMod val="20000"/>
              <a:lumOff val="80000"/>
            </a:schemeClr>
          </a:solidFill>
        </p:spPr>
        <p:txBody>
          <a:bodyPr wrap="none" rtlCol="0">
            <a:spAutoFit/>
          </a:bodyPr>
          <a:lstStyle/>
          <a:p>
            <a:r>
              <a:rPr lang="nb-NO" sz="1600" dirty="0"/>
              <a:t>Fra mandatet til </a:t>
            </a:r>
            <a:r>
              <a:rPr lang="nb-NO" sz="1600" b="1" dirty="0">
                <a:solidFill>
                  <a:srgbClr val="7030A0"/>
                </a:solidFill>
              </a:rPr>
              <a:t>Arkivlovutvalget</a:t>
            </a:r>
            <a:r>
              <a:rPr lang="nb-NO" sz="1600" dirty="0"/>
              <a:t>:</a:t>
            </a:r>
          </a:p>
          <a:p>
            <a:r>
              <a:rPr lang="nb-NO" sz="1600" dirty="0"/>
              <a:t>«Digitaliseringen i samfunnet og overgangen til elektronisk saksbehandling</a:t>
            </a:r>
          </a:p>
          <a:p>
            <a:r>
              <a:rPr lang="nb-NO" sz="1600" dirty="0"/>
              <a:t>har fundamentalt endret arbeidsprosessene i offentlig forvaltning og måten</a:t>
            </a:r>
          </a:p>
          <a:p>
            <a:r>
              <a:rPr lang="nb-NO" sz="1600" dirty="0"/>
              <a:t>forvaltningen, bedrifter, organisasjoner og privatpersoner utveksler og lagrer</a:t>
            </a:r>
          </a:p>
          <a:p>
            <a:r>
              <a:rPr lang="nb-NO" sz="1600" dirty="0"/>
              <a:t>informasjon. Det har skjedd en eksplosiv vekst i mengden av digital informasjon</a:t>
            </a:r>
          </a:p>
          <a:p>
            <a:r>
              <a:rPr lang="nb-NO" sz="1600" dirty="0"/>
              <a:t>som offentlige virksomheter produserer i sin saksbehandling og myndighets-</a:t>
            </a:r>
          </a:p>
          <a:p>
            <a:r>
              <a:rPr lang="nb-NO" sz="1600" dirty="0"/>
              <a:t>utøvelse. Mye av virksomhetenes dokumentasjon fanges ikke opp av de </a:t>
            </a:r>
            <a:r>
              <a:rPr lang="nb-NO" sz="1600" dirty="0" err="1"/>
              <a:t>tradi</a:t>
            </a:r>
            <a:r>
              <a:rPr lang="nb-NO" sz="1600" dirty="0"/>
              <a:t>-</a:t>
            </a:r>
          </a:p>
          <a:p>
            <a:r>
              <a:rPr lang="nb-NO" sz="1600" dirty="0" err="1"/>
              <a:t>sjonelle</a:t>
            </a:r>
            <a:r>
              <a:rPr lang="nb-NO" sz="1600" dirty="0"/>
              <a:t> arkivløsningene.»</a:t>
            </a:r>
          </a:p>
          <a:p>
            <a:endParaRPr lang="nb-NO" sz="1600" dirty="0"/>
          </a:p>
          <a:p>
            <a:r>
              <a:rPr lang="nb-NO" sz="1600" dirty="0"/>
              <a:t>«k) Utvalget bør primært ta sikte på å fremme et</a:t>
            </a:r>
          </a:p>
          <a:p>
            <a:r>
              <a:rPr lang="nb-NO" sz="1600" dirty="0"/>
              <a:t>Forslag til en ny arkivlov, men står likevel fritt til i</a:t>
            </a:r>
          </a:p>
          <a:p>
            <a:r>
              <a:rPr lang="nb-NO" sz="1600" dirty="0"/>
              <a:t>stedet å foreslå endringer i den eksisterende</a:t>
            </a:r>
          </a:p>
          <a:p>
            <a:r>
              <a:rPr lang="nb-NO" sz="1600" dirty="0"/>
              <a:t>loven dersom dette er mest hensiktsmessig.»</a:t>
            </a:r>
          </a:p>
        </p:txBody>
      </p:sp>
      <p:sp>
        <p:nvSpPr>
          <p:cNvPr id="4" name="TekstSylinder 3">
            <a:extLst>
              <a:ext uri="{FF2B5EF4-FFF2-40B4-BE49-F238E27FC236}">
                <a16:creationId xmlns:a16="http://schemas.microsoft.com/office/drawing/2014/main" id="{DD0430E3-67C8-4970-A652-3176A4C37A88}"/>
              </a:ext>
            </a:extLst>
          </p:cNvPr>
          <p:cNvSpPr txBox="1"/>
          <p:nvPr/>
        </p:nvSpPr>
        <p:spPr>
          <a:xfrm>
            <a:off x="5048873" y="2806309"/>
            <a:ext cx="6516591" cy="2062103"/>
          </a:xfrm>
          <a:prstGeom prst="rect">
            <a:avLst/>
          </a:prstGeom>
          <a:solidFill>
            <a:schemeClr val="accent4">
              <a:lumMod val="20000"/>
              <a:lumOff val="80000"/>
            </a:schemeClr>
          </a:solidFill>
        </p:spPr>
        <p:txBody>
          <a:bodyPr wrap="square" rtlCol="0">
            <a:spAutoFit/>
          </a:bodyPr>
          <a:lstStyle/>
          <a:p>
            <a:r>
              <a:rPr lang="nb-NO" sz="1600" dirty="0"/>
              <a:t>Fra mandatet til </a:t>
            </a:r>
            <a:r>
              <a:rPr lang="nb-NO" sz="1600" b="1" dirty="0">
                <a:solidFill>
                  <a:srgbClr val="7030A0"/>
                </a:solidFill>
              </a:rPr>
              <a:t>Forvaltningslovutvalget</a:t>
            </a:r>
            <a:r>
              <a:rPr lang="nb-NO" sz="1600" dirty="0"/>
              <a:t>:</a:t>
            </a:r>
          </a:p>
          <a:p>
            <a:r>
              <a:rPr lang="nb-NO" sz="1600" dirty="0"/>
              <a:t>«Utviklingen innen informasjons- og kommunikasjonsteknologi gjør det</a:t>
            </a:r>
          </a:p>
          <a:p>
            <a:r>
              <a:rPr lang="nb-NO" sz="1600" dirty="0"/>
              <a:t>stadig enklere å søke frem, innhente og spre informasjon, og den har</a:t>
            </a:r>
          </a:p>
          <a:p>
            <a:r>
              <a:rPr lang="nb-NO" sz="1600" dirty="0"/>
              <a:t>muliggjort helt eller delvis automatisert saksbehandling i større grad</a:t>
            </a:r>
          </a:p>
          <a:p>
            <a:r>
              <a:rPr lang="nb-NO" sz="1600" dirty="0"/>
              <a:t>enn tidligere. Denne teknologien har skapt nye rettssikkerhets- og</a:t>
            </a:r>
          </a:p>
          <a:p>
            <a:r>
              <a:rPr lang="nb-NO" sz="1600" dirty="0"/>
              <a:t>personvernutfordringer, men den kan også bidra nettopp til å styrke</a:t>
            </a:r>
          </a:p>
          <a:p>
            <a:r>
              <a:rPr lang="nb-NO" sz="1600" dirty="0"/>
              <a:t>rettssikkerheten og personvernet. En revidert forvaltningslov bør</a:t>
            </a:r>
          </a:p>
          <a:p>
            <a:r>
              <a:rPr lang="nb-NO" sz="1600" dirty="0"/>
              <a:t>generelt legge til rette for en digitalisering av forvaltningen.»</a:t>
            </a:r>
          </a:p>
        </p:txBody>
      </p:sp>
      <p:sp>
        <p:nvSpPr>
          <p:cNvPr id="5" name="TekstSylinder 4">
            <a:extLst>
              <a:ext uri="{FF2B5EF4-FFF2-40B4-BE49-F238E27FC236}">
                <a16:creationId xmlns:a16="http://schemas.microsoft.com/office/drawing/2014/main" id="{ABF48204-1FA6-4C99-998A-A77C757C9226}"/>
              </a:ext>
            </a:extLst>
          </p:cNvPr>
          <p:cNvSpPr txBox="1"/>
          <p:nvPr/>
        </p:nvSpPr>
        <p:spPr>
          <a:xfrm>
            <a:off x="5048873" y="4868412"/>
            <a:ext cx="6516592" cy="1815882"/>
          </a:xfrm>
          <a:prstGeom prst="rect">
            <a:avLst/>
          </a:prstGeom>
          <a:solidFill>
            <a:schemeClr val="accent4">
              <a:lumMod val="20000"/>
              <a:lumOff val="80000"/>
            </a:schemeClr>
          </a:solidFill>
        </p:spPr>
        <p:txBody>
          <a:bodyPr wrap="none" rtlCol="0">
            <a:spAutoFit/>
          </a:bodyPr>
          <a:lstStyle/>
          <a:p>
            <a:endParaRPr lang="nb-NO" sz="1600" dirty="0"/>
          </a:p>
          <a:p>
            <a:r>
              <a:rPr lang="nb-NO" sz="1600" dirty="0"/>
              <a:t>«c) utarbeide en lov som legger forholdene til rette for og som bygger på</a:t>
            </a:r>
          </a:p>
          <a:p>
            <a:r>
              <a:rPr lang="nb-NO" sz="1600" dirty="0"/>
              <a:t>at mye av saksbehandlingen i forvaltningen skjer eller vil skje digitalt.</a:t>
            </a:r>
          </a:p>
          <a:p>
            <a:r>
              <a:rPr lang="nb-NO" sz="1600" dirty="0"/>
              <a:t>… Utvalget bør primært ta sikte på å fremme forslag til en ny forvaltningslov,</a:t>
            </a:r>
          </a:p>
          <a:p>
            <a:r>
              <a:rPr lang="nb-NO" sz="1600" dirty="0"/>
              <a:t>men står likevel fritt til å foreslå endringer i den eksisterende loven dersom</a:t>
            </a:r>
          </a:p>
          <a:p>
            <a:r>
              <a:rPr lang="nb-NO" sz="1600" dirty="0"/>
              <a:t>dette er mest hensiktsmessig. Utvalget skal vurdere om det er grunn til å</a:t>
            </a:r>
          </a:p>
          <a:p>
            <a:r>
              <a:rPr lang="nb-NO" sz="1600" dirty="0"/>
              <a:t>lovregulere nye spørsmål …»</a:t>
            </a:r>
          </a:p>
        </p:txBody>
      </p:sp>
    </p:spTree>
    <p:extLst>
      <p:ext uri="{BB962C8B-B14F-4D97-AF65-F5344CB8AC3E}">
        <p14:creationId xmlns:p14="http://schemas.microsoft.com/office/powerpoint/2010/main" val="2443845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0" end="1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C9D8F37-4579-4E74-B19F-4EBCC028F806}"/>
              </a:ext>
            </a:extLst>
          </p:cNvPr>
          <p:cNvSpPr>
            <a:spLocks noGrp="1"/>
          </p:cNvSpPr>
          <p:nvPr>
            <p:ph type="title"/>
          </p:nvPr>
        </p:nvSpPr>
        <p:spPr>
          <a:xfrm>
            <a:off x="337625" y="365125"/>
            <a:ext cx="11343249" cy="1325563"/>
          </a:xfrm>
        </p:spPr>
        <p:txBody>
          <a:bodyPr>
            <a:normAutofit/>
          </a:bodyPr>
          <a:lstStyle/>
          <a:p>
            <a:r>
              <a:rPr lang="nb-NO" sz="3200" dirty="0">
                <a:solidFill>
                  <a:schemeClr val="accent1">
                    <a:lumMod val="75000"/>
                  </a:schemeClr>
                </a:solidFill>
              </a:rPr>
              <a:t>Sentrale deler av forslaget fra Forvaltningslovutvalget (NOU 2019: 5)</a:t>
            </a:r>
          </a:p>
        </p:txBody>
      </p:sp>
      <p:sp>
        <p:nvSpPr>
          <p:cNvPr id="4" name="TekstSylinder 3">
            <a:extLst>
              <a:ext uri="{FF2B5EF4-FFF2-40B4-BE49-F238E27FC236}">
                <a16:creationId xmlns:a16="http://schemas.microsoft.com/office/drawing/2014/main" id="{CD7A252F-2E28-4A9B-9599-56FC777AEFFB}"/>
              </a:ext>
            </a:extLst>
          </p:cNvPr>
          <p:cNvSpPr txBox="1"/>
          <p:nvPr/>
        </p:nvSpPr>
        <p:spPr>
          <a:xfrm>
            <a:off x="332935" y="1467729"/>
            <a:ext cx="11483927" cy="1200329"/>
          </a:xfrm>
          <a:prstGeom prst="rect">
            <a:avLst/>
          </a:prstGeom>
          <a:solidFill>
            <a:schemeClr val="accent4">
              <a:lumMod val="20000"/>
              <a:lumOff val="80000"/>
            </a:schemeClr>
          </a:solidFill>
        </p:spPr>
        <p:txBody>
          <a:bodyPr wrap="square" rtlCol="0">
            <a:spAutoFit/>
          </a:bodyPr>
          <a:lstStyle/>
          <a:p>
            <a:r>
              <a:rPr lang="nb-NO" b="1" dirty="0"/>
              <a:t>§ 11. Helautomatisert saksbehandling</a:t>
            </a:r>
          </a:p>
          <a:p>
            <a:r>
              <a:rPr lang="nb-NO" dirty="0"/>
              <a:t>Kongen kan gi forskrift om at forvaltningsorganet på bestemte </a:t>
            </a:r>
            <a:r>
              <a:rPr lang="nb-NO" dirty="0" err="1"/>
              <a:t>sakområder</a:t>
            </a:r>
            <a:r>
              <a:rPr lang="nb-NO" dirty="0"/>
              <a:t> kan treffe avgjørelser ved helautomatisert</a:t>
            </a:r>
          </a:p>
          <a:p>
            <a:r>
              <a:rPr lang="nb-NO" dirty="0"/>
              <a:t>saksbehandling. Avgjørelser som er lite inngripende overfor den enkelte, kan treffes ved helautomatisert behandling</a:t>
            </a:r>
          </a:p>
          <a:p>
            <a:r>
              <a:rPr lang="nb-NO" dirty="0"/>
              <a:t>uten hjemmel i forskrift.</a:t>
            </a:r>
          </a:p>
        </p:txBody>
      </p:sp>
      <p:sp>
        <p:nvSpPr>
          <p:cNvPr id="5" name="TekstSylinder 4">
            <a:extLst>
              <a:ext uri="{FF2B5EF4-FFF2-40B4-BE49-F238E27FC236}">
                <a16:creationId xmlns:a16="http://schemas.microsoft.com/office/drawing/2014/main" id="{7A1A940F-2BA3-42F8-9DCC-C7796181FAE0}"/>
              </a:ext>
            </a:extLst>
          </p:cNvPr>
          <p:cNvSpPr txBox="1"/>
          <p:nvPr/>
        </p:nvSpPr>
        <p:spPr>
          <a:xfrm>
            <a:off x="332935" y="2793292"/>
            <a:ext cx="11483927" cy="1200329"/>
          </a:xfrm>
          <a:prstGeom prst="rect">
            <a:avLst/>
          </a:prstGeom>
          <a:solidFill>
            <a:schemeClr val="accent4">
              <a:lumMod val="40000"/>
              <a:lumOff val="60000"/>
            </a:schemeClr>
          </a:solidFill>
        </p:spPr>
        <p:txBody>
          <a:bodyPr wrap="square" rtlCol="0">
            <a:spAutoFit/>
          </a:bodyPr>
          <a:lstStyle/>
          <a:p>
            <a:r>
              <a:rPr lang="nb-NO" b="1" dirty="0"/>
              <a:t>§ 12. Automatiserte saksbehandlingssystemer</a:t>
            </a:r>
          </a:p>
          <a:p>
            <a:pPr marL="342900" indent="-342900">
              <a:buAutoNum type="arabicParenBoth"/>
            </a:pPr>
            <a:r>
              <a:rPr lang="nb-NO" dirty="0"/>
              <a:t>Forvaltningsorganet skal dokumentere det rettslige innholdet i automatiserte saksbehandlingssystemer. Dokumenta-</a:t>
            </a:r>
            <a:r>
              <a:rPr lang="nb-NO" dirty="0" err="1"/>
              <a:t>sjonen</a:t>
            </a:r>
            <a:r>
              <a:rPr lang="nb-NO" dirty="0"/>
              <a:t> skal offentliggjøres, hvis ikke annet følger av lov eller særlige hensyn taler mot det.</a:t>
            </a:r>
          </a:p>
          <a:p>
            <a:r>
              <a:rPr lang="nb-NO" dirty="0"/>
              <a:t>(2) Kongen kan gi forskrift om krav til systemer og om offentliggjøring etter denne paragrafen.</a:t>
            </a:r>
          </a:p>
        </p:txBody>
      </p:sp>
      <p:sp>
        <p:nvSpPr>
          <p:cNvPr id="6" name="TekstSylinder 5">
            <a:extLst>
              <a:ext uri="{FF2B5EF4-FFF2-40B4-BE49-F238E27FC236}">
                <a16:creationId xmlns:a16="http://schemas.microsoft.com/office/drawing/2014/main" id="{FEE0F5CD-E491-4CC8-AB8E-1718BC3A26D2}"/>
              </a:ext>
            </a:extLst>
          </p:cNvPr>
          <p:cNvSpPr txBox="1"/>
          <p:nvPr/>
        </p:nvSpPr>
        <p:spPr>
          <a:xfrm>
            <a:off x="332935" y="4118855"/>
            <a:ext cx="11483927" cy="923330"/>
          </a:xfrm>
          <a:prstGeom prst="rect">
            <a:avLst/>
          </a:prstGeom>
          <a:solidFill>
            <a:schemeClr val="accent4">
              <a:lumMod val="60000"/>
              <a:lumOff val="40000"/>
            </a:schemeClr>
          </a:solidFill>
        </p:spPr>
        <p:txBody>
          <a:bodyPr wrap="square" rtlCol="0">
            <a:spAutoFit/>
          </a:bodyPr>
          <a:lstStyle/>
          <a:p>
            <a:r>
              <a:rPr lang="nb-NO" b="1" dirty="0"/>
              <a:t>§ 13. Kontakt fra den enkelte og digital kommunikasjon</a:t>
            </a:r>
          </a:p>
          <a:p>
            <a:r>
              <a:rPr lang="nb-NO" dirty="0"/>
              <a:t>(1) Forvaltningsorganet skal være tilgjengelig og legge til rette for at den enkelte kan ta kontakt på sikker og effektiv måte.</a:t>
            </a:r>
          </a:p>
          <a:p>
            <a:r>
              <a:rPr lang="nb-NO" dirty="0"/>
              <a:t>(2) Kongen kan gi forskrift om digital kommunikasjon mellom forvaltningsorganer og den enkelte … .</a:t>
            </a:r>
          </a:p>
        </p:txBody>
      </p:sp>
      <p:sp>
        <p:nvSpPr>
          <p:cNvPr id="8" name="TekstSylinder 7">
            <a:extLst>
              <a:ext uri="{FF2B5EF4-FFF2-40B4-BE49-F238E27FC236}">
                <a16:creationId xmlns:a16="http://schemas.microsoft.com/office/drawing/2014/main" id="{CE68BC02-7F7B-4D5B-88E0-6A9C6602BE70}"/>
              </a:ext>
            </a:extLst>
          </p:cNvPr>
          <p:cNvSpPr txBox="1"/>
          <p:nvPr/>
        </p:nvSpPr>
        <p:spPr>
          <a:xfrm>
            <a:off x="316556" y="4189943"/>
            <a:ext cx="11500306" cy="2062103"/>
          </a:xfrm>
          <a:prstGeom prst="rect">
            <a:avLst/>
          </a:prstGeom>
          <a:solidFill>
            <a:schemeClr val="accent2">
              <a:lumMod val="20000"/>
              <a:lumOff val="80000"/>
            </a:schemeClr>
          </a:solidFill>
        </p:spPr>
        <p:txBody>
          <a:bodyPr wrap="square" rtlCol="0">
            <a:spAutoFit/>
          </a:bodyPr>
          <a:lstStyle/>
          <a:p>
            <a:r>
              <a:rPr lang="nb-NO" sz="1600" b="1" dirty="0"/>
              <a:t>Endring av forvaltningslovens regler om taushetsplikt, juni 2021, med bakgrunn i NOU 2019: 5:</a:t>
            </a:r>
          </a:p>
          <a:p>
            <a:endParaRPr lang="nb-NO" sz="1600" dirty="0"/>
          </a:p>
          <a:p>
            <a:r>
              <a:rPr lang="nb-NO" sz="1600" dirty="0"/>
              <a:t>§ 13 g.</a:t>
            </a:r>
            <a:r>
              <a:rPr lang="nb-NO" sz="1600" i="1" dirty="0"/>
              <a:t>(Forskrift om adgang til informasjonsdeling og annen behandling av taushetsbelagte opplysninger)</a:t>
            </a:r>
          </a:p>
          <a:p>
            <a:r>
              <a:rPr lang="nb-NO" sz="1600" dirty="0"/>
              <a:t>Kongen kan gi forskrift om at taushetsplikt etter </a:t>
            </a:r>
            <a:r>
              <a:rPr lang="nb-NO" sz="1600" dirty="0">
                <a:hlinkClick r:id="rId2"/>
              </a:rPr>
              <a:t>§ 13</a:t>
            </a:r>
            <a:r>
              <a:rPr lang="nb-NO" sz="1600" dirty="0"/>
              <a:t> ikke skal være til hinder for at bestemte organer kan dele opplysninger for å utføre oppgaver som er lagt til avgiver- eller mottakerorganet, så langt delingen ikke utgjør et uforholdsmessig inngrep overfor den opplysningene gjelder, og om annen behandling av opplysninger i forbindelse med delingen. Der det foreligger et etablert samarbeid mellom organer, kan forskrifter etter første punktum om nødvendig også omfatte opplysninger som etter annen lov er underlagt særlige begrensninger i adgangen til å dele opplysninger etter </a:t>
            </a:r>
            <a:r>
              <a:rPr lang="nb-NO" sz="1600" dirty="0">
                <a:hlinkClick r:id="rId3"/>
              </a:rPr>
              <a:t>§ 13 b</a:t>
            </a:r>
            <a:r>
              <a:rPr lang="nb-NO" sz="1600" dirty="0"/>
              <a:t> første ledd.</a:t>
            </a:r>
          </a:p>
        </p:txBody>
      </p:sp>
    </p:spTree>
    <p:extLst>
      <p:ext uri="{BB962C8B-B14F-4D97-AF65-F5344CB8AC3E}">
        <p14:creationId xmlns:p14="http://schemas.microsoft.com/office/powerpoint/2010/main" val="1925011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C0B266D-CF76-488A-A2B3-DD0FCE467B69}"/>
              </a:ext>
            </a:extLst>
          </p:cNvPr>
          <p:cNvSpPr>
            <a:spLocks noGrp="1"/>
          </p:cNvSpPr>
          <p:nvPr>
            <p:ph type="title"/>
          </p:nvPr>
        </p:nvSpPr>
        <p:spPr>
          <a:xfrm>
            <a:off x="838200" y="140759"/>
            <a:ext cx="10515600" cy="769408"/>
          </a:xfrm>
        </p:spPr>
        <p:txBody>
          <a:bodyPr>
            <a:normAutofit/>
          </a:bodyPr>
          <a:lstStyle/>
          <a:p>
            <a:r>
              <a:rPr lang="nb-NO" sz="3200" dirty="0">
                <a:solidFill>
                  <a:schemeClr val="accent1">
                    <a:lumMod val="75000"/>
                  </a:schemeClr>
                </a:solidFill>
              </a:rPr>
              <a:t>Sentrale deler av forslaget fra Arkivlovutvalget (NOU 2019: 9)</a:t>
            </a:r>
          </a:p>
        </p:txBody>
      </p:sp>
      <p:sp>
        <p:nvSpPr>
          <p:cNvPr id="3" name="TekstSylinder 2">
            <a:extLst>
              <a:ext uri="{FF2B5EF4-FFF2-40B4-BE49-F238E27FC236}">
                <a16:creationId xmlns:a16="http://schemas.microsoft.com/office/drawing/2014/main" id="{EEC8F0F7-8842-4515-B710-77B340A87087}"/>
              </a:ext>
            </a:extLst>
          </p:cNvPr>
          <p:cNvSpPr txBox="1"/>
          <p:nvPr/>
        </p:nvSpPr>
        <p:spPr>
          <a:xfrm>
            <a:off x="838200" y="910167"/>
            <a:ext cx="6089872" cy="5642314"/>
          </a:xfrm>
          <a:prstGeom prst="rect">
            <a:avLst/>
          </a:prstGeom>
          <a:solidFill>
            <a:schemeClr val="accent4">
              <a:lumMod val="40000"/>
              <a:lumOff val="60000"/>
            </a:schemeClr>
          </a:solidFill>
        </p:spPr>
        <p:txBody>
          <a:bodyPr wrap="none" rtlCol="0">
            <a:spAutoFit/>
          </a:bodyPr>
          <a:lstStyle/>
          <a:p>
            <a:pPr>
              <a:lnSpc>
                <a:spcPct val="107000"/>
              </a:lnSpc>
              <a:spcAft>
                <a:spcPts val="800"/>
              </a:spcAft>
            </a:pPr>
            <a:r>
              <a:rPr lang="nb-NO" sz="1400" b="1" dirty="0">
                <a:effectLst/>
                <a:latin typeface="Calibri" panose="020F0502020204030204" pitchFamily="34" charset="0"/>
                <a:ea typeface="DengXian" panose="02010600030101010101" pitchFamily="2" charset="-122"/>
                <a:cs typeface="Times New Roman" panose="02020603050405020304" pitchFamily="18" charset="0"/>
              </a:rPr>
              <a:t>II. Plikt til å dokumentere og til å bevare dokumentasjon</a:t>
            </a:r>
            <a:endParaRPr lang="nb-NO" sz="1400" dirty="0">
              <a:effectLst/>
              <a:latin typeface="Calibri" panose="020F0502020204030204" pitchFamily="34" charset="0"/>
              <a:ea typeface="DengXian" panose="02010600030101010101" pitchFamily="2" charset="-122"/>
              <a:cs typeface="Times New Roman" panose="02020603050405020304" pitchFamily="18" charset="0"/>
            </a:endParaRPr>
          </a:p>
          <a:p>
            <a:pPr>
              <a:lnSpc>
                <a:spcPct val="107000"/>
              </a:lnSpc>
              <a:spcAft>
                <a:spcPts val="800"/>
              </a:spcAft>
            </a:pPr>
            <a:r>
              <a:rPr lang="nb-NO" sz="1400" dirty="0">
                <a:effectLst/>
                <a:latin typeface="Calibri" panose="020F0502020204030204" pitchFamily="34" charset="0"/>
                <a:ea typeface="DengXian" panose="02010600030101010101" pitchFamily="2" charset="-122"/>
                <a:cs typeface="Times New Roman" panose="02020603050405020304" pitchFamily="18" charset="0"/>
              </a:rPr>
              <a:t>§ 6.</a:t>
            </a:r>
            <a:r>
              <a:rPr lang="nb-NO" sz="1400" i="1" dirty="0">
                <a:effectLst/>
                <a:latin typeface="Calibri" panose="020F0502020204030204" pitchFamily="34" charset="0"/>
                <a:ea typeface="DengXian" panose="02010600030101010101" pitchFamily="2" charset="-122"/>
                <a:cs typeface="Times New Roman" panose="02020603050405020304" pitchFamily="18" charset="0"/>
              </a:rPr>
              <a:t> Dokumentasjonsstrategi</a:t>
            </a:r>
            <a:endParaRPr lang="nb-NO" sz="1400" dirty="0">
              <a:effectLst/>
              <a:latin typeface="Calibri" panose="020F0502020204030204" pitchFamily="34" charset="0"/>
              <a:ea typeface="DengXian" panose="02010600030101010101" pitchFamily="2" charset="-122"/>
              <a:cs typeface="Times New Roman" panose="02020603050405020304" pitchFamily="18" charset="0"/>
            </a:endParaRPr>
          </a:p>
          <a:p>
            <a:pPr>
              <a:lnSpc>
                <a:spcPct val="107000"/>
              </a:lnSpc>
              <a:spcAft>
                <a:spcPts val="800"/>
              </a:spcAft>
            </a:pPr>
            <a:r>
              <a:rPr lang="nb-NO" sz="1400" dirty="0">
                <a:effectLst/>
                <a:latin typeface="Calibri" panose="020F0502020204030204" pitchFamily="34" charset="0"/>
                <a:ea typeface="DengXian" panose="02010600030101010101" pitchFamily="2" charset="-122"/>
                <a:cs typeface="Times New Roman" panose="02020603050405020304" pitchFamily="18" charset="0"/>
              </a:rPr>
              <a:t>§ 7.</a:t>
            </a:r>
            <a:r>
              <a:rPr lang="nb-NO" sz="1400" i="1" dirty="0">
                <a:effectLst/>
                <a:latin typeface="Calibri" panose="020F0502020204030204" pitchFamily="34" charset="0"/>
                <a:ea typeface="DengXian" panose="02010600030101010101" pitchFamily="2" charset="-122"/>
                <a:cs typeface="Times New Roman" panose="02020603050405020304" pitchFamily="18" charset="0"/>
              </a:rPr>
              <a:t> Dokumentasjon i felles systemer</a:t>
            </a:r>
            <a:endParaRPr lang="nb-NO" sz="1400" dirty="0">
              <a:effectLst/>
              <a:latin typeface="Calibri" panose="020F0502020204030204" pitchFamily="34" charset="0"/>
              <a:ea typeface="DengXian" panose="02010600030101010101" pitchFamily="2" charset="-122"/>
              <a:cs typeface="Times New Roman" panose="02020603050405020304" pitchFamily="18" charset="0"/>
            </a:endParaRPr>
          </a:p>
          <a:p>
            <a:pPr>
              <a:lnSpc>
                <a:spcPct val="107000"/>
              </a:lnSpc>
              <a:spcAft>
                <a:spcPts val="800"/>
              </a:spcAft>
            </a:pPr>
            <a:r>
              <a:rPr lang="nb-NO" sz="1400" dirty="0">
                <a:effectLst/>
                <a:latin typeface="Calibri" panose="020F0502020204030204" pitchFamily="34" charset="0"/>
                <a:ea typeface="DengXian" panose="02010600030101010101" pitchFamily="2" charset="-122"/>
                <a:cs typeface="Times New Roman" panose="02020603050405020304" pitchFamily="18" charset="0"/>
              </a:rPr>
              <a:t>§ 8.</a:t>
            </a:r>
            <a:r>
              <a:rPr lang="nb-NO" sz="1400" i="1" dirty="0">
                <a:effectLst/>
                <a:latin typeface="Calibri" panose="020F0502020204030204" pitchFamily="34" charset="0"/>
                <a:ea typeface="DengXian" panose="02010600030101010101" pitchFamily="2" charset="-122"/>
                <a:cs typeface="Times New Roman" panose="02020603050405020304" pitchFamily="18" charset="0"/>
              </a:rPr>
              <a:t> Plikt til å dokumentere virksomhetens kommunikasjon</a:t>
            </a:r>
            <a:endParaRPr lang="nb-NO" sz="1400" dirty="0">
              <a:effectLst/>
              <a:latin typeface="Calibri" panose="020F0502020204030204" pitchFamily="34" charset="0"/>
              <a:ea typeface="DengXian" panose="02010600030101010101" pitchFamily="2" charset="-122"/>
              <a:cs typeface="Times New Roman" panose="02020603050405020304" pitchFamily="18" charset="0"/>
            </a:endParaRPr>
          </a:p>
          <a:p>
            <a:pPr>
              <a:lnSpc>
                <a:spcPct val="107000"/>
              </a:lnSpc>
              <a:spcAft>
                <a:spcPts val="800"/>
              </a:spcAft>
            </a:pPr>
            <a:r>
              <a:rPr lang="nb-NO" sz="1400" dirty="0">
                <a:effectLst/>
                <a:latin typeface="Calibri" panose="020F0502020204030204" pitchFamily="34" charset="0"/>
                <a:ea typeface="DengXian" panose="02010600030101010101" pitchFamily="2" charset="-122"/>
                <a:cs typeface="Times New Roman" panose="02020603050405020304" pitchFamily="18" charset="0"/>
              </a:rPr>
              <a:t>§ 9.</a:t>
            </a:r>
            <a:r>
              <a:rPr lang="nb-NO" sz="1400" i="1" dirty="0">
                <a:effectLst/>
                <a:latin typeface="Calibri" panose="020F0502020204030204" pitchFamily="34" charset="0"/>
                <a:ea typeface="DengXian" panose="02010600030101010101" pitchFamily="2" charset="-122"/>
                <a:cs typeface="Times New Roman" panose="02020603050405020304" pitchFamily="18" charset="0"/>
              </a:rPr>
              <a:t> Plikt til å dokumentere informasjonssystemer, databaser, registre mv.</a:t>
            </a:r>
            <a:endParaRPr lang="nb-NO" sz="1400" dirty="0">
              <a:effectLst/>
              <a:latin typeface="Calibri" panose="020F0502020204030204" pitchFamily="34" charset="0"/>
              <a:ea typeface="DengXian" panose="02010600030101010101" pitchFamily="2" charset="-122"/>
              <a:cs typeface="Times New Roman" panose="02020603050405020304" pitchFamily="18" charset="0"/>
            </a:endParaRPr>
          </a:p>
          <a:p>
            <a:pPr>
              <a:lnSpc>
                <a:spcPct val="107000"/>
              </a:lnSpc>
              <a:spcAft>
                <a:spcPts val="800"/>
              </a:spcAft>
            </a:pPr>
            <a:r>
              <a:rPr lang="nb-NO" sz="1400" dirty="0">
                <a:effectLst/>
                <a:latin typeface="Calibri" panose="020F0502020204030204" pitchFamily="34" charset="0"/>
                <a:ea typeface="DengXian" panose="02010600030101010101" pitchFamily="2" charset="-122"/>
                <a:cs typeface="Times New Roman" panose="02020603050405020304" pitchFamily="18" charset="0"/>
              </a:rPr>
              <a:t>§ 10.</a:t>
            </a:r>
            <a:r>
              <a:rPr lang="nb-NO" sz="1400" i="1" dirty="0">
                <a:effectLst/>
                <a:latin typeface="Calibri" panose="020F0502020204030204" pitchFamily="34" charset="0"/>
                <a:ea typeface="DengXian" panose="02010600030101010101" pitchFamily="2" charset="-122"/>
                <a:cs typeface="Times New Roman" panose="02020603050405020304" pitchFamily="18" charset="0"/>
              </a:rPr>
              <a:t> Plikt til å dokumentere ved automatisert rettsanvendelse</a:t>
            </a:r>
            <a:endParaRPr lang="nb-NO" sz="1400" dirty="0">
              <a:effectLst/>
              <a:latin typeface="Calibri" panose="020F0502020204030204" pitchFamily="34" charset="0"/>
              <a:ea typeface="DengXian" panose="02010600030101010101" pitchFamily="2" charset="-122"/>
              <a:cs typeface="Times New Roman" panose="02020603050405020304" pitchFamily="18" charset="0"/>
            </a:endParaRPr>
          </a:p>
          <a:p>
            <a:pPr>
              <a:lnSpc>
                <a:spcPct val="107000"/>
              </a:lnSpc>
              <a:spcAft>
                <a:spcPts val="800"/>
              </a:spcAft>
            </a:pPr>
            <a:r>
              <a:rPr lang="nb-NO" sz="1400" dirty="0">
                <a:effectLst/>
                <a:latin typeface="Calibri" panose="020F0502020204030204" pitchFamily="34" charset="0"/>
                <a:ea typeface="DengXian" panose="02010600030101010101" pitchFamily="2" charset="-122"/>
                <a:cs typeface="Times New Roman" panose="02020603050405020304" pitchFamily="18" charset="0"/>
              </a:rPr>
              <a:t>§ 11.</a:t>
            </a:r>
            <a:r>
              <a:rPr lang="nb-NO" sz="1400" i="1" dirty="0">
                <a:effectLst/>
                <a:latin typeface="Calibri" panose="020F0502020204030204" pitchFamily="34" charset="0"/>
                <a:ea typeface="DengXian" panose="02010600030101010101" pitchFamily="2" charset="-122"/>
                <a:cs typeface="Times New Roman" panose="02020603050405020304" pitchFamily="18" charset="0"/>
              </a:rPr>
              <a:t> Plikt til å dokumentere avgjørelser mv.</a:t>
            </a:r>
            <a:endParaRPr lang="nb-NO" sz="1400" dirty="0">
              <a:effectLst/>
              <a:latin typeface="Calibri" panose="020F0502020204030204" pitchFamily="34" charset="0"/>
              <a:ea typeface="DengXian" panose="02010600030101010101" pitchFamily="2" charset="-122"/>
              <a:cs typeface="Times New Roman" panose="02020603050405020304" pitchFamily="18" charset="0"/>
            </a:endParaRPr>
          </a:p>
          <a:p>
            <a:pPr>
              <a:lnSpc>
                <a:spcPct val="107000"/>
              </a:lnSpc>
              <a:spcAft>
                <a:spcPts val="800"/>
              </a:spcAft>
            </a:pPr>
            <a:r>
              <a:rPr lang="nb-NO" sz="1400" dirty="0">
                <a:effectLst/>
                <a:latin typeface="Calibri" panose="020F0502020204030204" pitchFamily="34" charset="0"/>
                <a:ea typeface="DengXian" panose="02010600030101010101" pitchFamily="2" charset="-122"/>
                <a:cs typeface="Times New Roman" panose="02020603050405020304" pitchFamily="18" charset="0"/>
              </a:rPr>
              <a:t>§ 12.</a:t>
            </a:r>
            <a:r>
              <a:rPr lang="nb-NO" sz="1400" i="1" dirty="0">
                <a:effectLst/>
                <a:latin typeface="Calibri" panose="020F0502020204030204" pitchFamily="34" charset="0"/>
                <a:ea typeface="DengXian" panose="02010600030101010101" pitchFamily="2" charset="-122"/>
                <a:cs typeface="Times New Roman" panose="02020603050405020304" pitchFamily="18" charset="0"/>
              </a:rPr>
              <a:t> Dokumentasjonsplikter i annet regelverk</a:t>
            </a:r>
            <a:endParaRPr lang="nb-NO" sz="1400" dirty="0">
              <a:effectLst/>
              <a:latin typeface="Calibri" panose="020F0502020204030204" pitchFamily="34" charset="0"/>
              <a:ea typeface="DengXian" panose="02010600030101010101" pitchFamily="2" charset="-122"/>
              <a:cs typeface="Times New Roman" panose="02020603050405020304" pitchFamily="18" charset="0"/>
            </a:endParaRPr>
          </a:p>
          <a:p>
            <a:pPr>
              <a:lnSpc>
                <a:spcPct val="107000"/>
              </a:lnSpc>
              <a:spcAft>
                <a:spcPts val="800"/>
              </a:spcAft>
            </a:pPr>
            <a:r>
              <a:rPr lang="nb-NO" sz="1400" dirty="0">
                <a:effectLst/>
                <a:latin typeface="Calibri" panose="020F0502020204030204" pitchFamily="34" charset="0"/>
                <a:ea typeface="DengXian" panose="02010600030101010101" pitchFamily="2" charset="-122"/>
                <a:cs typeface="Times New Roman" panose="02020603050405020304" pitchFamily="18" charset="0"/>
              </a:rPr>
              <a:t>§ 13.</a:t>
            </a:r>
            <a:r>
              <a:rPr lang="nb-NO" sz="1400" i="1" dirty="0">
                <a:effectLst/>
                <a:latin typeface="Calibri" panose="020F0502020204030204" pitchFamily="34" charset="0"/>
                <a:ea typeface="DengXian" panose="02010600030101010101" pitchFamily="2" charset="-122"/>
                <a:cs typeface="Times New Roman" panose="02020603050405020304" pitchFamily="18" charset="0"/>
              </a:rPr>
              <a:t> Plikt til å dokumentere ut fra konkret vurdering. Offentlige utvalg</a:t>
            </a:r>
            <a:endParaRPr lang="nb-NO" sz="1400" dirty="0">
              <a:effectLst/>
              <a:latin typeface="Calibri" panose="020F0502020204030204" pitchFamily="34" charset="0"/>
              <a:ea typeface="DengXian" panose="02010600030101010101" pitchFamily="2" charset="-122"/>
              <a:cs typeface="Times New Roman" panose="02020603050405020304" pitchFamily="18" charset="0"/>
            </a:endParaRPr>
          </a:p>
          <a:p>
            <a:pPr>
              <a:lnSpc>
                <a:spcPct val="107000"/>
              </a:lnSpc>
              <a:spcAft>
                <a:spcPts val="800"/>
              </a:spcAft>
            </a:pPr>
            <a:r>
              <a:rPr lang="nb-NO" sz="1400" dirty="0">
                <a:effectLst/>
                <a:latin typeface="Calibri" panose="020F0502020204030204" pitchFamily="34" charset="0"/>
                <a:ea typeface="DengXian" panose="02010600030101010101" pitchFamily="2" charset="-122"/>
                <a:cs typeface="Times New Roman" panose="02020603050405020304" pitchFamily="18" charset="0"/>
              </a:rPr>
              <a:t>§ 14.</a:t>
            </a:r>
            <a:r>
              <a:rPr lang="nb-NO" sz="1400" i="1" dirty="0">
                <a:effectLst/>
                <a:latin typeface="Calibri" panose="020F0502020204030204" pitchFamily="34" charset="0"/>
                <a:ea typeface="DengXian" panose="02010600030101010101" pitchFamily="2" charset="-122"/>
                <a:cs typeface="Times New Roman" panose="02020603050405020304" pitchFamily="18" charset="0"/>
              </a:rPr>
              <a:t> Rett til å velge hvordan plikt til å dokumentere skal ivaretas</a:t>
            </a:r>
            <a:endParaRPr lang="nb-NO" sz="1400" dirty="0">
              <a:effectLst/>
              <a:latin typeface="Calibri" panose="020F0502020204030204" pitchFamily="34" charset="0"/>
              <a:ea typeface="DengXian" panose="02010600030101010101" pitchFamily="2" charset="-122"/>
              <a:cs typeface="Times New Roman" panose="02020603050405020304" pitchFamily="18" charset="0"/>
            </a:endParaRPr>
          </a:p>
          <a:p>
            <a:pPr>
              <a:lnSpc>
                <a:spcPct val="107000"/>
              </a:lnSpc>
              <a:spcAft>
                <a:spcPts val="800"/>
              </a:spcAft>
            </a:pPr>
            <a:r>
              <a:rPr lang="nb-NO" sz="1400" dirty="0">
                <a:effectLst/>
                <a:latin typeface="Calibri" panose="020F0502020204030204" pitchFamily="34" charset="0"/>
                <a:ea typeface="DengXian" panose="02010600030101010101" pitchFamily="2" charset="-122"/>
                <a:cs typeface="Times New Roman" panose="02020603050405020304" pitchFamily="18" charset="0"/>
              </a:rPr>
              <a:t>§ 15.</a:t>
            </a:r>
            <a:r>
              <a:rPr lang="nb-NO" sz="1400" i="1" dirty="0">
                <a:effectLst/>
                <a:latin typeface="Calibri" panose="020F0502020204030204" pitchFamily="34" charset="0"/>
                <a:ea typeface="DengXian" panose="02010600030101010101" pitchFamily="2" charset="-122"/>
                <a:cs typeface="Times New Roman" panose="02020603050405020304" pitchFamily="18" charset="0"/>
              </a:rPr>
              <a:t> Pålegg om å dokumentere</a:t>
            </a:r>
            <a:endParaRPr lang="nb-NO" sz="1400" dirty="0">
              <a:effectLst/>
              <a:latin typeface="Calibri" panose="020F0502020204030204" pitchFamily="34" charset="0"/>
              <a:ea typeface="DengXian" panose="02010600030101010101" pitchFamily="2" charset="-122"/>
              <a:cs typeface="Times New Roman" panose="02020603050405020304" pitchFamily="18" charset="0"/>
            </a:endParaRPr>
          </a:p>
          <a:p>
            <a:pPr>
              <a:lnSpc>
                <a:spcPct val="107000"/>
              </a:lnSpc>
              <a:spcAft>
                <a:spcPts val="800"/>
              </a:spcAft>
            </a:pPr>
            <a:r>
              <a:rPr lang="nb-NO" sz="1400" b="1" dirty="0">
                <a:effectLst/>
                <a:latin typeface="Calibri" panose="020F0502020204030204" pitchFamily="34" charset="0"/>
                <a:ea typeface="DengXian" panose="02010600030101010101" pitchFamily="2" charset="-122"/>
                <a:cs typeface="Times New Roman" panose="02020603050405020304" pitchFamily="18" charset="0"/>
              </a:rPr>
              <a:t>III. Krav til forvaltning av dokumentasjonen</a:t>
            </a:r>
            <a:endParaRPr lang="nb-NO" sz="1400" dirty="0">
              <a:effectLst/>
              <a:latin typeface="Calibri" panose="020F0502020204030204" pitchFamily="34" charset="0"/>
              <a:ea typeface="DengXian" panose="02010600030101010101" pitchFamily="2" charset="-122"/>
              <a:cs typeface="Times New Roman" panose="02020603050405020304" pitchFamily="18" charset="0"/>
            </a:endParaRPr>
          </a:p>
          <a:p>
            <a:pPr>
              <a:lnSpc>
                <a:spcPct val="107000"/>
              </a:lnSpc>
              <a:spcAft>
                <a:spcPts val="800"/>
              </a:spcAft>
            </a:pPr>
            <a:r>
              <a:rPr lang="nb-NO" sz="1400" b="1" dirty="0">
                <a:effectLst/>
                <a:latin typeface="Calibri" panose="020F0502020204030204" pitchFamily="34" charset="0"/>
                <a:ea typeface="DengXian" panose="02010600030101010101" pitchFamily="2" charset="-122"/>
                <a:cs typeface="Times New Roman" panose="02020603050405020304" pitchFamily="18" charset="0"/>
              </a:rPr>
              <a:t>IV. Særlig om personopplysninger</a:t>
            </a:r>
            <a:endParaRPr lang="nb-NO" sz="1400" dirty="0">
              <a:effectLst/>
              <a:latin typeface="Calibri" panose="020F0502020204030204" pitchFamily="34" charset="0"/>
              <a:ea typeface="DengXian" panose="02010600030101010101" pitchFamily="2" charset="-122"/>
              <a:cs typeface="Times New Roman" panose="02020603050405020304" pitchFamily="18" charset="0"/>
            </a:endParaRPr>
          </a:p>
          <a:p>
            <a:pPr>
              <a:lnSpc>
                <a:spcPct val="107000"/>
              </a:lnSpc>
              <a:spcAft>
                <a:spcPts val="800"/>
              </a:spcAft>
            </a:pPr>
            <a:r>
              <a:rPr lang="nb-NO" sz="1400" dirty="0">
                <a:effectLst/>
                <a:latin typeface="Calibri" panose="020F0502020204030204" pitchFamily="34" charset="0"/>
                <a:ea typeface="DengXian" panose="02010600030101010101" pitchFamily="2" charset="-122"/>
                <a:cs typeface="Times New Roman" panose="02020603050405020304" pitchFamily="18" charset="0"/>
              </a:rPr>
              <a:t>§ 22.</a:t>
            </a:r>
            <a:r>
              <a:rPr lang="nb-NO" sz="1400" i="1" dirty="0">
                <a:effectLst/>
                <a:latin typeface="Calibri" panose="020F0502020204030204" pitchFamily="34" charset="0"/>
                <a:ea typeface="DengXian" panose="02010600030101010101" pitchFamily="2" charset="-122"/>
                <a:cs typeface="Times New Roman" panose="02020603050405020304" pitchFamily="18" charset="0"/>
              </a:rPr>
              <a:t> Informasjon om behandlingsansvar og felles behandlingsansvar</a:t>
            </a:r>
            <a:endParaRPr lang="nb-NO" sz="1400" dirty="0">
              <a:effectLst/>
              <a:latin typeface="Calibri" panose="020F0502020204030204" pitchFamily="34" charset="0"/>
              <a:ea typeface="DengXian" panose="02010600030101010101" pitchFamily="2" charset="-122"/>
              <a:cs typeface="Times New Roman" panose="02020603050405020304" pitchFamily="18" charset="0"/>
            </a:endParaRPr>
          </a:p>
          <a:p>
            <a:pPr>
              <a:lnSpc>
                <a:spcPct val="107000"/>
              </a:lnSpc>
              <a:spcAft>
                <a:spcPts val="800"/>
              </a:spcAft>
            </a:pPr>
            <a:r>
              <a:rPr lang="nb-NO" sz="1400" dirty="0">
                <a:effectLst/>
                <a:latin typeface="Calibri" panose="020F0502020204030204" pitchFamily="34" charset="0"/>
                <a:ea typeface="DengXian" panose="02010600030101010101" pitchFamily="2" charset="-122"/>
                <a:cs typeface="Times New Roman" panose="02020603050405020304" pitchFamily="18" charset="0"/>
              </a:rPr>
              <a:t>§ 23.</a:t>
            </a:r>
            <a:r>
              <a:rPr lang="nb-NO" sz="1400" i="1" dirty="0">
                <a:effectLst/>
                <a:latin typeface="Calibri" panose="020F0502020204030204" pitchFamily="34" charset="0"/>
                <a:ea typeface="DengXian" panose="02010600030101010101" pitchFamily="2" charset="-122"/>
                <a:cs typeface="Times New Roman" panose="02020603050405020304" pitchFamily="18" charset="0"/>
              </a:rPr>
              <a:t> Personopplysninger om avdøde personer</a:t>
            </a:r>
            <a:endParaRPr lang="nb-NO" sz="1400" dirty="0">
              <a:effectLst/>
              <a:latin typeface="Calibri" panose="020F0502020204030204" pitchFamily="34" charset="0"/>
              <a:ea typeface="DengXian" panose="02010600030101010101" pitchFamily="2" charset="-122"/>
              <a:cs typeface="Times New Roman" panose="02020603050405020304" pitchFamily="18" charset="0"/>
            </a:endParaRPr>
          </a:p>
          <a:p>
            <a:pPr>
              <a:lnSpc>
                <a:spcPct val="107000"/>
              </a:lnSpc>
              <a:spcAft>
                <a:spcPts val="800"/>
              </a:spcAft>
            </a:pPr>
            <a:r>
              <a:rPr lang="nb-NO" sz="1400" dirty="0">
                <a:effectLst/>
                <a:latin typeface="Calibri" panose="020F0502020204030204" pitchFamily="34" charset="0"/>
                <a:ea typeface="DengXian" panose="02010600030101010101" pitchFamily="2" charset="-122"/>
                <a:cs typeface="Times New Roman" panose="02020603050405020304" pitchFamily="18" charset="0"/>
              </a:rPr>
              <a:t>§ 24.</a:t>
            </a:r>
            <a:r>
              <a:rPr lang="nb-NO" sz="1400" i="1" dirty="0">
                <a:effectLst/>
                <a:latin typeface="Calibri" panose="020F0502020204030204" pitchFamily="34" charset="0"/>
                <a:ea typeface="DengXian" panose="02010600030101010101" pitchFamily="2" charset="-122"/>
                <a:cs typeface="Times New Roman" panose="02020603050405020304" pitchFamily="18" charset="0"/>
              </a:rPr>
              <a:t> Behandling av personopplysninger for arkivformål i allmennhetens interesse</a:t>
            </a:r>
            <a:endParaRPr lang="nb-NO" sz="1400" dirty="0">
              <a:effectLst/>
              <a:latin typeface="Calibri" panose="020F0502020204030204" pitchFamily="34" charset="0"/>
              <a:ea typeface="DengXian" panose="02010600030101010101" pitchFamily="2" charset="-122"/>
              <a:cs typeface="Times New Roman" panose="02020603050405020304" pitchFamily="18" charset="0"/>
            </a:endParaRPr>
          </a:p>
          <a:p>
            <a:pPr>
              <a:lnSpc>
                <a:spcPct val="107000"/>
              </a:lnSpc>
              <a:spcAft>
                <a:spcPts val="800"/>
              </a:spcAft>
            </a:pPr>
            <a:r>
              <a:rPr lang="nb-NO" sz="1400" b="1" dirty="0">
                <a:effectLst/>
                <a:latin typeface="Calibri" panose="020F0502020204030204" pitchFamily="34" charset="0"/>
                <a:ea typeface="DengXian" panose="02010600030101010101" pitchFamily="2" charset="-122"/>
                <a:cs typeface="Times New Roman" panose="02020603050405020304" pitchFamily="18" charset="0"/>
              </a:rPr>
              <a:t>V. Langtidsbevaring og tilgjengeliggjøring av arkiver</a:t>
            </a:r>
            <a:endParaRPr lang="nb-NO" sz="1400" dirty="0">
              <a:effectLst/>
              <a:latin typeface="Calibri" panose="020F0502020204030204" pitchFamily="34" charset="0"/>
              <a:ea typeface="DengXian" panose="02010600030101010101" pitchFamily="2" charset="-122"/>
              <a:cs typeface="Times New Roman" panose="02020603050405020304" pitchFamily="18" charset="0"/>
            </a:endParaRPr>
          </a:p>
        </p:txBody>
      </p:sp>
      <p:sp>
        <p:nvSpPr>
          <p:cNvPr id="5" name="TekstSylinder 4">
            <a:extLst>
              <a:ext uri="{FF2B5EF4-FFF2-40B4-BE49-F238E27FC236}">
                <a16:creationId xmlns:a16="http://schemas.microsoft.com/office/drawing/2014/main" id="{CE2152D2-6F56-43F3-8E76-32014A90D4C3}"/>
              </a:ext>
            </a:extLst>
          </p:cNvPr>
          <p:cNvSpPr txBox="1"/>
          <p:nvPr/>
        </p:nvSpPr>
        <p:spPr>
          <a:xfrm>
            <a:off x="5031544" y="2798024"/>
            <a:ext cx="6096000" cy="3416320"/>
          </a:xfrm>
          <a:prstGeom prst="rect">
            <a:avLst/>
          </a:prstGeom>
          <a:solidFill>
            <a:schemeClr val="bg1"/>
          </a:solidFill>
        </p:spPr>
        <p:txBody>
          <a:bodyPr wrap="square">
            <a:spAutoFit/>
          </a:bodyPr>
          <a:lstStyle/>
          <a:p>
            <a:r>
              <a:rPr lang="nb-NO" b="1" dirty="0"/>
              <a:t>§ 10. Plikt til å dokumentere ved automatisert rettsanvendelse</a:t>
            </a:r>
          </a:p>
          <a:p>
            <a:pPr marL="342900" indent="-342900">
              <a:buAutoNum type="arabicParenBoth"/>
            </a:pPr>
            <a:r>
              <a:rPr lang="nb-NO" dirty="0"/>
              <a:t>Virksomheter som helt eller delvis automatiserer retts-</a:t>
            </a:r>
          </a:p>
          <a:p>
            <a:r>
              <a:rPr lang="nb-NO" dirty="0"/>
              <a:t>       anvendelse, skal dokumentere</a:t>
            </a:r>
          </a:p>
          <a:p>
            <a:r>
              <a:rPr lang="nb-NO" dirty="0"/>
              <a:t>   a) hvilke datatyper som anvendes</a:t>
            </a:r>
          </a:p>
          <a:p>
            <a:r>
              <a:rPr lang="nb-NO" dirty="0"/>
              <a:t>   b) hvilke kilder som benyttes for disse datatypene</a:t>
            </a:r>
          </a:p>
          <a:p>
            <a:r>
              <a:rPr lang="nb-NO" dirty="0"/>
              <a:t>   c) hvilke behandlingsregler som er utledet av rettsreglene og</a:t>
            </a:r>
          </a:p>
          <a:p>
            <a:r>
              <a:rPr lang="nb-NO" dirty="0"/>
              <a:t>       som er styrende for vedtakene, og</a:t>
            </a:r>
          </a:p>
          <a:p>
            <a:r>
              <a:rPr lang="nb-NO" dirty="0"/>
              <a:t>   d) hvilke endringer som er gjort av systemet på bakgrunn av</a:t>
            </a:r>
          </a:p>
          <a:p>
            <a:r>
              <a:rPr lang="nb-NO" dirty="0"/>
              <a:t>        vedtak av lover og forskrifter og andre politiske vedtak.</a:t>
            </a:r>
          </a:p>
          <a:p>
            <a:r>
              <a:rPr lang="nb-NO" dirty="0"/>
              <a:t>(2) Kongen kan pålegge at det utarbeides dokumentasjon som</a:t>
            </a:r>
          </a:p>
          <a:p>
            <a:r>
              <a:rPr lang="nb-NO" dirty="0"/>
              <a:t>      gir grunnlag for rekonstruksjon av kjørbar programkode,</a:t>
            </a:r>
          </a:p>
          <a:p>
            <a:r>
              <a:rPr lang="nb-NO" dirty="0"/>
              <a:t>      etter at systemet er tatt ut av drift.</a:t>
            </a:r>
          </a:p>
        </p:txBody>
      </p:sp>
    </p:spTree>
    <p:extLst>
      <p:ext uri="{BB962C8B-B14F-4D97-AF65-F5344CB8AC3E}">
        <p14:creationId xmlns:p14="http://schemas.microsoft.com/office/powerpoint/2010/main" val="50750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A16270E-A4DA-447F-898B-F6BF9F45D7AF}"/>
              </a:ext>
            </a:extLst>
          </p:cNvPr>
          <p:cNvSpPr>
            <a:spLocks noGrp="1"/>
          </p:cNvSpPr>
          <p:nvPr>
            <p:ph type="title"/>
          </p:nvPr>
        </p:nvSpPr>
        <p:spPr/>
        <p:txBody>
          <a:bodyPr>
            <a:normAutofit/>
          </a:bodyPr>
          <a:lstStyle/>
          <a:p>
            <a:r>
              <a:rPr lang="nb-NO" sz="3200" dirty="0">
                <a:solidFill>
                  <a:schemeClr val="accent1">
                    <a:lumMod val="75000"/>
                  </a:schemeClr>
                </a:solidFill>
              </a:rPr>
              <a:t>Noen vurderinger</a:t>
            </a:r>
          </a:p>
        </p:txBody>
      </p:sp>
      <p:sp>
        <p:nvSpPr>
          <p:cNvPr id="3" name="Plassholder for innhold 2">
            <a:extLst>
              <a:ext uri="{FF2B5EF4-FFF2-40B4-BE49-F238E27FC236}">
                <a16:creationId xmlns:a16="http://schemas.microsoft.com/office/drawing/2014/main" id="{F9B0826D-121E-4D37-B393-0663A9772D71}"/>
              </a:ext>
            </a:extLst>
          </p:cNvPr>
          <p:cNvSpPr>
            <a:spLocks noGrp="1"/>
          </p:cNvSpPr>
          <p:nvPr>
            <p:ph idx="1"/>
          </p:nvPr>
        </p:nvSpPr>
        <p:spPr/>
        <p:txBody>
          <a:bodyPr/>
          <a:lstStyle/>
          <a:p>
            <a:r>
              <a:rPr lang="nb-NO" dirty="0"/>
              <a:t>Forvaltningslovutvalget </a:t>
            </a:r>
          </a:p>
          <a:p>
            <a:pPr lvl="1"/>
            <a:r>
              <a:rPr lang="nb-NO" dirty="0"/>
              <a:t>leverte godt på en klarspråklig, nyskriving av en forvaltningslov som hovedsakelig følger tilnærmingen fra 1967</a:t>
            </a:r>
          </a:p>
          <a:p>
            <a:pPr lvl="1"/>
            <a:r>
              <a:rPr lang="nb-NO" dirty="0"/>
              <a:t>leverte i liten grad på den sentrale delen av mandatet som gjaldt digital forvaltning</a:t>
            </a:r>
          </a:p>
          <a:p>
            <a:pPr lvl="1"/>
            <a:r>
              <a:rPr lang="nb-NO" dirty="0"/>
              <a:t>En ny, «moderne» forvaltningslov er derfor avhengig av at JD supplerer forslagene fra Utvalget på vesentlige måter, f.eks. regler om</a:t>
            </a:r>
          </a:p>
          <a:p>
            <a:pPr lvl="2"/>
            <a:r>
              <a:rPr lang="nb-NO" dirty="0"/>
              <a:t>utvikling av rettslige beslutningssystemer mv (prosessen);</a:t>
            </a:r>
          </a:p>
          <a:p>
            <a:pPr lvl="2"/>
            <a:r>
              <a:rPr lang="nb-NO" dirty="0"/>
              <a:t>krav til forvaltningens systemer (resultatet);</a:t>
            </a:r>
          </a:p>
          <a:p>
            <a:pPr lvl="2"/>
            <a:r>
              <a:rPr lang="nb-NO" dirty="0"/>
              <a:t>bruken av automatiserte systemer – nye rettssikkerhets- og personverngarantier;</a:t>
            </a:r>
          </a:p>
          <a:p>
            <a:pPr lvl="2"/>
            <a:r>
              <a:rPr lang="nb-NO" dirty="0"/>
              <a:t>forholdet mellom forvaltningsloven og personvernregelverket</a:t>
            </a:r>
          </a:p>
          <a:p>
            <a:pPr lvl="2"/>
            <a:endParaRPr lang="nb-NO" dirty="0"/>
          </a:p>
        </p:txBody>
      </p:sp>
    </p:spTree>
    <p:extLst>
      <p:ext uri="{BB962C8B-B14F-4D97-AF65-F5344CB8AC3E}">
        <p14:creationId xmlns:p14="http://schemas.microsoft.com/office/powerpoint/2010/main" val="12823294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D8407F8-80CC-49B5-B186-C839E9F0E7BE}"/>
              </a:ext>
            </a:extLst>
          </p:cNvPr>
          <p:cNvSpPr>
            <a:spLocks noGrp="1"/>
          </p:cNvSpPr>
          <p:nvPr>
            <p:ph type="title"/>
          </p:nvPr>
        </p:nvSpPr>
        <p:spPr/>
        <p:txBody>
          <a:bodyPr>
            <a:normAutofit/>
          </a:bodyPr>
          <a:lstStyle/>
          <a:p>
            <a:r>
              <a:rPr lang="nb-NO" sz="3200" dirty="0">
                <a:solidFill>
                  <a:schemeClr val="accent1">
                    <a:lumMod val="75000"/>
                  </a:schemeClr>
                </a:solidFill>
              </a:rPr>
              <a:t>Noen vurderinger (2)</a:t>
            </a:r>
          </a:p>
        </p:txBody>
      </p:sp>
      <p:sp>
        <p:nvSpPr>
          <p:cNvPr id="3" name="Plassholder for innhold 2">
            <a:extLst>
              <a:ext uri="{FF2B5EF4-FFF2-40B4-BE49-F238E27FC236}">
                <a16:creationId xmlns:a16="http://schemas.microsoft.com/office/drawing/2014/main" id="{249EC1CA-C683-4386-AEF4-0D00DA25355F}"/>
              </a:ext>
            </a:extLst>
          </p:cNvPr>
          <p:cNvSpPr>
            <a:spLocks noGrp="1"/>
          </p:cNvSpPr>
          <p:nvPr>
            <p:ph idx="1"/>
          </p:nvPr>
        </p:nvSpPr>
        <p:spPr>
          <a:xfrm>
            <a:off x="838200" y="1825624"/>
            <a:ext cx="10515600" cy="4804947"/>
          </a:xfrm>
        </p:spPr>
        <p:txBody>
          <a:bodyPr>
            <a:noAutofit/>
          </a:bodyPr>
          <a:lstStyle/>
          <a:p>
            <a:r>
              <a:rPr lang="nb-NO" sz="2600" dirty="0"/>
              <a:t>Arkivlovutvalget  </a:t>
            </a:r>
            <a:r>
              <a:rPr lang="nb-NO" sz="1800" i="1" dirty="0"/>
              <a:t>(merk at jeg var med i Utvalget og er «inhabil» </a:t>
            </a:r>
            <a:r>
              <a:rPr lang="nb-NO" sz="1800" i="1" dirty="0">
                <a:sym typeface="Wingdings" panose="05000000000000000000" pitchFamily="2" charset="2"/>
              </a:rPr>
              <a:t>)</a:t>
            </a:r>
            <a:endParaRPr lang="nb-NO" sz="1800" i="1" dirty="0"/>
          </a:p>
          <a:p>
            <a:pPr lvl="1"/>
            <a:r>
              <a:rPr lang="nb-NO" sz="2000" dirty="0"/>
              <a:t>Leverte lovforslag ut ifra behov i digital forvaltning, og foreslo endring fra arkivlov </a:t>
            </a:r>
            <a:r>
              <a:rPr lang="nb-NO" sz="2000" dirty="0">
                <a:sym typeface="Wingdings" panose="05000000000000000000" pitchFamily="2" charset="2"/>
              </a:rPr>
              <a:t> lov om </a:t>
            </a:r>
            <a:r>
              <a:rPr lang="nb-NO" sz="2000" i="1" dirty="0">
                <a:sym typeface="Wingdings" panose="05000000000000000000" pitchFamily="2" charset="2"/>
              </a:rPr>
              <a:t>samfunnsdokumentasjon</a:t>
            </a:r>
            <a:r>
              <a:rPr lang="nb-NO" sz="2000" dirty="0">
                <a:sym typeface="Wingdings" panose="05000000000000000000" pitchFamily="2" charset="2"/>
              </a:rPr>
              <a:t> og arkiver</a:t>
            </a:r>
          </a:p>
          <a:p>
            <a:pPr lvl="1"/>
            <a:r>
              <a:rPr lang="nb-NO" sz="2000" dirty="0">
                <a:sym typeface="Wingdings" panose="05000000000000000000" pitchFamily="2" charset="2"/>
              </a:rPr>
              <a:t>Departementet har ikke ønsket denne endringen, og valgte i stedet å fremme forslag til litt oppusset, tradisjonell arkivlov, se </a:t>
            </a:r>
            <a:r>
              <a:rPr lang="nb-NO" sz="2000" dirty="0">
                <a:sym typeface="Wingdings" panose="05000000000000000000" pitchFamily="2" charset="2"/>
                <a:hlinkClick r:id="rId2"/>
              </a:rPr>
              <a:t>KDs forslag til ny arkivlov</a:t>
            </a:r>
            <a:endParaRPr lang="nb-NO" sz="2000" dirty="0"/>
          </a:p>
          <a:p>
            <a:endParaRPr lang="nb-NO" dirty="0"/>
          </a:p>
          <a:p>
            <a:endParaRPr lang="nb-NO" dirty="0"/>
          </a:p>
          <a:p>
            <a:endParaRPr lang="nb-NO" dirty="0"/>
          </a:p>
          <a:p>
            <a:endParaRPr lang="nb-NO" dirty="0"/>
          </a:p>
          <a:p>
            <a:pPr lvl="1"/>
            <a:r>
              <a:rPr lang="nb-NO" sz="2000" dirty="0"/>
              <a:t>Dermed blir det ikke vedtatt regler som sikrer at den digitale forvaltningen blir dokumentert, dvs. det vil ikke finnes noe enhetlig kunnskapsgrunnlag om hvordan den digitale forvaltningen «virker og er skrudd sammen»</a:t>
            </a:r>
          </a:p>
        </p:txBody>
      </p:sp>
      <p:sp>
        <p:nvSpPr>
          <p:cNvPr id="4" name="TekstSylinder 3">
            <a:extLst>
              <a:ext uri="{FF2B5EF4-FFF2-40B4-BE49-F238E27FC236}">
                <a16:creationId xmlns:a16="http://schemas.microsoft.com/office/drawing/2014/main" id="{76FCB4E2-6C93-44C6-9DF9-BFF5D96565D2}"/>
              </a:ext>
            </a:extLst>
          </p:cNvPr>
          <p:cNvSpPr txBox="1"/>
          <p:nvPr/>
        </p:nvSpPr>
        <p:spPr>
          <a:xfrm>
            <a:off x="1540238" y="3593123"/>
            <a:ext cx="8548815" cy="1754326"/>
          </a:xfrm>
          <a:prstGeom prst="rect">
            <a:avLst/>
          </a:prstGeom>
          <a:solidFill>
            <a:schemeClr val="accent4">
              <a:lumMod val="40000"/>
              <a:lumOff val="60000"/>
            </a:schemeClr>
          </a:solidFill>
        </p:spPr>
        <p:txBody>
          <a:bodyPr wrap="none" rtlCol="0">
            <a:spAutoFit/>
          </a:bodyPr>
          <a:lstStyle/>
          <a:p>
            <a:r>
              <a:rPr lang="nn-NO" b="1" dirty="0"/>
              <a:t>3.1.5.11 Oppsummering. Rettstekniske omsyn</a:t>
            </a:r>
          </a:p>
          <a:p>
            <a:r>
              <a:rPr lang="nn-NO" dirty="0"/>
              <a:t>«Departementet legg til grunn at arkivlova framleis skal vere ei lov om arkiv i vid forstand </a:t>
            </a:r>
          </a:p>
          <a:p>
            <a:r>
              <a:rPr lang="nn-NO" dirty="0"/>
              <a:t>og omfatte arkiv frå både offentleg og privat sektor. Forslaget frå departementet i </a:t>
            </a:r>
          </a:p>
          <a:p>
            <a:r>
              <a:rPr lang="nn-NO" dirty="0"/>
              <a:t>høyringsnotatet tek, som dagens lov, utgangpunkt i arkiva til det offentlege. Formålet i </a:t>
            </a:r>
          </a:p>
          <a:p>
            <a:r>
              <a:rPr lang="nn-NO" dirty="0"/>
              <a:t>arkivlova er å regulere arkivdanninga i det offentlege og å sikre at arkiva til offentlege </a:t>
            </a:r>
          </a:p>
          <a:p>
            <a:r>
              <a:rPr lang="nn-NO" dirty="0"/>
              <a:t>organ blir bevarte for ettertida.»</a:t>
            </a:r>
            <a:endParaRPr lang="nb-NO" dirty="0"/>
          </a:p>
        </p:txBody>
      </p:sp>
    </p:spTree>
    <p:extLst>
      <p:ext uri="{BB962C8B-B14F-4D97-AF65-F5344CB8AC3E}">
        <p14:creationId xmlns:p14="http://schemas.microsoft.com/office/powerpoint/2010/main" val="3027205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8DCEA91-0CE1-491C-96C8-6B8BCDBE8C74}"/>
              </a:ext>
            </a:extLst>
          </p:cNvPr>
          <p:cNvSpPr>
            <a:spLocks noGrp="1"/>
          </p:cNvSpPr>
          <p:nvPr>
            <p:ph type="title"/>
          </p:nvPr>
        </p:nvSpPr>
        <p:spPr/>
        <p:txBody>
          <a:bodyPr>
            <a:normAutofit/>
          </a:bodyPr>
          <a:lstStyle/>
          <a:p>
            <a:r>
              <a:rPr lang="nb-NO" sz="3200" dirty="0">
                <a:solidFill>
                  <a:schemeClr val="accent1">
                    <a:lumMod val="75000"/>
                  </a:schemeClr>
                </a:solidFill>
              </a:rPr>
              <a:t>Spørsmål til diskusjon</a:t>
            </a:r>
          </a:p>
        </p:txBody>
      </p:sp>
      <p:sp>
        <p:nvSpPr>
          <p:cNvPr id="3" name="Plassholder for innhold 2">
            <a:extLst>
              <a:ext uri="{FF2B5EF4-FFF2-40B4-BE49-F238E27FC236}">
                <a16:creationId xmlns:a16="http://schemas.microsoft.com/office/drawing/2014/main" id="{C3DD1370-E1AB-4BB5-BBB5-12C159E95706}"/>
              </a:ext>
            </a:extLst>
          </p:cNvPr>
          <p:cNvSpPr>
            <a:spLocks noGrp="1"/>
          </p:cNvSpPr>
          <p:nvPr>
            <p:ph idx="1"/>
          </p:nvPr>
        </p:nvSpPr>
        <p:spPr>
          <a:xfrm>
            <a:off x="838200" y="1528592"/>
            <a:ext cx="10515600" cy="2057058"/>
          </a:xfrm>
        </p:spPr>
        <p:txBody>
          <a:bodyPr>
            <a:normAutofit/>
          </a:bodyPr>
          <a:lstStyle/>
          <a:p>
            <a:endParaRPr lang="nb-NO" sz="2000" dirty="0"/>
          </a:p>
          <a:p>
            <a:r>
              <a:rPr lang="nb-NO" sz="2000" dirty="0"/>
              <a:t>Hvilke argumenter knyttet til digital forvaltning kan begrunne behov for å endre</a:t>
            </a:r>
          </a:p>
          <a:p>
            <a:pPr lvl="1"/>
            <a:r>
              <a:rPr lang="nb-NO" sz="2000" dirty="0"/>
              <a:t>forvaltningsloven og</a:t>
            </a:r>
          </a:p>
          <a:p>
            <a:pPr lvl="1"/>
            <a:r>
              <a:rPr lang="nb-NO" sz="2000" dirty="0"/>
              <a:t>arkivloven?</a:t>
            </a:r>
          </a:p>
          <a:p>
            <a:r>
              <a:rPr lang="nb-NO" sz="2000" dirty="0"/>
              <a:t>Hva bør slike regler gå ut på?</a:t>
            </a:r>
          </a:p>
        </p:txBody>
      </p:sp>
      <p:pic>
        <p:nvPicPr>
          <p:cNvPr id="4" name="Bilde 3">
            <a:extLst>
              <a:ext uri="{FF2B5EF4-FFF2-40B4-BE49-F238E27FC236}">
                <a16:creationId xmlns:a16="http://schemas.microsoft.com/office/drawing/2014/main" id="{201BC44C-A29D-4193-9838-4CE6E31A5254}"/>
              </a:ext>
            </a:extLst>
          </p:cNvPr>
          <p:cNvPicPr>
            <a:picLocks noChangeAspect="1"/>
          </p:cNvPicPr>
          <p:nvPr/>
        </p:nvPicPr>
        <p:blipFill rotWithShape="1">
          <a:blip r:embed="rId2"/>
          <a:srcRect t="17782" b="4935"/>
          <a:stretch/>
        </p:blipFill>
        <p:spPr>
          <a:xfrm>
            <a:off x="5824388" y="3585650"/>
            <a:ext cx="5270423" cy="3030537"/>
          </a:xfrm>
          <a:prstGeom prst="rect">
            <a:avLst/>
          </a:prstGeom>
        </p:spPr>
      </p:pic>
      <p:sp>
        <p:nvSpPr>
          <p:cNvPr id="5" name="TekstSylinder 4">
            <a:extLst>
              <a:ext uri="{FF2B5EF4-FFF2-40B4-BE49-F238E27FC236}">
                <a16:creationId xmlns:a16="http://schemas.microsoft.com/office/drawing/2014/main" id="{A3EFE9AD-B078-44D3-9F9B-0A4C85029249}"/>
              </a:ext>
            </a:extLst>
          </p:cNvPr>
          <p:cNvSpPr txBox="1"/>
          <p:nvPr/>
        </p:nvSpPr>
        <p:spPr>
          <a:xfrm>
            <a:off x="904788" y="3585650"/>
            <a:ext cx="4997074" cy="1200329"/>
          </a:xfrm>
          <a:prstGeom prst="rect">
            <a:avLst/>
          </a:prstGeom>
          <a:solidFill>
            <a:schemeClr val="accent4">
              <a:lumMod val="20000"/>
              <a:lumOff val="80000"/>
            </a:schemeClr>
          </a:solidFill>
        </p:spPr>
        <p:txBody>
          <a:bodyPr wrap="none" rtlCol="0">
            <a:spAutoFit/>
          </a:bodyPr>
          <a:lstStyle/>
          <a:p>
            <a:r>
              <a:rPr lang="nb-NO" dirty="0">
                <a:latin typeface="Calibri Light" panose="020F0302020204030204" pitchFamily="34" charset="0"/>
                <a:cs typeface="Calibri Light" panose="020F0302020204030204" pitchFamily="34" charset="0"/>
              </a:rPr>
              <a:t>Rettspolitisk argumentasjon kan med fordel ta </a:t>
            </a:r>
          </a:p>
          <a:p>
            <a:r>
              <a:rPr lang="nb-NO" dirty="0">
                <a:latin typeface="Calibri Light" panose="020F0302020204030204" pitchFamily="34" charset="0"/>
                <a:cs typeface="Calibri Light" panose="020F0302020204030204" pitchFamily="34" charset="0"/>
              </a:rPr>
              <a:t>utgangspunkt i rettsprinsipper, jf. f.eks. prinsippene</a:t>
            </a:r>
          </a:p>
          <a:p>
            <a:r>
              <a:rPr lang="nb-NO" dirty="0">
                <a:latin typeface="Calibri Light" panose="020F0302020204030204" pitchFamily="34" charset="0"/>
                <a:cs typeface="Calibri Light" panose="020F0302020204030204" pitchFamily="34" charset="0"/>
              </a:rPr>
              <a:t>jeg trakk frem i den innledende forelesningen på</a:t>
            </a:r>
          </a:p>
          <a:p>
            <a:r>
              <a:rPr lang="nb-NO" dirty="0">
                <a:latin typeface="Calibri Light" panose="020F0302020204030204" pitchFamily="34" charset="0"/>
                <a:cs typeface="Calibri Light" panose="020F0302020204030204" pitchFamily="34" charset="0"/>
              </a:rPr>
              <a:t>FINF4012 den 24.8:</a:t>
            </a:r>
          </a:p>
        </p:txBody>
      </p:sp>
    </p:spTree>
    <p:extLst>
      <p:ext uri="{BB962C8B-B14F-4D97-AF65-F5344CB8AC3E}">
        <p14:creationId xmlns:p14="http://schemas.microsoft.com/office/powerpoint/2010/main" val="1335635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1159</Words>
  <Application>Microsoft Office PowerPoint</Application>
  <PresentationFormat>Widescreen</PresentationFormat>
  <Paragraphs>110</Paragraphs>
  <Slides>7</Slides>
  <Notes>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7</vt:i4>
      </vt:variant>
    </vt:vector>
  </HeadingPairs>
  <TitlesOfParts>
    <vt:vector size="11" baseType="lpstr">
      <vt:lpstr>Arial</vt:lpstr>
      <vt:lpstr>Calibri</vt:lpstr>
      <vt:lpstr>Calibri Light</vt:lpstr>
      <vt:lpstr>Office-tema</vt:lpstr>
      <vt:lpstr>Forslag til reform av forvaltningsloven og arkivloven i lys av digital forvaltning</vt:lpstr>
      <vt:lpstr>Mandater</vt:lpstr>
      <vt:lpstr>Sentrale deler av forslaget fra Forvaltningslovutvalget (NOU 2019: 5)</vt:lpstr>
      <vt:lpstr>Sentrale deler av forslaget fra Arkivlovutvalget (NOU 2019: 9)</vt:lpstr>
      <vt:lpstr>Noen vurderinger</vt:lpstr>
      <vt:lpstr>Noen vurderinger (2)</vt:lpstr>
      <vt:lpstr>Spørsmål til diskusjon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Forslag til reform av forvaltningsloven og arkivloven i lys av digital forvaltning</dc:title>
  <dc:creator>dag wiese schartum</dc:creator>
  <cp:lastModifiedBy>dag wiese schartum</cp:lastModifiedBy>
  <cp:revision>2</cp:revision>
  <dcterms:created xsi:type="dcterms:W3CDTF">2021-10-25T19:30:19Z</dcterms:created>
  <dcterms:modified xsi:type="dcterms:W3CDTF">2021-10-25T22:10:30Z</dcterms:modified>
</cp:coreProperties>
</file>