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2" r:id="rId4"/>
    <p:sldId id="274" r:id="rId5"/>
    <p:sldId id="275" r:id="rId6"/>
    <p:sldId id="287" r:id="rId7"/>
    <p:sldId id="273" r:id="rId8"/>
    <p:sldId id="279" r:id="rId9"/>
    <p:sldId id="280" r:id="rId10"/>
    <p:sldId id="28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55121D-B044-4470-9E4C-1115ACC10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12B414-7795-44D5-8F46-7A45361A1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B3D4DB-E95A-49D1-964C-7C6C1424B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89C9C8-66A1-4E92-B21F-B45BF7F68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5F6341-6C76-4F96-91A6-B068824C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14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89078-24C3-48C8-B5E7-BF07E3BE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EEC9F2-9A4F-48F0-83F4-F66B73D0D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20544C-FCF7-4854-A929-D6C3AE94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B2A98C-2EDE-4457-AD30-699B59A9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76A070-7BCF-4A70-811E-F43F43B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153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0C613A-EA30-4F77-A8F1-E2AA9A41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FB2D8F-B7EC-44D5-B663-BD1F91DF4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9DA98A-094D-470F-B530-D3958423F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50D5C6-9EC5-481C-A7AF-0E90FCB58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E6191F-EC81-409D-A10F-C3F308EE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82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30407-D470-4E2D-9018-E4029FFB0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A3E641-992B-49C5-A311-176FA2936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17FD38-CB31-4AE9-9E5A-88F3EB248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7873A47-02A9-40BC-926B-AC25D0B56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984A88C-9661-41D4-A8C4-CC6DA8F0A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6608DE-84A6-4DBF-88A8-683E1B95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606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71B922-6490-4702-8F60-18DCED8D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42444B-B888-476A-83A5-517890578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1BD1F9-89A0-46B8-9DC5-8F28CE0A9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004DEDE-D987-4BB3-BF47-38694E630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CD4AE5-8134-47A4-886A-1571E11D0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EB9E118-EBF0-49B8-A7BB-3D5134EC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0F52987-027A-4FCC-B96B-585A1083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DA16E24-3628-4451-B3B9-0D89B91BB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67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994D76-CFC8-4C71-82C2-18818D14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207D711-78A1-433D-9E8F-709863BA0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BCA5ADE-F5D4-4956-989A-ECF9B6CBA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7BFE918-A127-458F-9C05-004DB1441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462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5809037-5688-4C04-B318-3933F04C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0D9C7FB-96A8-43FE-994D-A4451DED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99AEEB-E259-44C0-9119-C8F7FAD4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53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8DCDAC-9561-493E-BD4A-E43ADD96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AB9903-9071-45AC-A9CF-BEFCDF85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CC1EFC7-B498-4934-966F-2129AC793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DCA27C-5254-4FBD-ACA8-AF085A6E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8C41C0-DAAE-4AB6-AF73-AA257DBA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D41268-53BA-4C60-8EF0-ACEF4BB3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6308EB-8A43-44AD-BC35-0D684096E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4A8C702-98EA-49CC-8EED-56FA33DC6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0D8809E-DDF5-4D4A-957F-F5B2B88E2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8326C23-6DDB-4FD5-A1D4-40446B95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7795111-6FFD-4108-AA99-3398316D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85EB81-321C-4DC8-BDFB-7C034B59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23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2650A4-3300-4183-9DC2-EE759C6A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0D9FDC6-5E38-499A-94C1-DDA54B437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6293D0-6D43-4185-BB42-D979ED560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72048-5D74-4FF1-8C34-8ADC31C3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457033-1B04-40F8-A300-93B09345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69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1FFFBB9-C276-44FB-98E9-7BB5C738D1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8C5C1B8-4412-42C6-AF9C-E9FBF61D9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2BF13D-F55E-4DDC-8B34-A625EC2E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2B1E52-D5BB-4AB5-A3ED-8DEE47A3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78FF1E-67F6-4D9C-AF4A-1E9DAD18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79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12E7BAB-48A6-43C7-A064-A7262D17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38EFB10-FFE0-4758-9781-F857A5345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E8F249-1DEB-4A4A-A0FE-AC77AC9E4E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A3BA0-36B7-4B16-BFBC-3952803EFE4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0E59AD-7379-4A6B-9B01-12F4F7845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0049AB-ACB8-4EF9-AC94-F389A6AD3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96660-98DF-4CEB-AEE2-935AA8E9F3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71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A52EF-7FC5-40C1-984C-3BB5F2649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240103"/>
            <a:ext cx="9144000" cy="1228196"/>
          </a:xfrm>
        </p:spPr>
        <p:txBody>
          <a:bodyPr>
            <a:normAutofit/>
          </a:bodyPr>
          <a:lstStyle/>
          <a:p>
            <a:r>
              <a:rPr lang="nb-NO" sz="2800" dirty="0"/>
              <a:t>Personvernforordningen:</a:t>
            </a:r>
            <a:br>
              <a:rPr lang="nb-NO" sz="3600" dirty="0"/>
            </a:br>
            <a:r>
              <a:rPr lang="nb-NO" sz="3600" dirty="0"/>
              <a:t>Tilsynsordningen, erstatning og sanksjoner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E2581A2-735E-4971-9E0C-E83FF38A5D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Schartum,</a:t>
            </a:r>
          </a:p>
          <a:p>
            <a:r>
              <a:rPr lang="nb-NO" sz="2000" dirty="0"/>
              <a:t>Senter for rettsinformatikk</a:t>
            </a:r>
          </a:p>
        </p:txBody>
      </p:sp>
    </p:spTree>
    <p:extLst>
      <p:ext uri="{BB962C8B-B14F-4D97-AF65-F5344CB8AC3E}">
        <p14:creationId xmlns:p14="http://schemas.microsoft.com/office/powerpoint/2010/main" val="140459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216246" y="2216764"/>
            <a:ext cx="20150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Datatilsynet</a:t>
            </a:r>
          </a:p>
          <a:p>
            <a:r>
              <a:rPr lang="nb-NO" dirty="0"/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615916" y="3032092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715036" y="5634184"/>
            <a:ext cx="24575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3269381" y="5630922"/>
            <a:ext cx="122969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Registrerte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FCABDBA-08BF-4B15-9DBE-7F8A8D3F9AA1}"/>
              </a:ext>
            </a:extLst>
          </p:cNvPr>
          <p:cNvSpPr txBox="1"/>
          <p:nvPr/>
        </p:nvSpPr>
        <p:spPr>
          <a:xfrm>
            <a:off x="5014153" y="289536"/>
            <a:ext cx="176907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Personvernrådet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191423" y="194859"/>
            <a:ext cx="3246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Tilsynsmyndighetene</a:t>
            </a:r>
          </a:p>
        </p:txBody>
      </p: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7018BAF1-05EE-4081-9BA4-694DCB554F7A}"/>
              </a:ext>
            </a:extLst>
          </p:cNvPr>
          <p:cNvGrpSpPr/>
          <p:nvPr/>
        </p:nvGrpSpPr>
        <p:grpSpPr>
          <a:xfrm>
            <a:off x="6642164" y="1328122"/>
            <a:ext cx="3991792" cy="1075655"/>
            <a:chOff x="6666477" y="1365361"/>
            <a:chExt cx="3991792" cy="107565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7454434" y="1365361"/>
              <a:ext cx="3203835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Ledende tilsynsmyndighet</a:t>
              </a:r>
            </a:p>
            <a:p>
              <a:r>
                <a:rPr lang="nb-NO" sz="1500" dirty="0"/>
                <a:t>(ved grenseoverskridende behandling)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215C3645-DC86-492B-98C5-8B13AFCB8D3B}"/>
                </a:ext>
              </a:extLst>
            </p:cNvPr>
            <p:cNvSpPr txBox="1"/>
            <p:nvPr/>
          </p:nvSpPr>
          <p:spPr>
            <a:xfrm>
              <a:off x="7454435" y="2067605"/>
              <a:ext cx="2563651" cy="33855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Regler for samarbeid, art. 60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 flipV="1">
              <a:off x="6666477" y="1673138"/>
              <a:ext cx="787957" cy="767878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5BD4638F-52EB-44E7-8542-E1F2BE3F894E}"/>
              </a:ext>
            </a:extLst>
          </p:cNvPr>
          <p:cNvGrpSpPr/>
          <p:nvPr/>
        </p:nvGrpSpPr>
        <p:grpSpPr>
          <a:xfrm>
            <a:off x="2804649" y="2216764"/>
            <a:ext cx="2898821" cy="1706050"/>
            <a:chOff x="2804649" y="2216764"/>
            <a:chExt cx="2898821" cy="1706050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2804649" y="2216764"/>
              <a:ext cx="2004844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b="1" dirty="0"/>
                <a:t>Andre nasjonale</a:t>
              </a:r>
            </a:p>
            <a:p>
              <a:r>
                <a:rPr lang="nb-NO" b="1" dirty="0"/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2533" y="2973839"/>
              <a:ext cx="1520937" cy="1728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5BE64473-9BBA-42F5-88D6-A31705227DD7}"/>
                </a:ext>
              </a:extLst>
            </p:cNvPr>
            <p:cNvSpPr txBox="1"/>
            <p:nvPr/>
          </p:nvSpPr>
          <p:spPr>
            <a:xfrm>
              <a:off x="3236156" y="3091817"/>
              <a:ext cx="2217274" cy="830997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Regler for:</a:t>
              </a:r>
            </a:p>
            <a:p>
              <a:r>
                <a:rPr lang="nb-NO" sz="1600" dirty="0"/>
                <a:t>gjensidig bistand, art. 61</a:t>
              </a:r>
            </a:p>
            <a:p>
              <a:r>
                <a:rPr lang="nb-NO" sz="1600" dirty="0"/>
                <a:t>felles aktiviteter, art. 62</a:t>
              </a:r>
            </a:p>
          </p:txBody>
        </p:sp>
      </p:grp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3AAF01B4-471F-48A5-8107-86978FCA3B38}"/>
              </a:ext>
            </a:extLst>
          </p:cNvPr>
          <p:cNvGrpSpPr/>
          <p:nvPr/>
        </p:nvGrpSpPr>
        <p:grpSpPr>
          <a:xfrm>
            <a:off x="251592" y="282695"/>
            <a:ext cx="5451878" cy="1889353"/>
            <a:chOff x="251592" y="282695"/>
            <a:chExt cx="5451878" cy="1889353"/>
          </a:xfrm>
        </p:grpSpPr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2533" y="2143711"/>
              <a:ext cx="1520937" cy="28337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47596" y="586243"/>
              <a:ext cx="1" cy="1542607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C7109EFA-F426-4827-B33C-79D8656A170E}"/>
                </a:ext>
              </a:extLst>
            </p:cNvPr>
            <p:cNvSpPr txBox="1"/>
            <p:nvPr/>
          </p:nvSpPr>
          <p:spPr>
            <a:xfrm>
              <a:off x="251592" y="841598"/>
              <a:ext cx="4659301" cy="1323439"/>
            </a:xfrm>
            <a:prstGeom prst="rect">
              <a:avLst/>
            </a:prstGeom>
            <a:noFill/>
            <a:ln>
              <a:solidFill>
                <a:srgbClr val="FF99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Kap. VII, avsnitt 2: Regler om konsistensmekanisme for ensartet anvendelse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Uttalelse fra Personvernrådet, art. 64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Tvisteløsning gjennom Personvernrådet, art. 65 – 66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Informasjonsutveksling, art. 67</a:t>
              </a:r>
            </a:p>
          </p:txBody>
        </p:sp>
        <p:sp>
          <p:nvSpPr>
            <p:cNvPr id="33" name="TekstSylinder 32">
              <a:extLst>
                <a:ext uri="{FF2B5EF4-FFF2-40B4-BE49-F238E27FC236}">
                  <a16:creationId xmlns:a16="http://schemas.microsoft.com/office/drawing/2014/main" id="{C2D9DA4C-0103-430B-802C-6D76010FC63B}"/>
                </a:ext>
              </a:extLst>
            </p:cNvPr>
            <p:cNvSpPr txBox="1"/>
            <p:nvPr/>
          </p:nvSpPr>
          <p:spPr>
            <a:xfrm>
              <a:off x="3375575" y="282695"/>
              <a:ext cx="149861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Kommisjonen</a:t>
              </a:r>
            </a:p>
          </p:txBody>
        </p:sp>
      </p:grp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F0601324-023F-42AD-BA92-34D37B576BA3}"/>
              </a:ext>
            </a:extLst>
          </p:cNvPr>
          <p:cNvSpPr txBox="1"/>
          <p:nvPr/>
        </p:nvSpPr>
        <p:spPr>
          <a:xfrm>
            <a:off x="6943007" y="185490"/>
            <a:ext cx="4967165" cy="107721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/>
              <a:t>Diverse bestemmelser om Personvernrådet: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Grunnleggende om rådet og uavhengighet, art 68 og 69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Oppgaver, art. 70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Diverse bestemmelser, art. 71 – 76 </a:t>
            </a: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F3DF77D8-6974-4E01-AF88-EF189419249C}"/>
              </a:ext>
            </a:extLst>
          </p:cNvPr>
          <p:cNvGrpSpPr/>
          <p:nvPr/>
        </p:nvGrpSpPr>
        <p:grpSpPr>
          <a:xfrm>
            <a:off x="381552" y="2957019"/>
            <a:ext cx="5702791" cy="2616358"/>
            <a:chOff x="381552" y="2957019"/>
            <a:chExt cx="5702791" cy="2616358"/>
          </a:xfrm>
        </p:grpSpPr>
        <p:cxnSp>
          <p:nvCxnSpPr>
            <p:cNvPr id="36" name="Rett pilkobling 35">
              <a:extLst>
                <a:ext uri="{FF2B5EF4-FFF2-40B4-BE49-F238E27FC236}">
                  <a16:creationId xmlns:a16="http://schemas.microsoft.com/office/drawing/2014/main" id="{97B37434-C083-45E1-A198-AEED3B9B32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0366" y="2957019"/>
              <a:ext cx="1663977" cy="2616358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5263D430-5B34-45EB-97DE-8A0E688C67B9}"/>
                </a:ext>
              </a:extLst>
            </p:cNvPr>
            <p:cNvSpPr txBox="1"/>
            <p:nvPr/>
          </p:nvSpPr>
          <p:spPr>
            <a:xfrm>
              <a:off x="381552" y="4216980"/>
              <a:ext cx="4234364" cy="83099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Registrertes rett til klage, art. 77, jf. pol </a:t>
              </a:r>
              <a:r>
                <a:rPr lang="nb-NO" sz="1600" dirty="0" err="1"/>
                <a:t>kap</a:t>
              </a:r>
              <a:r>
                <a:rPr lang="nb-NO" sz="1600" dirty="0"/>
                <a:t>. 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600" dirty="0"/>
                <a:t>Pol § 22 annet ledd inneholder bare regel om</a:t>
              </a:r>
            </a:p>
            <a:p>
              <a:r>
                <a:rPr lang="nb-NO" sz="1600" dirty="0"/>
                <a:t>      klage til Personvernnemnda</a:t>
              </a:r>
            </a:p>
          </p:txBody>
        </p:sp>
      </p:grp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8C3D82A3-E1D1-4EF3-8688-23DAD42E556E}"/>
              </a:ext>
            </a:extLst>
          </p:cNvPr>
          <p:cNvCxnSpPr/>
          <p:nvPr/>
        </p:nvCxnSpPr>
        <p:spPr>
          <a:xfrm>
            <a:off x="4562717" y="5630922"/>
            <a:ext cx="3114530" cy="29266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274CADF-BB05-4E6A-8214-1A5C94F9D6BA}"/>
              </a:ext>
            </a:extLst>
          </p:cNvPr>
          <p:cNvSpPr txBox="1"/>
          <p:nvPr/>
        </p:nvSpPr>
        <p:spPr>
          <a:xfrm>
            <a:off x="5362071" y="5644799"/>
            <a:ext cx="101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C00000"/>
                </a:solidFill>
              </a:rPr>
              <a:t>uenighet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93358D3E-BFB5-4162-8FBA-5C8EF2555EB4}"/>
              </a:ext>
            </a:extLst>
          </p:cNvPr>
          <p:cNvGrpSpPr/>
          <p:nvPr/>
        </p:nvGrpSpPr>
        <p:grpSpPr>
          <a:xfrm>
            <a:off x="7213971" y="2499844"/>
            <a:ext cx="3825308" cy="369332"/>
            <a:chOff x="7213971" y="2499844"/>
            <a:chExt cx="3825308" cy="369332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2D62CDDD-3C48-4C55-BF8E-0942338C38FF}"/>
                </a:ext>
              </a:extLst>
            </p:cNvPr>
            <p:cNvSpPr txBox="1"/>
            <p:nvPr/>
          </p:nvSpPr>
          <p:spPr>
            <a:xfrm>
              <a:off x="8068466" y="2499844"/>
              <a:ext cx="297081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Domstolsprøving, jf. art. 78(1)</a:t>
              </a:r>
            </a:p>
          </p:txBody>
        </p:sp>
        <p:cxnSp>
          <p:nvCxnSpPr>
            <p:cNvPr id="14" name="Rett pilkobling 13">
              <a:extLst>
                <a:ext uri="{FF2B5EF4-FFF2-40B4-BE49-F238E27FC236}">
                  <a16:creationId xmlns:a16="http://schemas.microsoft.com/office/drawing/2014/main" id="{B5D66D46-5E45-4D64-BC4E-CCCF7A513EA2}"/>
                </a:ext>
              </a:extLst>
            </p:cNvPr>
            <p:cNvCxnSpPr>
              <a:cxnSpLocks/>
            </p:cNvCxnSpPr>
            <p:nvPr/>
          </p:nvCxnSpPr>
          <p:spPr>
            <a:xfrm>
              <a:off x="7213971" y="2735567"/>
              <a:ext cx="85449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457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C55D7B-59C3-45BF-8767-F93D45A4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875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nasjonal organisering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D60429-B887-4E08-BE30-7F97C798B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898" y="1125769"/>
            <a:ext cx="10968204" cy="5325575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stat står fritt mht. organisering av tilsynsmyndighet(er)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Norge beholdt organiseringen med Datatilsynet og Personvernnemnda slik den var etter personopplysningsloven 2000, se pol kap. 6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 er et nasjonalt klageorgan som ikke hører med til EUs tilsynssystem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 behandler ikke klage på avgjørelse fra ledende tilsynsmyndighet (art. 56) og konsistensmekanismen mv. (kap. VII)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Norske tilsynsmyndigheter har videre kompetanse enn det som følger av personvernforordningen, se pol § 20 tredje ledd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 og Personvernnemnda har myndighet etter ca. 10 lover og 30 forskrifter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tilsynsmyndigheter etter forordningen (og personopplysningsloven) skal utføre oppgaver og myndighet i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full uavhengighet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art. 52(1) og pol § 20 første ledd)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Skal være uavhengig, både direkte og indirekte (jf. art. 52(2))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Tilsynsorganene skal ha en ressurssituasjon som gjør det mulig med effektiv utøvelse av myndighet og deltakelse i det felles arbeid på europeisk nivå (jf. 52(4))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stilles også krav til intern organisering, av tilsynsorganene og til finansiell kontroll, budsjetter, kvalifikasjoner og oppnevning mv. (jf. art. 52(3), (5), (6), art. 53 og 54)</a:t>
            </a:r>
          </a:p>
        </p:txBody>
      </p:sp>
    </p:spTree>
    <p:extLst>
      <p:ext uri="{BB962C8B-B14F-4D97-AF65-F5344CB8AC3E}">
        <p14:creationId xmlns:p14="http://schemas.microsoft.com/office/powerpoint/2010/main" val="632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generelt om kompetansefordeling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52108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Utgangspunktet er at hver myndighet er nasjonal og har kompetanse innenfor sitt lands territorium (jf. art. 55(1))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Tilsynsmyndigheten har ikke kompetanse til å føre tilsyn med domstolers behandling av personopplysninger som ledd i domstolenes domsmyndighet (men for administrativ behandling) jf. maktfordelingsprinsippet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Nasjonale tilsynsmyndigheters kompetanse kan være innskrenket som følge av bestemmelsene om «ledende tilsynsmyndighet» i art. 56, jf. neste bilde</a:t>
            </a:r>
          </a:p>
        </p:txBody>
      </p:sp>
    </p:spTree>
    <p:extLst>
      <p:ext uri="{BB962C8B-B14F-4D97-AF65-F5344CB8AC3E}">
        <p14:creationId xmlns:p14="http://schemas.microsoft.com/office/powerpoint/2010/main" val="356434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917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særlig om ledende tilsynsmyndighet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055" y="949069"/>
            <a:ext cx="10760090" cy="5668414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Ordningen med ledende tilsynsmyndighet gjelder der behandlingen er grenseoverskridende (jf. 56(1))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«Grenseoverskridende behandling» er definert i art. 4(23):</a:t>
            </a:r>
          </a:p>
          <a:p>
            <a:pPr lvl="2"/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den behandlingsansvarlige eller databehandler er etablert i to eller flere medlemsstater og behandlingen er knyttet til virksomhet som gjelder disse</a:t>
            </a:r>
          </a:p>
          <a:p>
            <a:pPr lvl="2"/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den behandlingsansvarlige eller databehandler er etablert ett sted i Unionen og behandlingen vil påvirke, eller sannsynligvis vil påvirke, registrerte i mer enn én medlemsstat </a:t>
            </a:r>
            <a:r>
              <a:rPr lang="nb-NO" sz="23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betydelig grad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Ordningen med ledende tilsynsmyndighet gjelder likevel ikke når det rettslige grunnlaget er «oppfylle en rettslig forpliktelse» (art. 6(1)(c)) og «oppgave i allmennhetens interesse» og «offentlig myndighet» (art. 6(1)(e)), jf. art. 55(2)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 om ledende tilsynsmyndighet (art. 56) og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kap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VII om samarbeid mellom tilsynsmyndighetene og ensartet anvendelse av forordningen, gjelder i Norge bare når behandlingen av personopplysninger skjer innenfor rammene av EØS-avtalen, se pol § 2 tredje ledd</a:t>
            </a:r>
          </a:p>
        </p:txBody>
      </p:sp>
    </p:spTree>
    <p:extLst>
      <p:ext uri="{BB962C8B-B14F-4D97-AF65-F5344CB8AC3E}">
        <p14:creationId xmlns:p14="http://schemas.microsoft.com/office/powerpoint/2010/main" val="148000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917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særlig om ledende tilsynsmyndighet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460" y="1165048"/>
            <a:ext cx="10760090" cy="5402850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behandlingen grenseoverskridende, er det plasseringen av behandlingsansvarliges eller databehandlers hovedvirksomhet som er avgjørende for hvilken tilsynsmyndighet som blir «ledende»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Hovedvirksomhet er definert i art. 4(16):</a:t>
            </a:r>
          </a:p>
          <a:p>
            <a:pPr lvl="2"/>
            <a:r>
              <a:rPr lang="nb-NO" sz="23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</a:t>
            </a:r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: Enten hovedadministrasjonen for en virksomhet som er etablert i flere stater, eller en annen del av virksomheten som både formelt og reelt fastsetter formål og midler for behandlingen</a:t>
            </a:r>
          </a:p>
          <a:p>
            <a:pPr lvl="2"/>
            <a:r>
              <a:rPr lang="nb-NO" sz="23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: Hovedadministrasjonen i Unionen eller der databehandlervirksomheten i Unionen hovedsakelig skjer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ordningen med ledende tilsynsmyndighet gjelder, skal samarbeids-prosedyrene i art. 60 følges (men disse kommer jeg ikke nærmere inn på)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en klage eller overtredelse bare eller i vesentlig grad gjelder registrerte i én medlemsstat, kan den nasjonale tilsynsmyndigheten likevel behandle saken, men skal i så fall underrette den ledende tilsynsmyndigheten (jf. art. 56(2) og (3))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ledende tilsynsmyndigheten kan kreve å overta behandlingen av saken, se nærmere bestemmelser i art. 56(4 – 6)</a:t>
            </a:r>
          </a:p>
        </p:txBody>
      </p:sp>
    </p:spTree>
    <p:extLst>
      <p:ext uri="{BB962C8B-B14F-4D97-AF65-F5344CB8AC3E}">
        <p14:creationId xmlns:p14="http://schemas.microsoft.com/office/powerpoint/2010/main" val="307674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447"/>
            <a:ext cx="10515600" cy="90463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Tilsynenes (Datatilsynets) oppgaver og myndighet, art. 57 og 58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50" y="1278428"/>
            <a:ext cx="10920796" cy="4898536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angir til sammen 20 spesifikke oppgaver for tilsynsmyndighetene, og avslutter med: «utføre enhver annen oppgave knyttet til vern av person-opplysninger»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Sammenfatningsvis gjelder oppgavene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 etter type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Undersøkelses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myndighet, jf. art. 58(1)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orrigerende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myndighet, jf. art. 58(2)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til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godkjenne og gi råd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jf. art. 58(3)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 etter nivå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Individuell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utøvelse av myndighet: Føre tilsyn, håndheve forordningen, behandle og avgjøre klager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Utøvelse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myndighet: Vedta standard avtalevilkår (art. 28(8)), opprette og vedlikeholde lister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 avtalevilkår (art. 46(3)), bindende virksomhetsregler (art. 47)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lvl="1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 bransjer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Gjennomføre undersøkelser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69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29FE84-8B8F-49E8-B75C-5421AFC2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732"/>
            <a:ext cx="10515600" cy="90308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Erstatning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C52D9D-15D6-4179-91B6-D7C48B3F5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43" y="1079820"/>
            <a:ext cx="11184169" cy="5413055"/>
          </a:xfrm>
        </p:spPr>
        <p:txBody>
          <a:bodyPr>
            <a:normAutofit lnSpcReduction="10000"/>
          </a:bodyPr>
          <a:lstStyle/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erstatningsansvar for både materiell og ikke-materiell skade som følge av at regler i forordningen er overtrådt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«involverte» behandlingsansvarlige skal være ansvarlige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Databehandlere er kun ansvarlig for skade som oppstår pga. av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brudd på bestemmelser som er rettet mot databehandler, og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overskridelse av grensene i databehandleravtalen (jf. art. 28(3), eller opptreden i strid med behandlingsansvarliges instrukser (jf. art. 28(3)(a))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«Omvendt bevisbyrde»: Behandlingsansvarlige og databehandlere kan fritas for erstatningsansvar hvis de «godtgjør at [de] på ingen måte er ansvarlig for hendelsen som førte til skaden» (art. 82(3))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Jf. betydningen av å påvise samsvar med forordningen (art. 24(1)) – dvs. dokumentere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Logger og annen dokumentasjon av maskinelle hendelser mv. vil trolig være av stor betydning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ansvarlige (jf. ovenfor) skal holdes erstatningsansvarlige for hele skaden (art. 82(4)), men kan kreve tilbake fra andre ansvarlige slik at beløpet står i samsvar med den skaden hver har forårsaket (art. 82(5))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Krav om erstatning fremmes for og avgjøres av domstolene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nasjonal rett (art. 82(6))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6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4482770-A168-46EA-82AC-EADABB91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020"/>
            <a:ext cx="10515600" cy="720812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Overtredelsesgebyr (1)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7043558-DCAA-423D-A8CC-EA7AF7837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72" y="1010384"/>
            <a:ext cx="11115245" cy="5629355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Overtredelsesgebyr er en administrativ straff som kan ilegges av tilsynsmyndighetene og prøves for domstolene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Gebyrene skal være individuelle, og både være forholdsmessige og avskrekkende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83(2)(a – k) angir faktorer som skal vektlegges,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f.eks.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Aktsomhetsgrad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Alvorlighetsgrad; typer opplysninger, omfang og varighet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Skadebegrensning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Tekniske og organisatoriske tiltak i samsvar med art. 25 og 32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«enhver annen skjerpende eller formildende faktor» (f.eks. vedrørende økonomiske forhold), kan vektlegges, se art. 83(2)(k)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To nivåer for gebyr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10 millioner euro eller opptil 2% av samlet global omsetning i siste regnskapsår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20 millioner euro eller opptil 4% av samlet global omsetning i siste regnskapsår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Beregning ut i fra omsetning gjelder bare for foretak, og det høyeste av euro- og %-beløpet skal gjelde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92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4482770-A168-46EA-82AC-EADABB91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50" y="195885"/>
            <a:ext cx="10515600" cy="720812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Overtredelsesgebyr (2)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7043558-DCAA-423D-A8CC-EA7AF7837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382" y="1302166"/>
            <a:ext cx="11115245" cy="4639137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Gebyr kan ilegges for brudd på alle bestemmelser som stiller krav til behandlingsansvarlig,  databehandler eller gir rettigheter til registrerte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Gebyr kan også brukes for å tvinge igjennom tilsynsmyndighetens vedtak etter art. 58(1) og (2)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fastsettes nasjonale bestemmelser om når og i hvilken grad offentlig myndigheter og organer kan ilegges gebyr  (jf. art. 83(7))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pol § 26 annet ledd er det bestemt at gebyrer kan ilegges norske offentlige myndigheter og organer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regler for samlet gebyr når flere bestemmelser er overtrådt (jf. art. 83(3))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Nødvendige rettssikkerhetsgarantier (domstolsprøving mv.) blir forutsatt, men ikke spesifisert (jf. art. 83(8))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0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</Words>
  <Application>Microsoft Office PowerPoint</Application>
  <PresentationFormat>Widescreen</PresentationFormat>
  <Paragraphs>106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Personvernforordningen: Tilsynsordningen, erstatning og sanksjoner</vt:lpstr>
      <vt:lpstr>PowerPoint-presentasjon</vt:lpstr>
      <vt:lpstr>Tilsynssystemet – nasjonal organisering mv.</vt:lpstr>
      <vt:lpstr>Tilsynssystemet – generelt om kompetansefordeling</vt:lpstr>
      <vt:lpstr>Tilsynssystemet – særlig om ledende tilsynsmyndighet (1)</vt:lpstr>
      <vt:lpstr>Tilsynssystemet – særlig om ledende tilsynsmyndighet (2)</vt:lpstr>
      <vt:lpstr>Tilsynenes (Datatilsynets) oppgaver og myndighet, art. 57 og 58</vt:lpstr>
      <vt:lpstr>Erstatning</vt:lpstr>
      <vt:lpstr>Overtredelsesgebyr (1)</vt:lpstr>
      <vt:lpstr>Overtredelsesgebyr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Personvernforordningen: Tilsynsordningen, erstatning og sanksjoner</dc:title>
  <dc:creator>dag wiese schartum</dc:creator>
  <cp:lastModifiedBy>dag wiese schartum</cp:lastModifiedBy>
  <cp:revision>11</cp:revision>
  <dcterms:created xsi:type="dcterms:W3CDTF">2020-10-12T12:28:26Z</dcterms:created>
  <dcterms:modified xsi:type="dcterms:W3CDTF">2020-10-12T20:07:26Z</dcterms:modified>
</cp:coreProperties>
</file>