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2" r:id="rId3"/>
    <p:sldId id="279" r:id="rId4"/>
    <p:sldId id="286" r:id="rId5"/>
    <p:sldId id="291" r:id="rId6"/>
    <p:sldId id="293" r:id="rId7"/>
    <p:sldId id="294" r:id="rId8"/>
    <p:sldId id="295" r:id="rId9"/>
    <p:sldId id="280" r:id="rId10"/>
    <p:sldId id="289" r:id="rId11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96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F30086E-0419-4B0B-AFC4-25091309B8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81C7DA74-DA69-46E8-8C99-ADBA53C6E6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275B053-FE94-4E23-BCD1-BD1CABD0C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5A0BF-0A29-4245-9101-80D754D1001A}" type="datetimeFigureOut">
              <a:rPr lang="nb-NO" smtClean="0"/>
              <a:t>14.09.2020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D7BC9A5-1206-49A6-B669-CB4D2B93E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CD1E36A-F429-4755-933E-DBFABAEEC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08189-8A3F-4D01-BAD9-D0C5A8ACA08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62048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B7AB21A-CDDD-4777-9F4C-033F30732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784AA81-C508-4FB8-91E2-BE2A42E115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D405DFB-E4EB-4170-8B10-30A4F10BF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5A0BF-0A29-4245-9101-80D754D1001A}" type="datetimeFigureOut">
              <a:rPr lang="nb-NO" smtClean="0"/>
              <a:t>14.09.2020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C16F8A9-4D92-4D12-9F94-D31E808EF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1A57D7F-D125-4855-BA8E-AE2267FA9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08189-8A3F-4D01-BAD9-D0C5A8ACA08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3824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C604AA8-8A02-4144-BEE5-AB4E4F6E6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098E13B-27AD-4DC2-A2D6-39B2D7C459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EF79816-0696-48B7-9BA3-1F499DA3A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5A0BF-0A29-4245-9101-80D754D1001A}" type="datetimeFigureOut">
              <a:rPr lang="nb-NO" smtClean="0"/>
              <a:t>14.09.2020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3456D66-5D9B-4497-AF74-026F0A7BD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0B628C4-65F2-4BD5-BF44-5A9E95B43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08189-8A3F-4D01-BAD9-D0C5A8ACA08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115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4BC0A23-6B52-4FD2-9795-86ED25F71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0717BB6-6FBB-4B3C-BE9D-1E9BF9C77A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4E42934-C450-4F20-A8DE-739238E1B3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0861E90-2CF7-4634-A58A-CE6964004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5A0BF-0A29-4245-9101-80D754D1001A}" type="datetimeFigureOut">
              <a:rPr lang="nb-NO" smtClean="0"/>
              <a:t>14.09.2020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F2F9B8F-31D8-407F-B252-687E7677F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A647711-2DFD-41A7-A481-51EFF774F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08189-8A3F-4D01-BAD9-D0C5A8ACA08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477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9E68CAF-E8B8-451C-9919-5C5C2E3D9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B281A09-5EE1-41AF-B0C4-9DEDBE6660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868A783-195F-4897-95C8-EB55439605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AAF807AD-9DB4-441C-9D38-10D48BE55D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C91D0407-3E27-40A5-B939-3F8B07BF88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3A4F808A-AC1B-4A78-88E2-0D9850DEC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5A0BF-0A29-4245-9101-80D754D1001A}" type="datetimeFigureOut">
              <a:rPr lang="nb-NO" smtClean="0"/>
              <a:t>14.09.2020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4737F21E-3F58-421A-BD0C-B11079B0A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8E4F2987-715F-4C6A-B8D8-D3B040510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08189-8A3F-4D01-BAD9-D0C5A8ACA08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97863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1017BF-EF7D-4108-9788-FB83130824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8156A792-A13C-4EDC-9098-58CAB8F8C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5A0BF-0A29-4245-9101-80D754D1001A}" type="datetimeFigureOut">
              <a:rPr lang="nb-NO" smtClean="0"/>
              <a:t>14.09.2020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81B43AF0-4FD9-4711-8329-98400F43F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580165E-48CA-4AE7-86DF-1B05E7FF4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08189-8A3F-4D01-BAD9-D0C5A8ACA08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1833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AA47D6E8-7FC0-43C6-A505-9585CACDC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5A0BF-0A29-4245-9101-80D754D1001A}" type="datetimeFigureOut">
              <a:rPr lang="nb-NO" smtClean="0"/>
              <a:t>14.09.2020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025F76B4-E8B4-47D2-9202-06FF1F7D4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978F2B6-C6CD-4BD8-99C1-E5390807B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08189-8A3F-4D01-BAD9-D0C5A8ACA08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01826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7392072-D994-4F87-ACD8-711D65239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B7437E4-8B2F-4E5D-9251-70DCE2E6BD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661949F-55C0-4D1E-8B21-6AD7BFA606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A406FF6-FC84-4B39-BCF0-B538F910B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5A0BF-0A29-4245-9101-80D754D1001A}" type="datetimeFigureOut">
              <a:rPr lang="nb-NO" smtClean="0"/>
              <a:t>14.09.2020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6B60678-B3F1-42A4-AFC4-22116C856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D6CA049-D2C9-41E0-81A8-4CA260135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08189-8A3F-4D01-BAD9-D0C5A8ACA08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86042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F2575E1-0272-47FF-B290-3E623ED13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D918516B-0649-4475-9CBF-ADAF40E3F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0FCD0A8-6776-44BF-933B-05D6E7A8FF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5297984-279D-403A-B084-4604D21C2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5A0BF-0A29-4245-9101-80D754D1001A}" type="datetimeFigureOut">
              <a:rPr lang="nb-NO" smtClean="0"/>
              <a:t>14.09.2020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AEFA732-B347-4EE1-8E3B-7E9DC39EC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86F0714-677B-4401-86A6-31F2A2A01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08189-8A3F-4D01-BAD9-D0C5A8ACA08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1675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AA56A57-64A3-40E4-A24C-8724DFD94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609D935-1F4C-4841-B3A2-3284159CA2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13EC1EF-01F2-49C0-A557-03ADCA3F3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5A0BF-0A29-4245-9101-80D754D1001A}" type="datetimeFigureOut">
              <a:rPr lang="nb-NO" smtClean="0"/>
              <a:t>14.09.2020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8EC235F-D7D4-4170-979C-F1F770954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3ED76D1-7C57-48BB-AEF8-AE21D5598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08189-8A3F-4D01-BAD9-D0C5A8ACA08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14523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AC03879F-38B0-4986-B852-11D033568C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1442733-99B3-4486-A9BA-E3006D250F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2F81B7F-FFE8-4532-8EB1-E13B3FCE0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5A0BF-0A29-4245-9101-80D754D1001A}" type="datetimeFigureOut">
              <a:rPr lang="nb-NO" smtClean="0"/>
              <a:t>14.09.2020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95F2F22-9D11-44AC-AE4A-1EC6DD8E4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B92ADB8-D6B1-468F-BEA3-3E82A3091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08189-8A3F-4D01-BAD9-D0C5A8ACA08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66068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3FB20BB5-27A7-444D-8B1F-532136E17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F096863-D9A0-4B26-8F75-5DC3CB43F4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DDBD6B5-FB1A-4A49-85C4-8B53F83629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C5A0BF-0A29-4245-9101-80D754D1001A}" type="datetimeFigureOut">
              <a:rPr lang="nb-NO" smtClean="0"/>
              <a:t>14.09.2020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06645C6-9918-47C6-A963-F2BD919355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39CB998-EE7D-4102-98F4-0A9BC31BF8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208189-8A3F-4D01-BAD9-D0C5A8ACA08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4973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101240B-3DD7-4857-848E-4181BE455E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439814"/>
          </a:xfrm>
        </p:spPr>
        <p:txBody>
          <a:bodyPr>
            <a:normAutofit/>
          </a:bodyPr>
          <a:lstStyle/>
          <a:p>
            <a:r>
              <a:rPr lang="nb-NO" sz="4400" dirty="0">
                <a:solidFill>
                  <a:srgbClr val="0070C0"/>
                </a:solidFill>
              </a:rPr>
              <a:t>Studentbestilt forelesning 1</a:t>
            </a:r>
            <a:br>
              <a:rPr lang="nb-NO" sz="4400" dirty="0">
                <a:solidFill>
                  <a:srgbClr val="0070C0"/>
                </a:solidFill>
              </a:rPr>
            </a:br>
            <a:r>
              <a:rPr lang="nb-NO" sz="3200" dirty="0">
                <a:solidFill>
                  <a:srgbClr val="0070C0"/>
                </a:solidFill>
              </a:rPr>
              <a:t>(FINF4012)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EBE7D57-1C74-4DF6-A3A2-D415D999B72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4219134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22DBE3C-AD28-4DE3-AEC0-7F7F48C51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706" y="1336788"/>
            <a:ext cx="9492509" cy="1810233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0070C0"/>
                </a:solidFill>
              </a:rPr>
              <a:t>«Behandling av personopplysninger» og forholdet til taushetsplikt</a:t>
            </a:r>
          </a:p>
        </p:txBody>
      </p:sp>
    </p:spTree>
    <p:extLst>
      <p:ext uri="{BB962C8B-B14F-4D97-AF65-F5344CB8AC3E}">
        <p14:creationId xmlns:p14="http://schemas.microsoft.com/office/powerpoint/2010/main" val="1208779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06BAFC4-F298-4475-B8B2-D9FCA97A6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4348"/>
            <a:ext cx="10515600" cy="975778"/>
          </a:xfrm>
        </p:spPr>
        <p:txBody>
          <a:bodyPr>
            <a:normAutofit/>
          </a:bodyPr>
          <a:lstStyle/>
          <a:p>
            <a:r>
              <a:rPr lang="nb-NO" sz="3200" b="1" u="sng" dirty="0">
                <a:solidFill>
                  <a:srgbClr val="C00000"/>
                </a:solidFill>
              </a:rPr>
              <a:t>Hva</a:t>
            </a:r>
            <a:r>
              <a:rPr lang="nb-NO" sz="3200" b="1" dirty="0">
                <a:solidFill>
                  <a:srgbClr val="C00000"/>
                </a:solidFill>
              </a:rPr>
              <a:t> gjelder forordningen for: Saklig virkeområde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06A071E7-8359-45BD-B458-7128BBD3702A}"/>
              </a:ext>
            </a:extLst>
          </p:cNvPr>
          <p:cNvSpPr/>
          <p:nvPr/>
        </p:nvSpPr>
        <p:spPr>
          <a:xfrm>
            <a:off x="838198" y="1060164"/>
            <a:ext cx="814340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«helt  eller  delvis  automatisert  </a:t>
            </a:r>
            <a:r>
              <a:rPr lang="nb-NO" sz="20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behandling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 av </a:t>
            </a:r>
            <a:r>
              <a:rPr lang="nb-NO" sz="20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personopplysninger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»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(art. 2(1))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496C7581-744E-423F-BECF-F195315BDCA5}"/>
              </a:ext>
            </a:extLst>
          </p:cNvPr>
          <p:cNvSpPr txBox="1"/>
          <p:nvPr/>
        </p:nvSpPr>
        <p:spPr>
          <a:xfrm>
            <a:off x="838198" y="6224587"/>
            <a:ext cx="100487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«ikke automatisert behandling av </a:t>
            </a:r>
            <a:r>
              <a:rPr lang="nb-NO" sz="20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personopplysninger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som inngår i eller skal inngå i et </a:t>
            </a:r>
            <a:r>
              <a:rPr lang="nb-NO" sz="20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register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»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F443F131-E614-4796-A8C8-746CF8167AF0}"/>
              </a:ext>
            </a:extLst>
          </p:cNvPr>
          <p:cNvSpPr/>
          <p:nvPr/>
        </p:nvSpPr>
        <p:spPr>
          <a:xfrm>
            <a:off x="838198" y="1569880"/>
            <a:ext cx="1029176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«</a:t>
            </a:r>
            <a:r>
              <a:rPr lang="nb-NO" sz="20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personopplysninger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» enhver opplysning om en identifisert eller identifiserbar fysisk person («den registrerte»);»</a:t>
            </a:r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BC140D33-43B6-42A5-AF44-DBBDDFFA3568}"/>
              </a:ext>
            </a:extLst>
          </p:cNvPr>
          <p:cNvCxnSpPr>
            <a:cxnSpLocks/>
          </p:cNvCxnSpPr>
          <p:nvPr/>
        </p:nvCxnSpPr>
        <p:spPr>
          <a:xfrm>
            <a:off x="8981611" y="1903038"/>
            <a:ext cx="1326357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8E3DCC5E-3A15-4997-AB79-74B60ADE5A1E}"/>
              </a:ext>
            </a:extLst>
          </p:cNvPr>
          <p:cNvCxnSpPr>
            <a:cxnSpLocks/>
          </p:cNvCxnSpPr>
          <p:nvPr/>
        </p:nvCxnSpPr>
        <p:spPr>
          <a:xfrm>
            <a:off x="5907830" y="1910917"/>
            <a:ext cx="1107332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tt linje 17">
            <a:extLst>
              <a:ext uri="{FF2B5EF4-FFF2-40B4-BE49-F238E27FC236}">
                <a16:creationId xmlns:a16="http://schemas.microsoft.com/office/drawing/2014/main" id="{C072AC56-465A-4CEA-A675-A5972754B1BC}"/>
              </a:ext>
            </a:extLst>
          </p:cNvPr>
          <p:cNvCxnSpPr>
            <a:cxnSpLocks/>
          </p:cNvCxnSpPr>
          <p:nvPr/>
        </p:nvCxnSpPr>
        <p:spPr>
          <a:xfrm>
            <a:off x="7551391" y="1903038"/>
            <a:ext cx="1371152" cy="15758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Gruppe 38">
            <a:extLst>
              <a:ext uri="{FF2B5EF4-FFF2-40B4-BE49-F238E27FC236}">
                <a16:creationId xmlns:a16="http://schemas.microsoft.com/office/drawing/2014/main" id="{45FDDB6B-5344-4A3B-9B7F-FDC5F127C3AC}"/>
              </a:ext>
            </a:extLst>
          </p:cNvPr>
          <p:cNvGrpSpPr/>
          <p:nvPr/>
        </p:nvGrpSpPr>
        <p:grpSpPr>
          <a:xfrm>
            <a:off x="838198" y="1929918"/>
            <a:ext cx="10645607" cy="1752772"/>
            <a:chOff x="838199" y="2175438"/>
            <a:chExt cx="10645607" cy="1752772"/>
          </a:xfrm>
        </p:grpSpPr>
        <p:sp>
          <p:nvSpPr>
            <p:cNvPr id="15" name="TekstSylinder 14">
              <a:extLst>
                <a:ext uri="{FF2B5EF4-FFF2-40B4-BE49-F238E27FC236}">
                  <a16:creationId xmlns:a16="http://schemas.microsoft.com/office/drawing/2014/main" id="{56D7055E-EED9-483A-A547-80C1F4FC49E7}"/>
                </a:ext>
              </a:extLst>
            </p:cNvPr>
            <p:cNvSpPr txBox="1"/>
            <p:nvPr/>
          </p:nvSpPr>
          <p:spPr>
            <a:xfrm>
              <a:off x="838199" y="2604771"/>
              <a:ext cx="10645607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0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… en </a:t>
              </a:r>
              <a:r>
                <a:rPr lang="nb-NO" sz="2000" dirty="0">
                  <a:solidFill>
                    <a:srgbClr val="C0000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identifiserbar fysisk  person  </a:t>
              </a:r>
              <a:r>
                <a:rPr lang="nb-NO" sz="20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er  en  person  som  direkte  eller  indirekte  kan  identifiseres, </a:t>
              </a:r>
            </a:p>
            <a:p>
              <a:r>
                <a:rPr lang="nb-NO" sz="20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særlig  ved  hjelp  av  en  identifikator,  </a:t>
              </a:r>
              <a:r>
                <a:rPr lang="nb-NO" sz="2000" dirty="0">
                  <a:solidFill>
                    <a:schemeClr val="bg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f.eks.  et  navn,  et identifikasjonsnummer, lokaliserings-</a:t>
              </a:r>
            </a:p>
            <a:p>
              <a:r>
                <a:rPr lang="nb-NO" sz="2000" dirty="0">
                  <a:solidFill>
                    <a:schemeClr val="bg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opplysninger, en online-identifikator eller ett eller flere elementer som er spesifikke for nevnte</a:t>
              </a:r>
            </a:p>
            <a:p>
              <a:r>
                <a:rPr lang="nb-NO" sz="2000" dirty="0">
                  <a:solidFill>
                    <a:schemeClr val="bg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fysiske persons fysiske, fysiologiske, genetiske, psykiske, økonomiske, kulturelle eller sosiale identitet</a:t>
              </a:r>
            </a:p>
          </p:txBody>
        </p:sp>
        <p:cxnSp>
          <p:nvCxnSpPr>
            <p:cNvPr id="21" name="Rett linje 20">
              <a:extLst>
                <a:ext uri="{FF2B5EF4-FFF2-40B4-BE49-F238E27FC236}">
                  <a16:creationId xmlns:a16="http://schemas.microsoft.com/office/drawing/2014/main" id="{EE61C9BE-C2BD-4D5D-8C65-D0541C7097C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81338" y="2175438"/>
              <a:ext cx="5969793" cy="507881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uppe 37">
            <a:extLst>
              <a:ext uri="{FF2B5EF4-FFF2-40B4-BE49-F238E27FC236}">
                <a16:creationId xmlns:a16="http://schemas.microsoft.com/office/drawing/2014/main" id="{99CE8C56-C363-4870-8208-9E8C89301DFB}"/>
              </a:ext>
            </a:extLst>
          </p:cNvPr>
          <p:cNvGrpSpPr/>
          <p:nvPr/>
        </p:nvGrpSpPr>
        <p:grpSpPr>
          <a:xfrm>
            <a:off x="8981605" y="733728"/>
            <a:ext cx="1833579" cy="955693"/>
            <a:chOff x="9008269" y="947481"/>
            <a:chExt cx="1833579" cy="955693"/>
          </a:xfrm>
        </p:grpSpPr>
        <p:sp>
          <p:nvSpPr>
            <p:cNvPr id="26" name="TekstSylinder 25">
              <a:extLst>
                <a:ext uri="{FF2B5EF4-FFF2-40B4-BE49-F238E27FC236}">
                  <a16:creationId xmlns:a16="http://schemas.microsoft.com/office/drawing/2014/main" id="{C6FFED71-5DE7-4075-A5F5-A06676E73969}"/>
                </a:ext>
              </a:extLst>
            </p:cNvPr>
            <p:cNvSpPr txBox="1"/>
            <p:nvPr/>
          </p:nvSpPr>
          <p:spPr>
            <a:xfrm>
              <a:off x="9008269" y="947481"/>
              <a:ext cx="1833579" cy="70788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sz="20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levende, men …</a:t>
              </a:r>
            </a:p>
            <a:p>
              <a:r>
                <a:rPr lang="nb-NO" sz="20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fysisk, men …</a:t>
              </a:r>
            </a:p>
          </p:txBody>
        </p:sp>
        <p:cxnSp>
          <p:nvCxnSpPr>
            <p:cNvPr id="27" name="Rett linje 26">
              <a:extLst>
                <a:ext uri="{FF2B5EF4-FFF2-40B4-BE49-F238E27FC236}">
                  <a16:creationId xmlns:a16="http://schemas.microsoft.com/office/drawing/2014/main" id="{189F8C6D-1D0B-42C8-948B-701260FE14A5}"/>
                </a:ext>
              </a:extLst>
            </p:cNvPr>
            <p:cNvCxnSpPr>
              <a:cxnSpLocks/>
            </p:cNvCxnSpPr>
            <p:nvPr/>
          </p:nvCxnSpPr>
          <p:spPr>
            <a:xfrm>
              <a:off x="9757171" y="1655367"/>
              <a:ext cx="0" cy="247807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9" name="Rett linje 28">
            <a:extLst>
              <a:ext uri="{FF2B5EF4-FFF2-40B4-BE49-F238E27FC236}">
                <a16:creationId xmlns:a16="http://schemas.microsoft.com/office/drawing/2014/main" id="{48AB843E-7631-42AF-82E4-70123EF431A7}"/>
              </a:ext>
            </a:extLst>
          </p:cNvPr>
          <p:cNvCxnSpPr>
            <a:cxnSpLocks/>
          </p:cNvCxnSpPr>
          <p:nvPr/>
        </p:nvCxnSpPr>
        <p:spPr>
          <a:xfrm>
            <a:off x="904873" y="3020970"/>
            <a:ext cx="3833814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kstSylinder 39">
            <a:extLst>
              <a:ext uri="{FF2B5EF4-FFF2-40B4-BE49-F238E27FC236}">
                <a16:creationId xmlns:a16="http://schemas.microsoft.com/office/drawing/2014/main" id="{EA1D74EB-BA95-4117-B201-CF3D1926576C}"/>
              </a:ext>
            </a:extLst>
          </p:cNvPr>
          <p:cNvSpPr txBox="1"/>
          <p:nvPr/>
        </p:nvSpPr>
        <p:spPr>
          <a:xfrm>
            <a:off x="838198" y="4460693"/>
            <a:ext cx="1052409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«</a:t>
            </a:r>
            <a:r>
              <a:rPr lang="nb-NO" sz="20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behandling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» [av personopplysninger] enhver operasjon eller rekke av operasjoner som gjøres med</a:t>
            </a:r>
            <a:b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personopplysninger, enten automatisert eller ikke, …»</a:t>
            </a:r>
          </a:p>
        </p:txBody>
      </p:sp>
      <p:cxnSp>
        <p:nvCxnSpPr>
          <p:cNvPr id="41" name="Rett linje 40">
            <a:extLst>
              <a:ext uri="{FF2B5EF4-FFF2-40B4-BE49-F238E27FC236}">
                <a16:creationId xmlns:a16="http://schemas.microsoft.com/office/drawing/2014/main" id="{082B6B2C-A075-4393-8603-5FCB04A08EA7}"/>
              </a:ext>
            </a:extLst>
          </p:cNvPr>
          <p:cNvCxnSpPr>
            <a:cxnSpLocks/>
          </p:cNvCxnSpPr>
          <p:nvPr/>
        </p:nvCxnSpPr>
        <p:spPr>
          <a:xfrm>
            <a:off x="7159427" y="4814636"/>
            <a:ext cx="2155082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kstSylinder 42">
            <a:extLst>
              <a:ext uri="{FF2B5EF4-FFF2-40B4-BE49-F238E27FC236}">
                <a16:creationId xmlns:a16="http://schemas.microsoft.com/office/drawing/2014/main" id="{EB316558-83AE-4919-B463-5E7BB95142DB}"/>
              </a:ext>
            </a:extLst>
          </p:cNvPr>
          <p:cNvSpPr txBox="1"/>
          <p:nvPr/>
        </p:nvSpPr>
        <p:spPr>
          <a:xfrm>
            <a:off x="838198" y="5735897"/>
            <a:ext cx="10846816" cy="4308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nb-NO" sz="22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Definisjonene av «behandling» og «personopplysning» gir et ekstremt stort saklig virkeområde</a:t>
            </a:r>
          </a:p>
        </p:txBody>
      </p:sp>
      <p:cxnSp>
        <p:nvCxnSpPr>
          <p:cNvPr id="44" name="Rett linje 43">
            <a:extLst>
              <a:ext uri="{FF2B5EF4-FFF2-40B4-BE49-F238E27FC236}">
                <a16:creationId xmlns:a16="http://schemas.microsoft.com/office/drawing/2014/main" id="{72A17C9F-8968-44CB-9C8F-4AABA8BEB364}"/>
              </a:ext>
            </a:extLst>
          </p:cNvPr>
          <p:cNvCxnSpPr>
            <a:cxnSpLocks/>
          </p:cNvCxnSpPr>
          <p:nvPr/>
        </p:nvCxnSpPr>
        <p:spPr>
          <a:xfrm>
            <a:off x="976262" y="1414107"/>
            <a:ext cx="3169494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kstSylinder 45">
            <a:extLst>
              <a:ext uri="{FF2B5EF4-FFF2-40B4-BE49-F238E27FC236}">
                <a16:creationId xmlns:a16="http://schemas.microsoft.com/office/drawing/2014/main" id="{DCB8E833-0D73-4840-BB08-4757CAE9C4AE}"/>
              </a:ext>
            </a:extLst>
          </p:cNvPr>
          <p:cNvSpPr txBox="1"/>
          <p:nvPr/>
        </p:nvSpPr>
        <p:spPr>
          <a:xfrm>
            <a:off x="904874" y="5255806"/>
            <a:ext cx="10706008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Behandling av personopplysninger dekker: skrift, foto, film, lyd, biometri, GPS-data og ulike typer </a:t>
            </a:r>
            <a:r>
              <a:rPr lang="nb-NO" dirty="0" err="1"/>
              <a:t>sensordata</a:t>
            </a:r>
            <a:r>
              <a:rPr lang="nb-NO" dirty="0"/>
              <a:t> mv.</a:t>
            </a:r>
          </a:p>
        </p:txBody>
      </p:sp>
      <p:cxnSp>
        <p:nvCxnSpPr>
          <p:cNvPr id="5" name="Rett linje 4">
            <a:extLst>
              <a:ext uri="{FF2B5EF4-FFF2-40B4-BE49-F238E27FC236}">
                <a16:creationId xmlns:a16="http://schemas.microsoft.com/office/drawing/2014/main" id="{14F0D0FA-470B-428A-909C-DB1DF31ECB97}"/>
              </a:ext>
            </a:extLst>
          </p:cNvPr>
          <p:cNvCxnSpPr/>
          <p:nvPr/>
        </p:nvCxnSpPr>
        <p:spPr>
          <a:xfrm>
            <a:off x="8866645" y="2688361"/>
            <a:ext cx="342359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kstSylinder 2">
            <a:extLst>
              <a:ext uri="{FF2B5EF4-FFF2-40B4-BE49-F238E27FC236}">
                <a16:creationId xmlns:a16="http://schemas.microsoft.com/office/drawing/2014/main" id="{0C8450BC-9104-450E-8CF2-86EAD9DA83BE}"/>
              </a:ext>
            </a:extLst>
          </p:cNvPr>
          <p:cNvSpPr txBox="1"/>
          <p:nvPr/>
        </p:nvSpPr>
        <p:spPr>
          <a:xfrm>
            <a:off x="838198" y="3682690"/>
            <a:ext cx="10766089" cy="70788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2000" dirty="0">
                <a:latin typeface="+mj-lt"/>
              </a:rPr>
              <a:t>Forordningen bruker ikke «anonym» annet enn i fortalen avsnitt 26. Der fremgår det at en opplysning</a:t>
            </a:r>
          </a:p>
          <a:p>
            <a:r>
              <a:rPr lang="nb-NO" sz="2000" dirty="0">
                <a:latin typeface="+mj-lt"/>
              </a:rPr>
              <a:t>regnes som anonym hvis den ikke kan knyttes til en identifisert eller identifiserbar fysisk person</a:t>
            </a:r>
          </a:p>
        </p:txBody>
      </p:sp>
    </p:spTree>
    <p:extLst>
      <p:ext uri="{BB962C8B-B14F-4D97-AF65-F5344CB8AC3E}">
        <p14:creationId xmlns:p14="http://schemas.microsoft.com/office/powerpoint/2010/main" val="2290509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0" grpId="0"/>
      <p:bldP spid="43" grpId="0" animBg="1"/>
      <p:bldP spid="46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C7294AF-9633-4E8D-9E79-9056D702E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0539" y="319089"/>
            <a:ext cx="10515600" cy="983738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Behandling av PO som ikke krever identifisering </a:t>
            </a:r>
            <a:r>
              <a:rPr lang="nb-NO" sz="1600" b="1" dirty="0">
                <a:solidFill>
                  <a:srgbClr val="C00000"/>
                </a:solidFill>
              </a:rPr>
              <a:t>(jf. «kan identifiseres» i art. 4(1))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52098F5-4DDF-4941-84A1-0B933035A7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861" y="1270001"/>
            <a:ext cx="10169269" cy="4768850"/>
          </a:xfrm>
        </p:spPr>
        <p:txBody>
          <a:bodyPr>
            <a:normAutofit fontScale="92500" lnSpcReduction="20000"/>
          </a:bodyPr>
          <a:lstStyle/>
          <a:p>
            <a:r>
              <a:rPr lang="nb-NO" sz="2400" dirty="0"/>
              <a:t>Selv om opplysninger er «personopplysninger» fordi det – direkte eller indirekte –  er </a:t>
            </a:r>
            <a:r>
              <a:rPr lang="nb-NO" sz="2400" i="1" dirty="0"/>
              <a:t>mulig</a:t>
            </a:r>
            <a:r>
              <a:rPr lang="nb-NO" sz="2400" dirty="0"/>
              <a:t> å identifisere og knytte personer til opplysningene, er det fastlagt en «mellomgruppe» der den behandlingsansvarlige må foreta seg noe for å kunne identifisere/</a:t>
            </a:r>
            <a:r>
              <a:rPr lang="nb-NO" sz="2400" dirty="0" err="1"/>
              <a:t>reidentifisere</a:t>
            </a:r>
            <a:endParaRPr lang="nb-NO" sz="2400" dirty="0"/>
          </a:p>
          <a:p>
            <a:r>
              <a:rPr lang="nb-NO" sz="2600" dirty="0"/>
              <a:t>Hvis behandlingsformålet ikke gjør det nødvendig å identifisere, har den behandlingsansvarlige ikke plikt til å  identifisere/re-identifisere for å oppfylle kravene i forordningen hvis (</a:t>
            </a:r>
            <a:r>
              <a:rPr lang="nb-NO" sz="2600" dirty="0">
                <a:solidFill>
                  <a:schemeClr val="accent1">
                    <a:lumMod val="75000"/>
                  </a:schemeClr>
                </a:solidFill>
              </a:rPr>
              <a:t>art. 11(1)</a:t>
            </a:r>
            <a:r>
              <a:rPr lang="nb-NO" sz="2600" dirty="0"/>
              <a:t>)</a:t>
            </a:r>
          </a:p>
          <a:p>
            <a:pPr lvl="1"/>
            <a:r>
              <a:rPr lang="nb-NO" sz="2200" dirty="0"/>
              <a:t>Jf. dataminimeringsprinsippet i </a:t>
            </a:r>
            <a:r>
              <a:rPr lang="nb-NO" sz="2200" dirty="0">
                <a:solidFill>
                  <a:schemeClr val="accent1">
                    <a:lumMod val="75000"/>
                  </a:schemeClr>
                </a:solidFill>
              </a:rPr>
              <a:t>art. 5(1)(c)</a:t>
            </a:r>
            <a:r>
              <a:rPr lang="nb-NO" sz="2200" dirty="0"/>
              <a:t>: «være adekvate, relevante og </a:t>
            </a:r>
            <a:r>
              <a:rPr lang="nb-NO" sz="2200" u="sng" dirty="0">
                <a:solidFill>
                  <a:srgbClr val="C00000"/>
                </a:solidFill>
              </a:rPr>
              <a:t>begrenset</a:t>
            </a:r>
            <a:r>
              <a:rPr lang="nb-NO" sz="2200" dirty="0"/>
              <a:t> til det som er nødvendig for formålet de behandles for»</a:t>
            </a:r>
          </a:p>
          <a:p>
            <a:r>
              <a:rPr lang="nb-NO" sz="2600" dirty="0"/>
              <a:t>En registrerte som ønsker å bruke rettighetene sine i samsvar med </a:t>
            </a:r>
            <a:r>
              <a:rPr lang="nb-NO" sz="2600" dirty="0">
                <a:solidFill>
                  <a:schemeClr val="accent1">
                    <a:lumMod val="75000"/>
                  </a:schemeClr>
                </a:solidFill>
              </a:rPr>
              <a:t>art. 15 – 20 </a:t>
            </a:r>
            <a:r>
              <a:rPr lang="nb-NO" sz="2600" dirty="0"/>
              <a:t>kan gi slike opplysninger som er nødvendige for at identifisering likevel kan skje (jf. </a:t>
            </a:r>
            <a:r>
              <a:rPr lang="nb-NO" sz="2600" dirty="0">
                <a:solidFill>
                  <a:schemeClr val="accent1">
                    <a:lumMod val="75000"/>
                  </a:schemeClr>
                </a:solidFill>
              </a:rPr>
              <a:t>art. 11(2)</a:t>
            </a:r>
            <a:r>
              <a:rPr lang="nb-NO" sz="2600" dirty="0"/>
              <a:t>)</a:t>
            </a:r>
          </a:p>
          <a:p>
            <a:r>
              <a:rPr lang="nb-NO" sz="2600" dirty="0"/>
              <a:t>Hvilke situasjoner som kommer inn under </a:t>
            </a:r>
            <a:r>
              <a:rPr lang="nb-NO" sz="2600" dirty="0">
                <a:solidFill>
                  <a:schemeClr val="accent1">
                    <a:lumMod val="75000"/>
                  </a:schemeClr>
                </a:solidFill>
              </a:rPr>
              <a:t>art. 11 </a:t>
            </a:r>
            <a:r>
              <a:rPr lang="nb-NO" sz="2600" dirty="0"/>
              <a:t>må bedømmes ut i fra kravet til sikker identifikasjon, jf.:</a:t>
            </a:r>
          </a:p>
          <a:p>
            <a:pPr lvl="1"/>
            <a:r>
              <a:rPr lang="nb-NO" sz="2200" dirty="0">
                <a:solidFill>
                  <a:schemeClr val="accent1">
                    <a:lumMod val="75000"/>
                  </a:schemeClr>
                </a:solidFill>
              </a:rPr>
              <a:t>art. 32(1)(b)</a:t>
            </a:r>
            <a:r>
              <a:rPr lang="nb-NO" sz="2200" dirty="0"/>
              <a:t>:  «sikre vedvarende </a:t>
            </a:r>
            <a:r>
              <a:rPr lang="nb-NO" sz="2200" dirty="0">
                <a:solidFill>
                  <a:srgbClr val="C00000"/>
                </a:solidFill>
              </a:rPr>
              <a:t>konfidensialitet</a:t>
            </a:r>
            <a:r>
              <a:rPr lang="nb-NO" sz="2200" dirty="0"/>
              <a:t> …» (avhengig av </a:t>
            </a:r>
            <a:r>
              <a:rPr lang="nb-NO" sz="2200" i="1" dirty="0"/>
              <a:t>risiko</a:t>
            </a:r>
            <a:r>
              <a:rPr lang="nb-NO" sz="2200" dirty="0"/>
              <a:t> mv., se </a:t>
            </a:r>
            <a:r>
              <a:rPr lang="nb-NO" sz="2200" dirty="0">
                <a:solidFill>
                  <a:schemeClr val="accent1">
                    <a:lumMod val="75000"/>
                  </a:schemeClr>
                </a:solidFill>
              </a:rPr>
              <a:t>art. 32(1)</a:t>
            </a:r>
            <a:r>
              <a:rPr lang="nb-NO" sz="2200" dirty="0"/>
              <a:t>)</a:t>
            </a:r>
          </a:p>
          <a:p>
            <a:pPr lvl="1"/>
            <a:r>
              <a:rPr lang="nb-NO" sz="2200" dirty="0"/>
              <a:t>og </a:t>
            </a:r>
            <a:r>
              <a:rPr lang="nb-NO" sz="2200" dirty="0">
                <a:solidFill>
                  <a:schemeClr val="accent1">
                    <a:lumMod val="75000"/>
                  </a:schemeClr>
                </a:solidFill>
              </a:rPr>
              <a:t>art. 12(6)</a:t>
            </a:r>
            <a:r>
              <a:rPr lang="nb-NO" sz="2200" dirty="0"/>
              <a:t>: «rimelig tvil om identiteten … anmode om ytterligere opplysninger som er nødvendig for å kunne bekrefte … [identiteten]»</a:t>
            </a:r>
          </a:p>
        </p:txBody>
      </p:sp>
    </p:spTree>
    <p:extLst>
      <p:ext uri="{BB962C8B-B14F-4D97-AF65-F5344CB8AC3E}">
        <p14:creationId xmlns:p14="http://schemas.microsoft.com/office/powerpoint/2010/main" val="916075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BF5BA17-9FE7-493B-9637-A0380FF38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0813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Skillet mellom «alminnelige» og særskilte kategorier personopplysninger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16915EF-2EF1-4515-8298-8DC0FBD4BB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7788"/>
            <a:ext cx="10515600" cy="3805238"/>
          </a:xfrm>
        </p:spPr>
        <p:txBody>
          <a:bodyPr>
            <a:normAutofit fontScale="85000" lnSpcReduction="20000"/>
          </a:bodyPr>
          <a:lstStyle/>
          <a:p>
            <a:r>
              <a:rPr lang="nb-NO" dirty="0"/>
              <a:t>Eneste eksplisitte underkategorien personopplysninger er «særlige kategorier personopplysninger», jf. art. 9(1)</a:t>
            </a:r>
          </a:p>
          <a:p>
            <a:pPr lvl="1"/>
            <a:r>
              <a:rPr lang="nb-NO" dirty="0"/>
              <a:t>Ligner, men er ikke identisk med «sensitive personopplysninger» i tidligere lov</a:t>
            </a:r>
          </a:p>
          <a:p>
            <a:pPr lvl="1"/>
            <a:r>
              <a:rPr lang="nb-NO" dirty="0"/>
              <a:t>For særlige kategorier personopplysninger gjelder forbud mot behandling</a:t>
            </a:r>
          </a:p>
          <a:p>
            <a:pPr lvl="1"/>
            <a:r>
              <a:rPr lang="nb-NO" dirty="0"/>
              <a:t>Særlige kategorier personopplysninger må forstås som opplysninger som </a:t>
            </a:r>
            <a:r>
              <a:rPr lang="nb-NO" i="1" dirty="0"/>
              <a:t>røper</a:t>
            </a:r>
            <a:r>
              <a:rPr lang="nb-NO" dirty="0"/>
              <a:t> slike forhold som er regnet opp i bestemmelsen (jf. «om» i norsk og «revealing» i engelsk versjon)</a:t>
            </a:r>
          </a:p>
          <a:p>
            <a:r>
              <a:rPr lang="nb-NO" dirty="0"/>
              <a:t>For å betegne «resten» av personopplysningene, kan en bruke betegnelsen «alminnelige personopplysninger»</a:t>
            </a:r>
          </a:p>
          <a:p>
            <a:r>
              <a:rPr lang="nb-NO" dirty="0"/>
              <a:t>Merk at «noens personlige forhold» i forvaltningslovens bestemmelser om taushetsplikt, verken er harmonisert med «personopplysninger» eller «særlige kategorier personopplysninger»</a:t>
            </a:r>
          </a:p>
          <a:p>
            <a:pPr lvl="1"/>
            <a:r>
              <a:rPr lang="nb-NO" dirty="0"/>
              <a:t>Det er likevel en stor grad av overlapping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29FABE43-EECF-4282-8FC6-FC54A32A69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0414" y="2977451"/>
            <a:ext cx="7181966" cy="3272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668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C361451-FC5D-4895-A3D7-3C733ABAE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241" y="1663468"/>
            <a:ext cx="10515600" cy="1325563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0070C0"/>
                </a:solidFill>
              </a:rPr>
              <a:t>Rettslig grunnlag og spesielt om samtykke</a:t>
            </a:r>
          </a:p>
        </p:txBody>
      </p:sp>
    </p:spTree>
    <p:extLst>
      <p:ext uri="{BB962C8B-B14F-4D97-AF65-F5344CB8AC3E}">
        <p14:creationId xmlns:p14="http://schemas.microsoft.com/office/powerpoint/2010/main" val="31613016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0D74CA-35A5-4502-8743-F5A3B1AF8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146" y="66451"/>
            <a:ext cx="10515600" cy="926063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Rettslige grunnlag for «alminnelige» personopplysninger (1)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6F59F33-A8E4-495F-A757-DDB9B7B66D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9748" y="941970"/>
            <a:ext cx="11813681" cy="5739123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Samtykke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(bokstav a)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[Se neste bilde]</a:t>
            </a:r>
          </a:p>
          <a:p>
            <a:r>
              <a:rPr lang="nb-NO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Avtale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(bokstav b) </a:t>
            </a: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Gjelder både avtaleinngåelse den registrerte har tatt initiativ til og gjennomføring av en avtale den registrerte er part i (uansett initiativ), jf. f.eks. kjøpsavtaler og arbeidsavtaler</a:t>
            </a:r>
          </a:p>
          <a:p>
            <a:r>
              <a:rPr lang="nb-NO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Rettslig forpliktelse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(bokstav c) </a:t>
            </a: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Gjelder typisk offentligrettslige forpliktelser til å samle inn og videregi opplysninger til offentlig myndighet (jf. oppgave- og dokumentasjonsplikter)</a:t>
            </a:r>
          </a:p>
          <a:p>
            <a:pPr lvl="1"/>
            <a:r>
              <a:rPr lang="nb-NO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Krever nærmere nasjonal rettslig regulering, jf. art. 6(2) og (3)</a:t>
            </a:r>
          </a:p>
          <a:p>
            <a:r>
              <a:rPr lang="nb-NO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Vitale interesser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(bokstav d) </a:t>
            </a: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Gjelder alt som har beskyttelse av liv og betydelige helseinteresser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Gjelder trolig også enkelte andre særlig essensielle interesser, f.eks. for å hindre stor materiell skade i samband med naturkatastrofer mv.</a:t>
            </a:r>
          </a:p>
          <a:p>
            <a:pPr marL="457200" lvl="1" indent="0">
              <a:buNone/>
            </a:pP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8016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C9F6A93-20F2-486A-A1A2-91D555B45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b-NO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Rettslige grunnlag for «alminnelige» personopplysninger (2)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123AD06-F2F2-4A00-888F-B5C3A362F7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Oppgave i allmenhetens interesse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(bokstav e)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Gjelder ikke beslutninger, men oppgaver/handlinger som en ubestemt gruppe i samfunnet har interesse av (altså ikke særskilte, spesifikke interessenter)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Trenger ikke gjelde mange mennesker, men vil ofte gjøre det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Kan f.eks. være forskning, trafikksikringstiltak, samfunnsplanlegging, miljøtiltak mv.</a:t>
            </a:r>
          </a:p>
          <a:p>
            <a:pPr lvl="1"/>
            <a:r>
              <a:rPr lang="nb-NO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Krever nærmere nasjonal rettslig regulering, jf. art. 6(2) og (3)</a:t>
            </a:r>
          </a:p>
          <a:p>
            <a:r>
              <a:rPr lang="nb-NO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Utøve offentlig myndighet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(bokstav e)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Forutsetter at myndighetsutøvelsen er legal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Gjelder både i enkeltsaker (jf. enkeltvedtak»  og generelle vedtak)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Krever nærmere nasjonal rettslig regulering, jf. art. 6(2) og (3)</a:t>
            </a:r>
          </a:p>
          <a:p>
            <a:r>
              <a:rPr lang="nb-NO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Bred interesseavveining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(bokstav f)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Gjelder ikke offentlige myndigheter som ledd i utførelsen av deres oppgaver (fordi de kan gå lovveien)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52217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8964EAA-FD1A-40E1-B3DE-F8BB7B59A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5641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Samtykke som grunnleggende rettighet og uttrykk for autonomi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0766096-BE60-451B-AB16-79577BD928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992" y="1346328"/>
            <a:ext cx="10949825" cy="5045282"/>
          </a:xfrm>
        </p:spPr>
        <p:txBody>
          <a:bodyPr>
            <a:normAutofit fontScale="85000" lnSpcReduction="2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Samtykke, herunder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tilbaketrekking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av samtykke, er grunnleggende uttrykk for autonomi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Merk at registrertes samtykke først kom inn i personopplysningslovgivningen i år 2000 (tidligere var det Datatilsynet som gav «samtykke» (konsesjon)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Samtykke er definert i art. 4(11), og utfyllende bestemmelser er gitt i art. 7 og 8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Merk at «samtykke» også brukes på måter som ikke harmonerer med definisjonen; se f.eks. art. 60(6)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Samtykke er aktuelt i tre typer situasjoner</a:t>
            </a:r>
          </a:p>
          <a:p>
            <a:pPr marL="457200" lvl="1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1	Som rettslig grunnlag, jf. art. 6(1)(a) og 9(2)(a)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Flere andre bestemmelser er betinget av at et slikt samtykke er gitt (og ikke trukket tilbake)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Er betinget av at samtykke er behandlingsgrunnlag, og gir derfor kun en rett til selvbestemmelse i visse situasjoner</a:t>
            </a:r>
          </a:p>
          <a:p>
            <a:pPr marL="457200" lvl="1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2	Når opplysninger er underlagt begrenset behandling, jf. art. 18(2)</a:t>
            </a:r>
          </a:p>
          <a:p>
            <a:pPr marL="914400" lvl="1" indent="-457200">
              <a:buAutoNum type="arabicPlain" startAt="3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Ved overføring til tredjestater og internasjonale organisasjoner, i særlige situasjoner, jf. art. 49(1)(a)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Samtykke har ikke forrang som rettslig grunnlag eller ved overføring til tredjeland (jf. nr. 1 og 3, ovenfor)</a:t>
            </a: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3870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3A73F26-219D-4235-BFB4-D57ADF925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Nærmere om samtykke (jf. både art. 6(1)(a) og 9(2)(a))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BB7C660-859E-4B22-A8B5-46FA90A8D2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9582"/>
            <a:ext cx="10515600" cy="4930407"/>
          </a:xfrm>
        </p:spPr>
        <p:txBody>
          <a:bodyPr>
            <a:normAutofit fontScale="70000" lnSpcReduction="2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Samtykke krever i utgangspunktet at den registrerte er 18 år og har rettslig handleevne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Barn kan samtykke på egenhånd fra de er 13 år i forbindelse med informasjonssamfunnstjenester, jf. art. 8(1) og pol § 5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Barn kan også ha samtykkekompetanse på grunnlag av barnelova og nasjonal lovgivning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Foreldre og fullmektiger kan samtykke på vegne av mindreårige og umyndige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Krav til samtykke (jf. art. 4(11) og 9(2)(a))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Frivillig – ikke utsatt for tvang/press, men «strukturell tvang» faller utenfor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Spesifikt – viljeserklæringen skal være avgrenset (men kan i samsvar med nasjonal lovgivning både være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bred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og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dynamisk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Informert – registrerte skal både vite hva samtykket gjelder og muligens også hvilke konsekvenser det kan gi (sjekk nærmere drøftelse av informasjonskravene)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Utvetydig – skal ikke være til å misforstå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Uttrykkelig (jf. 9(2)(a)) – ikke krav til skriftlighet, men skal kunne dokumenteres, jf. art. 24(1) 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Samtykke til å behandle personopplysninger skal holdes adskilt fra andre skriftlige erklæringer (betingelser for bruk av tjenester mv.), og skal skrives i et klart, enkelt og forståelig språk (jf. art. 7(2) og 12(2))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Kan være plikt til å lage samtykkerutine, jf. art. 25(1) om innebygget personvern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Samtykke er «ustabilt» behandlingsgrunnlag, fordi det alltid kan trekkes tilbake, se art. 7(3)</a:t>
            </a: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6331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1367</Words>
  <Application>Microsoft Office PowerPoint</Application>
  <PresentationFormat>Widescreen</PresentationFormat>
  <Paragraphs>84</Paragraphs>
  <Slides>10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Office-tema</vt:lpstr>
      <vt:lpstr>Studentbestilt forelesning 1 (FINF4012)</vt:lpstr>
      <vt:lpstr>«Behandling av personopplysninger» og forholdet til taushetsplikt</vt:lpstr>
      <vt:lpstr>Hva gjelder forordningen for: Saklig virkeområde</vt:lpstr>
      <vt:lpstr>Behandling av PO som ikke krever identifisering (jf. «kan identifiseres» i art. 4(1))</vt:lpstr>
      <vt:lpstr>Skillet mellom «alminnelige» og særskilte kategorier personopplysninger</vt:lpstr>
      <vt:lpstr>Rettslig grunnlag og spesielt om samtykke</vt:lpstr>
      <vt:lpstr>Rettslige grunnlag for «alminnelige» personopplysninger (1)</vt:lpstr>
      <vt:lpstr>Rettslige grunnlag for «alminnelige» personopplysninger (2)</vt:lpstr>
      <vt:lpstr>Samtykke som grunnleggende rettighet og uttrykk for autonomi</vt:lpstr>
      <vt:lpstr>Nærmere om samtykke (jf. både art. 6(1)(a) og 9(2)(a))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Studentbestilt forelesning 1 (FINF4012)</dc:title>
  <dc:creator>dag wiese schartum</dc:creator>
  <cp:lastModifiedBy>dag wiese schartum</cp:lastModifiedBy>
  <cp:revision>12</cp:revision>
  <dcterms:created xsi:type="dcterms:W3CDTF">2020-09-14T13:09:13Z</dcterms:created>
  <dcterms:modified xsi:type="dcterms:W3CDTF">2020-09-14T19:55:48Z</dcterms:modified>
</cp:coreProperties>
</file>