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9" r:id="rId3"/>
    <p:sldId id="272" r:id="rId4"/>
    <p:sldId id="262" r:id="rId5"/>
    <p:sldId id="271" r:id="rId6"/>
    <p:sldId id="268" r:id="rId7"/>
    <p:sldId id="266" r:id="rId8"/>
    <p:sldId id="263" r:id="rId9"/>
    <p:sldId id="273" r:id="rId10"/>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9" autoAdjust="0"/>
    <p:restoredTop sz="94660"/>
  </p:normalViewPr>
  <p:slideViewPr>
    <p:cSldViewPr snapToGrid="0">
      <p:cViewPr varScale="1">
        <p:scale>
          <a:sx n="113" d="100"/>
          <a:sy n="113" d="100"/>
        </p:scale>
        <p:origin x="396" y="69"/>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13166AA-8F2F-4A68-BABA-FBAC1D8E6B44}"/>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a:extLst>
              <a:ext uri="{FF2B5EF4-FFF2-40B4-BE49-F238E27FC236}">
                <a16:creationId xmlns:a16="http://schemas.microsoft.com/office/drawing/2014/main" id="{6578E8E5-3126-440B-BF51-4F45BAB658E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a:extLst>
              <a:ext uri="{FF2B5EF4-FFF2-40B4-BE49-F238E27FC236}">
                <a16:creationId xmlns:a16="http://schemas.microsoft.com/office/drawing/2014/main" id="{F5BD9199-C24E-42EA-93F5-B768BFF4F328}"/>
              </a:ext>
            </a:extLst>
          </p:cNvPr>
          <p:cNvSpPr>
            <a:spLocks noGrp="1"/>
          </p:cNvSpPr>
          <p:nvPr>
            <p:ph type="dt" sz="half" idx="10"/>
          </p:nvPr>
        </p:nvSpPr>
        <p:spPr/>
        <p:txBody>
          <a:bodyPr/>
          <a:lstStyle/>
          <a:p>
            <a:fld id="{5CCD9462-09E5-4CEF-859A-176184A4E863}" type="datetimeFigureOut">
              <a:rPr lang="nb-NO" smtClean="0"/>
              <a:t>14.08.2020</a:t>
            </a:fld>
            <a:endParaRPr lang="nb-NO"/>
          </a:p>
        </p:txBody>
      </p:sp>
      <p:sp>
        <p:nvSpPr>
          <p:cNvPr id="5" name="Plassholder for bunntekst 4">
            <a:extLst>
              <a:ext uri="{FF2B5EF4-FFF2-40B4-BE49-F238E27FC236}">
                <a16:creationId xmlns:a16="http://schemas.microsoft.com/office/drawing/2014/main" id="{6639B33E-5B31-4B48-A9D9-F65B5767C2C7}"/>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68A17E7-DEF2-4160-A7A7-66EF9405350F}"/>
              </a:ext>
            </a:extLst>
          </p:cNvPr>
          <p:cNvSpPr>
            <a:spLocks noGrp="1"/>
          </p:cNvSpPr>
          <p:nvPr>
            <p:ph type="sldNum" sz="quarter" idx="12"/>
          </p:nvPr>
        </p:nvSpPr>
        <p:spPr/>
        <p:txBody>
          <a:bodyPr/>
          <a:lstStyle/>
          <a:p>
            <a:fld id="{3B30F0FC-E339-4E3B-8429-0ED06B8233AA}" type="slidenum">
              <a:rPr lang="nb-NO" smtClean="0"/>
              <a:t>‹#›</a:t>
            </a:fld>
            <a:endParaRPr lang="nb-NO"/>
          </a:p>
        </p:txBody>
      </p:sp>
    </p:spTree>
    <p:extLst>
      <p:ext uri="{BB962C8B-B14F-4D97-AF65-F5344CB8AC3E}">
        <p14:creationId xmlns:p14="http://schemas.microsoft.com/office/powerpoint/2010/main" val="29429496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DB6A971-3C39-4425-BC62-3D7A7E5E0067}"/>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D08373DB-942E-44D9-9224-2DD0DDE7EF69}"/>
              </a:ext>
            </a:extLst>
          </p:cNvPr>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6B28A825-3BDC-40AC-BC0F-9A1964861404}"/>
              </a:ext>
            </a:extLst>
          </p:cNvPr>
          <p:cNvSpPr>
            <a:spLocks noGrp="1"/>
          </p:cNvSpPr>
          <p:nvPr>
            <p:ph type="dt" sz="half" idx="10"/>
          </p:nvPr>
        </p:nvSpPr>
        <p:spPr/>
        <p:txBody>
          <a:bodyPr/>
          <a:lstStyle/>
          <a:p>
            <a:fld id="{5CCD9462-09E5-4CEF-859A-176184A4E863}" type="datetimeFigureOut">
              <a:rPr lang="nb-NO" smtClean="0"/>
              <a:t>14.08.2020</a:t>
            </a:fld>
            <a:endParaRPr lang="nb-NO"/>
          </a:p>
        </p:txBody>
      </p:sp>
      <p:sp>
        <p:nvSpPr>
          <p:cNvPr id="5" name="Plassholder for bunntekst 4">
            <a:extLst>
              <a:ext uri="{FF2B5EF4-FFF2-40B4-BE49-F238E27FC236}">
                <a16:creationId xmlns:a16="http://schemas.microsoft.com/office/drawing/2014/main" id="{A59E6A7D-65B5-4067-A994-6E523E087C10}"/>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D9CF6CFF-C4BD-42F7-B1FC-9CCBE1340732}"/>
              </a:ext>
            </a:extLst>
          </p:cNvPr>
          <p:cNvSpPr>
            <a:spLocks noGrp="1"/>
          </p:cNvSpPr>
          <p:nvPr>
            <p:ph type="sldNum" sz="quarter" idx="12"/>
          </p:nvPr>
        </p:nvSpPr>
        <p:spPr/>
        <p:txBody>
          <a:bodyPr/>
          <a:lstStyle/>
          <a:p>
            <a:fld id="{3B30F0FC-E339-4E3B-8429-0ED06B8233AA}" type="slidenum">
              <a:rPr lang="nb-NO" smtClean="0"/>
              <a:t>‹#›</a:t>
            </a:fld>
            <a:endParaRPr lang="nb-NO"/>
          </a:p>
        </p:txBody>
      </p:sp>
    </p:spTree>
    <p:extLst>
      <p:ext uri="{BB962C8B-B14F-4D97-AF65-F5344CB8AC3E}">
        <p14:creationId xmlns:p14="http://schemas.microsoft.com/office/powerpoint/2010/main" val="30791387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9A9E4BF-2CDE-4990-97BC-631FEFAFE135}"/>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p>
        </p:txBody>
      </p:sp>
      <p:sp>
        <p:nvSpPr>
          <p:cNvPr id="3" name="Plassholder for tekst 2">
            <a:extLst>
              <a:ext uri="{FF2B5EF4-FFF2-40B4-BE49-F238E27FC236}">
                <a16:creationId xmlns:a16="http://schemas.microsoft.com/office/drawing/2014/main" id="{6BCC9D11-9388-4588-9607-0228FCC2B8D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4" name="Plassholder for dato 3">
            <a:extLst>
              <a:ext uri="{FF2B5EF4-FFF2-40B4-BE49-F238E27FC236}">
                <a16:creationId xmlns:a16="http://schemas.microsoft.com/office/drawing/2014/main" id="{BB97A02E-2BF5-4C7E-A7CD-EDC5F0EF68AF}"/>
              </a:ext>
            </a:extLst>
          </p:cNvPr>
          <p:cNvSpPr>
            <a:spLocks noGrp="1"/>
          </p:cNvSpPr>
          <p:nvPr>
            <p:ph type="dt" sz="half" idx="10"/>
          </p:nvPr>
        </p:nvSpPr>
        <p:spPr/>
        <p:txBody>
          <a:bodyPr/>
          <a:lstStyle/>
          <a:p>
            <a:fld id="{5CCD9462-09E5-4CEF-859A-176184A4E863}" type="datetimeFigureOut">
              <a:rPr lang="nb-NO" smtClean="0"/>
              <a:t>14.08.2020</a:t>
            </a:fld>
            <a:endParaRPr lang="nb-NO"/>
          </a:p>
        </p:txBody>
      </p:sp>
      <p:sp>
        <p:nvSpPr>
          <p:cNvPr id="5" name="Plassholder for bunntekst 4">
            <a:extLst>
              <a:ext uri="{FF2B5EF4-FFF2-40B4-BE49-F238E27FC236}">
                <a16:creationId xmlns:a16="http://schemas.microsoft.com/office/drawing/2014/main" id="{8AEDC087-CB72-4F0F-A359-7A94603CFD9E}"/>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C136F3B-EA22-41EB-93CA-D0E49ED5C13C}"/>
              </a:ext>
            </a:extLst>
          </p:cNvPr>
          <p:cNvSpPr>
            <a:spLocks noGrp="1"/>
          </p:cNvSpPr>
          <p:nvPr>
            <p:ph type="sldNum" sz="quarter" idx="12"/>
          </p:nvPr>
        </p:nvSpPr>
        <p:spPr/>
        <p:txBody>
          <a:bodyPr/>
          <a:lstStyle/>
          <a:p>
            <a:fld id="{3B30F0FC-E339-4E3B-8429-0ED06B8233AA}" type="slidenum">
              <a:rPr lang="nb-NO" smtClean="0"/>
              <a:t>‹#›</a:t>
            </a:fld>
            <a:endParaRPr lang="nb-NO"/>
          </a:p>
        </p:txBody>
      </p:sp>
    </p:spTree>
    <p:extLst>
      <p:ext uri="{BB962C8B-B14F-4D97-AF65-F5344CB8AC3E}">
        <p14:creationId xmlns:p14="http://schemas.microsoft.com/office/powerpoint/2010/main" val="26400981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78E46BF-FB46-4042-9172-2009D8CD2D58}"/>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B11EE6B0-C023-404C-AE19-F0D5258DB7FD}"/>
              </a:ext>
            </a:extLst>
          </p:cNvPr>
          <p:cNvSpPr>
            <a:spLocks noGrp="1"/>
          </p:cNvSpPr>
          <p:nvPr>
            <p:ph sz="half" idx="1"/>
          </p:nvPr>
        </p:nvSpPr>
        <p:spPr>
          <a:xfrm>
            <a:off x="838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0F8E71F8-A2F3-408C-925D-61A20C9D6DC0}"/>
              </a:ext>
            </a:extLst>
          </p:cNvPr>
          <p:cNvSpPr>
            <a:spLocks noGrp="1"/>
          </p:cNvSpPr>
          <p:nvPr>
            <p:ph sz="half" idx="2"/>
          </p:nvPr>
        </p:nvSpPr>
        <p:spPr>
          <a:xfrm>
            <a:off x="6172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a:extLst>
              <a:ext uri="{FF2B5EF4-FFF2-40B4-BE49-F238E27FC236}">
                <a16:creationId xmlns:a16="http://schemas.microsoft.com/office/drawing/2014/main" id="{837F1CDC-E40E-4D0B-B625-6FD29BFD5099}"/>
              </a:ext>
            </a:extLst>
          </p:cNvPr>
          <p:cNvSpPr>
            <a:spLocks noGrp="1"/>
          </p:cNvSpPr>
          <p:nvPr>
            <p:ph type="dt" sz="half" idx="10"/>
          </p:nvPr>
        </p:nvSpPr>
        <p:spPr/>
        <p:txBody>
          <a:bodyPr/>
          <a:lstStyle/>
          <a:p>
            <a:fld id="{5CCD9462-09E5-4CEF-859A-176184A4E863}" type="datetimeFigureOut">
              <a:rPr lang="nb-NO" smtClean="0"/>
              <a:t>14.08.2020</a:t>
            </a:fld>
            <a:endParaRPr lang="nb-NO"/>
          </a:p>
        </p:txBody>
      </p:sp>
      <p:sp>
        <p:nvSpPr>
          <p:cNvPr id="6" name="Plassholder for bunntekst 5">
            <a:extLst>
              <a:ext uri="{FF2B5EF4-FFF2-40B4-BE49-F238E27FC236}">
                <a16:creationId xmlns:a16="http://schemas.microsoft.com/office/drawing/2014/main" id="{54F31073-D168-40AE-8C58-F38E68AAFB85}"/>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10CBF8D5-0535-4530-B021-A4DC4ABC1A13}"/>
              </a:ext>
            </a:extLst>
          </p:cNvPr>
          <p:cNvSpPr>
            <a:spLocks noGrp="1"/>
          </p:cNvSpPr>
          <p:nvPr>
            <p:ph type="sldNum" sz="quarter" idx="12"/>
          </p:nvPr>
        </p:nvSpPr>
        <p:spPr/>
        <p:txBody>
          <a:bodyPr/>
          <a:lstStyle/>
          <a:p>
            <a:fld id="{3B30F0FC-E339-4E3B-8429-0ED06B8233AA}" type="slidenum">
              <a:rPr lang="nb-NO" smtClean="0"/>
              <a:t>‹#›</a:t>
            </a:fld>
            <a:endParaRPr lang="nb-NO"/>
          </a:p>
        </p:txBody>
      </p:sp>
    </p:spTree>
    <p:extLst>
      <p:ext uri="{BB962C8B-B14F-4D97-AF65-F5344CB8AC3E}">
        <p14:creationId xmlns:p14="http://schemas.microsoft.com/office/powerpoint/2010/main" val="13469417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C231C99-EC16-44D0-B41A-FD6E53264225}"/>
              </a:ext>
            </a:extLst>
          </p:cNvPr>
          <p:cNvSpPr>
            <a:spLocks noGrp="1"/>
          </p:cNvSpPr>
          <p:nvPr>
            <p:ph type="title"/>
          </p:nvPr>
        </p:nvSpPr>
        <p:spPr>
          <a:xfrm>
            <a:off x="839788" y="365125"/>
            <a:ext cx="10515600" cy="1325563"/>
          </a:xfrm>
        </p:spPr>
        <p:txBody>
          <a:bodyPr/>
          <a:lstStyle/>
          <a:p>
            <a:r>
              <a:rPr lang="nb-NO"/>
              <a:t>Klikk for å redigere tittelstil</a:t>
            </a:r>
          </a:p>
        </p:txBody>
      </p:sp>
      <p:sp>
        <p:nvSpPr>
          <p:cNvPr id="3" name="Plassholder for tekst 2">
            <a:extLst>
              <a:ext uri="{FF2B5EF4-FFF2-40B4-BE49-F238E27FC236}">
                <a16:creationId xmlns:a16="http://schemas.microsoft.com/office/drawing/2014/main" id="{87CF1EF9-6354-4EED-BC79-29419CC2D34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a:extLst>
              <a:ext uri="{FF2B5EF4-FFF2-40B4-BE49-F238E27FC236}">
                <a16:creationId xmlns:a16="http://schemas.microsoft.com/office/drawing/2014/main" id="{51C1DA37-A210-432A-BAB0-FA24A10152BD}"/>
              </a:ext>
            </a:extLst>
          </p:cNvPr>
          <p:cNvSpPr>
            <a:spLocks noGrp="1"/>
          </p:cNvSpPr>
          <p:nvPr>
            <p:ph sz="half" idx="2"/>
          </p:nvPr>
        </p:nvSpPr>
        <p:spPr>
          <a:xfrm>
            <a:off x="839788" y="2505075"/>
            <a:ext cx="5157787"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a:extLst>
              <a:ext uri="{FF2B5EF4-FFF2-40B4-BE49-F238E27FC236}">
                <a16:creationId xmlns:a16="http://schemas.microsoft.com/office/drawing/2014/main" id="{713E91A0-4CBC-47F2-AA3F-8118C43F5FE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a:extLst>
              <a:ext uri="{FF2B5EF4-FFF2-40B4-BE49-F238E27FC236}">
                <a16:creationId xmlns:a16="http://schemas.microsoft.com/office/drawing/2014/main" id="{C4097C5A-FFE2-487A-A863-C02D518CDCB1}"/>
              </a:ext>
            </a:extLst>
          </p:cNvPr>
          <p:cNvSpPr>
            <a:spLocks noGrp="1"/>
          </p:cNvSpPr>
          <p:nvPr>
            <p:ph sz="quarter" idx="4"/>
          </p:nvPr>
        </p:nvSpPr>
        <p:spPr>
          <a:xfrm>
            <a:off x="6172200" y="2505075"/>
            <a:ext cx="5183188"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a:extLst>
              <a:ext uri="{FF2B5EF4-FFF2-40B4-BE49-F238E27FC236}">
                <a16:creationId xmlns:a16="http://schemas.microsoft.com/office/drawing/2014/main" id="{0507880F-1455-4F39-80C1-FC20E0CE49A5}"/>
              </a:ext>
            </a:extLst>
          </p:cNvPr>
          <p:cNvSpPr>
            <a:spLocks noGrp="1"/>
          </p:cNvSpPr>
          <p:nvPr>
            <p:ph type="dt" sz="half" idx="10"/>
          </p:nvPr>
        </p:nvSpPr>
        <p:spPr/>
        <p:txBody>
          <a:bodyPr/>
          <a:lstStyle/>
          <a:p>
            <a:fld id="{5CCD9462-09E5-4CEF-859A-176184A4E863}" type="datetimeFigureOut">
              <a:rPr lang="nb-NO" smtClean="0"/>
              <a:t>14.08.2020</a:t>
            </a:fld>
            <a:endParaRPr lang="nb-NO"/>
          </a:p>
        </p:txBody>
      </p:sp>
      <p:sp>
        <p:nvSpPr>
          <p:cNvPr id="8" name="Plassholder for bunntekst 7">
            <a:extLst>
              <a:ext uri="{FF2B5EF4-FFF2-40B4-BE49-F238E27FC236}">
                <a16:creationId xmlns:a16="http://schemas.microsoft.com/office/drawing/2014/main" id="{DBCA0AD2-43A6-4666-AF2C-AF5E809FBE41}"/>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4DCBE3F8-33FB-4340-9D5F-3C84B799192B}"/>
              </a:ext>
            </a:extLst>
          </p:cNvPr>
          <p:cNvSpPr>
            <a:spLocks noGrp="1"/>
          </p:cNvSpPr>
          <p:nvPr>
            <p:ph type="sldNum" sz="quarter" idx="12"/>
          </p:nvPr>
        </p:nvSpPr>
        <p:spPr/>
        <p:txBody>
          <a:bodyPr/>
          <a:lstStyle/>
          <a:p>
            <a:fld id="{3B30F0FC-E339-4E3B-8429-0ED06B8233AA}" type="slidenum">
              <a:rPr lang="nb-NO" smtClean="0"/>
              <a:t>‹#›</a:t>
            </a:fld>
            <a:endParaRPr lang="nb-NO"/>
          </a:p>
        </p:txBody>
      </p:sp>
    </p:spTree>
    <p:extLst>
      <p:ext uri="{BB962C8B-B14F-4D97-AF65-F5344CB8AC3E}">
        <p14:creationId xmlns:p14="http://schemas.microsoft.com/office/powerpoint/2010/main" val="14923333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47053AC-D4A9-4FE2-B125-664BADB58537}"/>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id="{D1173A5E-FC35-46A3-83AD-124A332DF505}"/>
              </a:ext>
            </a:extLst>
          </p:cNvPr>
          <p:cNvSpPr>
            <a:spLocks noGrp="1"/>
          </p:cNvSpPr>
          <p:nvPr>
            <p:ph type="dt" sz="half" idx="10"/>
          </p:nvPr>
        </p:nvSpPr>
        <p:spPr/>
        <p:txBody>
          <a:bodyPr/>
          <a:lstStyle/>
          <a:p>
            <a:fld id="{5CCD9462-09E5-4CEF-859A-176184A4E863}" type="datetimeFigureOut">
              <a:rPr lang="nb-NO" smtClean="0"/>
              <a:t>14.08.2020</a:t>
            </a:fld>
            <a:endParaRPr lang="nb-NO"/>
          </a:p>
        </p:txBody>
      </p:sp>
      <p:sp>
        <p:nvSpPr>
          <p:cNvPr id="4" name="Plassholder for bunntekst 3">
            <a:extLst>
              <a:ext uri="{FF2B5EF4-FFF2-40B4-BE49-F238E27FC236}">
                <a16:creationId xmlns:a16="http://schemas.microsoft.com/office/drawing/2014/main" id="{3AB6D991-EB99-4F31-B9EC-383142F1C10B}"/>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E28CE289-E2FF-478D-928C-8CFCD6DF0D0A}"/>
              </a:ext>
            </a:extLst>
          </p:cNvPr>
          <p:cNvSpPr>
            <a:spLocks noGrp="1"/>
          </p:cNvSpPr>
          <p:nvPr>
            <p:ph type="sldNum" sz="quarter" idx="12"/>
          </p:nvPr>
        </p:nvSpPr>
        <p:spPr/>
        <p:txBody>
          <a:bodyPr/>
          <a:lstStyle/>
          <a:p>
            <a:fld id="{3B30F0FC-E339-4E3B-8429-0ED06B8233AA}" type="slidenum">
              <a:rPr lang="nb-NO" smtClean="0"/>
              <a:t>‹#›</a:t>
            </a:fld>
            <a:endParaRPr lang="nb-NO"/>
          </a:p>
        </p:txBody>
      </p:sp>
    </p:spTree>
    <p:extLst>
      <p:ext uri="{BB962C8B-B14F-4D97-AF65-F5344CB8AC3E}">
        <p14:creationId xmlns:p14="http://schemas.microsoft.com/office/powerpoint/2010/main" val="31244429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F445908A-0A56-4FF2-884F-1739AACDC02D}"/>
              </a:ext>
            </a:extLst>
          </p:cNvPr>
          <p:cNvSpPr>
            <a:spLocks noGrp="1"/>
          </p:cNvSpPr>
          <p:nvPr>
            <p:ph type="dt" sz="half" idx="10"/>
          </p:nvPr>
        </p:nvSpPr>
        <p:spPr/>
        <p:txBody>
          <a:bodyPr/>
          <a:lstStyle/>
          <a:p>
            <a:fld id="{5CCD9462-09E5-4CEF-859A-176184A4E863}" type="datetimeFigureOut">
              <a:rPr lang="nb-NO" smtClean="0"/>
              <a:t>14.08.2020</a:t>
            </a:fld>
            <a:endParaRPr lang="nb-NO"/>
          </a:p>
        </p:txBody>
      </p:sp>
      <p:sp>
        <p:nvSpPr>
          <p:cNvPr id="3" name="Plassholder for bunntekst 2">
            <a:extLst>
              <a:ext uri="{FF2B5EF4-FFF2-40B4-BE49-F238E27FC236}">
                <a16:creationId xmlns:a16="http://schemas.microsoft.com/office/drawing/2014/main" id="{2649FA04-8DD2-45FF-A36E-8B6D0C06C863}"/>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CEA7B10D-6D33-4DB0-8A38-0BF476F49A98}"/>
              </a:ext>
            </a:extLst>
          </p:cNvPr>
          <p:cNvSpPr>
            <a:spLocks noGrp="1"/>
          </p:cNvSpPr>
          <p:nvPr>
            <p:ph type="sldNum" sz="quarter" idx="12"/>
          </p:nvPr>
        </p:nvSpPr>
        <p:spPr/>
        <p:txBody>
          <a:bodyPr/>
          <a:lstStyle/>
          <a:p>
            <a:fld id="{3B30F0FC-E339-4E3B-8429-0ED06B8233AA}" type="slidenum">
              <a:rPr lang="nb-NO" smtClean="0"/>
              <a:t>‹#›</a:t>
            </a:fld>
            <a:endParaRPr lang="nb-NO"/>
          </a:p>
        </p:txBody>
      </p:sp>
    </p:spTree>
    <p:extLst>
      <p:ext uri="{BB962C8B-B14F-4D97-AF65-F5344CB8AC3E}">
        <p14:creationId xmlns:p14="http://schemas.microsoft.com/office/powerpoint/2010/main" val="12671256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F6A56B5-E3E5-47BA-988A-C745A221E394}"/>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innhold 2">
            <a:extLst>
              <a:ext uri="{FF2B5EF4-FFF2-40B4-BE49-F238E27FC236}">
                <a16:creationId xmlns:a16="http://schemas.microsoft.com/office/drawing/2014/main" id="{CB6DAA39-AF2B-4173-A85C-24D8DCC9AB1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a:extLst>
              <a:ext uri="{FF2B5EF4-FFF2-40B4-BE49-F238E27FC236}">
                <a16:creationId xmlns:a16="http://schemas.microsoft.com/office/drawing/2014/main" id="{6E837039-42D3-4020-8B4A-9B259E71473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378269B2-FC5B-4275-89F6-8F552E65C7CE}"/>
              </a:ext>
            </a:extLst>
          </p:cNvPr>
          <p:cNvSpPr>
            <a:spLocks noGrp="1"/>
          </p:cNvSpPr>
          <p:nvPr>
            <p:ph type="dt" sz="half" idx="10"/>
          </p:nvPr>
        </p:nvSpPr>
        <p:spPr/>
        <p:txBody>
          <a:bodyPr/>
          <a:lstStyle/>
          <a:p>
            <a:fld id="{5CCD9462-09E5-4CEF-859A-176184A4E863}" type="datetimeFigureOut">
              <a:rPr lang="nb-NO" smtClean="0"/>
              <a:t>14.08.2020</a:t>
            </a:fld>
            <a:endParaRPr lang="nb-NO"/>
          </a:p>
        </p:txBody>
      </p:sp>
      <p:sp>
        <p:nvSpPr>
          <p:cNvPr id="6" name="Plassholder for bunntekst 5">
            <a:extLst>
              <a:ext uri="{FF2B5EF4-FFF2-40B4-BE49-F238E27FC236}">
                <a16:creationId xmlns:a16="http://schemas.microsoft.com/office/drawing/2014/main" id="{24682FD9-499A-47D1-A18D-69AC8DA4C552}"/>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69084CDA-F3C5-45EA-93A7-6BDDF28A3FA6}"/>
              </a:ext>
            </a:extLst>
          </p:cNvPr>
          <p:cNvSpPr>
            <a:spLocks noGrp="1"/>
          </p:cNvSpPr>
          <p:nvPr>
            <p:ph type="sldNum" sz="quarter" idx="12"/>
          </p:nvPr>
        </p:nvSpPr>
        <p:spPr/>
        <p:txBody>
          <a:bodyPr/>
          <a:lstStyle/>
          <a:p>
            <a:fld id="{3B30F0FC-E339-4E3B-8429-0ED06B8233AA}" type="slidenum">
              <a:rPr lang="nb-NO" smtClean="0"/>
              <a:t>‹#›</a:t>
            </a:fld>
            <a:endParaRPr lang="nb-NO"/>
          </a:p>
        </p:txBody>
      </p:sp>
    </p:spTree>
    <p:extLst>
      <p:ext uri="{BB962C8B-B14F-4D97-AF65-F5344CB8AC3E}">
        <p14:creationId xmlns:p14="http://schemas.microsoft.com/office/powerpoint/2010/main" val="22466703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38B2808-520A-408A-837E-4CE0B9EF0AD6}"/>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bilde 2">
            <a:extLst>
              <a:ext uri="{FF2B5EF4-FFF2-40B4-BE49-F238E27FC236}">
                <a16:creationId xmlns:a16="http://schemas.microsoft.com/office/drawing/2014/main" id="{EBDC1318-2205-493A-AD45-D479010EEBD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a:extLst>
              <a:ext uri="{FF2B5EF4-FFF2-40B4-BE49-F238E27FC236}">
                <a16:creationId xmlns:a16="http://schemas.microsoft.com/office/drawing/2014/main" id="{9A2DB08C-D780-4788-B709-80B2283C1A4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64961985-0865-42B8-9271-C96F85A2F493}"/>
              </a:ext>
            </a:extLst>
          </p:cNvPr>
          <p:cNvSpPr>
            <a:spLocks noGrp="1"/>
          </p:cNvSpPr>
          <p:nvPr>
            <p:ph type="dt" sz="half" idx="10"/>
          </p:nvPr>
        </p:nvSpPr>
        <p:spPr/>
        <p:txBody>
          <a:bodyPr/>
          <a:lstStyle/>
          <a:p>
            <a:fld id="{5CCD9462-09E5-4CEF-859A-176184A4E863}" type="datetimeFigureOut">
              <a:rPr lang="nb-NO" smtClean="0"/>
              <a:t>14.08.2020</a:t>
            </a:fld>
            <a:endParaRPr lang="nb-NO"/>
          </a:p>
        </p:txBody>
      </p:sp>
      <p:sp>
        <p:nvSpPr>
          <p:cNvPr id="6" name="Plassholder for bunntekst 5">
            <a:extLst>
              <a:ext uri="{FF2B5EF4-FFF2-40B4-BE49-F238E27FC236}">
                <a16:creationId xmlns:a16="http://schemas.microsoft.com/office/drawing/2014/main" id="{9B499F26-42B8-456A-ACF7-7EA23F53EF33}"/>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A924AB67-F10C-4120-81BF-E8E2C338C31B}"/>
              </a:ext>
            </a:extLst>
          </p:cNvPr>
          <p:cNvSpPr>
            <a:spLocks noGrp="1"/>
          </p:cNvSpPr>
          <p:nvPr>
            <p:ph type="sldNum" sz="quarter" idx="12"/>
          </p:nvPr>
        </p:nvSpPr>
        <p:spPr/>
        <p:txBody>
          <a:bodyPr/>
          <a:lstStyle/>
          <a:p>
            <a:fld id="{3B30F0FC-E339-4E3B-8429-0ED06B8233AA}" type="slidenum">
              <a:rPr lang="nb-NO" smtClean="0"/>
              <a:t>‹#›</a:t>
            </a:fld>
            <a:endParaRPr lang="nb-NO"/>
          </a:p>
        </p:txBody>
      </p:sp>
    </p:spTree>
    <p:extLst>
      <p:ext uri="{BB962C8B-B14F-4D97-AF65-F5344CB8AC3E}">
        <p14:creationId xmlns:p14="http://schemas.microsoft.com/office/powerpoint/2010/main" val="466200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8131D6F-A504-4D68-9ECC-4BB5C7BE08CD}"/>
              </a:ext>
            </a:extLst>
          </p:cNvPr>
          <p:cNvSpPr>
            <a:spLocks noGrp="1"/>
          </p:cNvSpPr>
          <p:nvPr>
            <p:ph type="title"/>
          </p:nvPr>
        </p:nvSpPr>
        <p:spPr/>
        <p:txBody>
          <a:bodyPr/>
          <a:lstStyle/>
          <a:p>
            <a:r>
              <a:rPr lang="nb-NO"/>
              <a:t>Klikk for å redigere tittelstil</a:t>
            </a:r>
          </a:p>
        </p:txBody>
      </p:sp>
      <p:sp>
        <p:nvSpPr>
          <p:cNvPr id="3" name="Plassholder for loddrett tekst 2">
            <a:extLst>
              <a:ext uri="{FF2B5EF4-FFF2-40B4-BE49-F238E27FC236}">
                <a16:creationId xmlns:a16="http://schemas.microsoft.com/office/drawing/2014/main" id="{A34B187F-EFF9-487C-90AE-A3D75B7C49ED}"/>
              </a:ext>
            </a:extLst>
          </p:cNvPr>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644FF8C6-3B75-4151-8917-18903078FDAB}"/>
              </a:ext>
            </a:extLst>
          </p:cNvPr>
          <p:cNvSpPr>
            <a:spLocks noGrp="1"/>
          </p:cNvSpPr>
          <p:nvPr>
            <p:ph type="dt" sz="half" idx="10"/>
          </p:nvPr>
        </p:nvSpPr>
        <p:spPr/>
        <p:txBody>
          <a:bodyPr/>
          <a:lstStyle/>
          <a:p>
            <a:fld id="{5CCD9462-09E5-4CEF-859A-176184A4E863}" type="datetimeFigureOut">
              <a:rPr lang="nb-NO" smtClean="0"/>
              <a:t>14.08.2020</a:t>
            </a:fld>
            <a:endParaRPr lang="nb-NO"/>
          </a:p>
        </p:txBody>
      </p:sp>
      <p:sp>
        <p:nvSpPr>
          <p:cNvPr id="5" name="Plassholder for bunntekst 4">
            <a:extLst>
              <a:ext uri="{FF2B5EF4-FFF2-40B4-BE49-F238E27FC236}">
                <a16:creationId xmlns:a16="http://schemas.microsoft.com/office/drawing/2014/main" id="{842A4AF0-6C69-407C-BB6E-3E9609CD6FAA}"/>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F21A8DBE-6474-470F-A621-D71BAC628D23}"/>
              </a:ext>
            </a:extLst>
          </p:cNvPr>
          <p:cNvSpPr>
            <a:spLocks noGrp="1"/>
          </p:cNvSpPr>
          <p:nvPr>
            <p:ph type="sldNum" sz="quarter" idx="12"/>
          </p:nvPr>
        </p:nvSpPr>
        <p:spPr/>
        <p:txBody>
          <a:bodyPr/>
          <a:lstStyle/>
          <a:p>
            <a:fld id="{3B30F0FC-E339-4E3B-8429-0ED06B8233AA}" type="slidenum">
              <a:rPr lang="nb-NO" smtClean="0"/>
              <a:t>‹#›</a:t>
            </a:fld>
            <a:endParaRPr lang="nb-NO"/>
          </a:p>
        </p:txBody>
      </p:sp>
    </p:spTree>
    <p:extLst>
      <p:ext uri="{BB962C8B-B14F-4D97-AF65-F5344CB8AC3E}">
        <p14:creationId xmlns:p14="http://schemas.microsoft.com/office/powerpoint/2010/main" val="13306010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898C0E04-62CB-41D4-9175-D2674889468A}"/>
              </a:ext>
            </a:extLst>
          </p:cNvPr>
          <p:cNvSpPr>
            <a:spLocks noGrp="1"/>
          </p:cNvSpPr>
          <p:nvPr>
            <p:ph type="title" orient="vert"/>
          </p:nvPr>
        </p:nvSpPr>
        <p:spPr>
          <a:xfrm>
            <a:off x="8724900" y="365125"/>
            <a:ext cx="2628900" cy="5811838"/>
          </a:xfrm>
        </p:spPr>
        <p:txBody>
          <a:bodyPr vert="eaVert"/>
          <a:lstStyle/>
          <a:p>
            <a:r>
              <a:rPr lang="nb-NO"/>
              <a:t>Klikk for å redigere tittelstil</a:t>
            </a:r>
          </a:p>
        </p:txBody>
      </p:sp>
      <p:sp>
        <p:nvSpPr>
          <p:cNvPr id="3" name="Plassholder for loddrett tekst 2">
            <a:extLst>
              <a:ext uri="{FF2B5EF4-FFF2-40B4-BE49-F238E27FC236}">
                <a16:creationId xmlns:a16="http://schemas.microsoft.com/office/drawing/2014/main" id="{1703D16A-6841-405C-879D-4EEECB171E84}"/>
              </a:ext>
            </a:extLst>
          </p:cNvPr>
          <p:cNvSpPr>
            <a:spLocks noGrp="1"/>
          </p:cNvSpPr>
          <p:nvPr>
            <p:ph type="body" orient="vert" idx="1"/>
          </p:nvPr>
        </p:nvSpPr>
        <p:spPr>
          <a:xfrm>
            <a:off x="838200" y="365125"/>
            <a:ext cx="7734300" cy="5811838"/>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884D5769-A0B6-4FF8-8391-32E1F9D71881}"/>
              </a:ext>
            </a:extLst>
          </p:cNvPr>
          <p:cNvSpPr>
            <a:spLocks noGrp="1"/>
          </p:cNvSpPr>
          <p:nvPr>
            <p:ph type="dt" sz="half" idx="10"/>
          </p:nvPr>
        </p:nvSpPr>
        <p:spPr/>
        <p:txBody>
          <a:bodyPr/>
          <a:lstStyle/>
          <a:p>
            <a:fld id="{5CCD9462-09E5-4CEF-859A-176184A4E863}" type="datetimeFigureOut">
              <a:rPr lang="nb-NO" smtClean="0"/>
              <a:t>14.08.2020</a:t>
            </a:fld>
            <a:endParaRPr lang="nb-NO"/>
          </a:p>
        </p:txBody>
      </p:sp>
      <p:sp>
        <p:nvSpPr>
          <p:cNvPr id="5" name="Plassholder for bunntekst 4">
            <a:extLst>
              <a:ext uri="{FF2B5EF4-FFF2-40B4-BE49-F238E27FC236}">
                <a16:creationId xmlns:a16="http://schemas.microsoft.com/office/drawing/2014/main" id="{B67557AB-4C47-4CFB-A230-1FFC03D6207E}"/>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7F47FAA8-5A2F-476B-B397-979FF6E5519A}"/>
              </a:ext>
            </a:extLst>
          </p:cNvPr>
          <p:cNvSpPr>
            <a:spLocks noGrp="1"/>
          </p:cNvSpPr>
          <p:nvPr>
            <p:ph type="sldNum" sz="quarter" idx="12"/>
          </p:nvPr>
        </p:nvSpPr>
        <p:spPr/>
        <p:txBody>
          <a:bodyPr/>
          <a:lstStyle/>
          <a:p>
            <a:fld id="{3B30F0FC-E339-4E3B-8429-0ED06B8233AA}" type="slidenum">
              <a:rPr lang="nb-NO" smtClean="0"/>
              <a:t>‹#›</a:t>
            </a:fld>
            <a:endParaRPr lang="nb-NO"/>
          </a:p>
        </p:txBody>
      </p:sp>
    </p:spTree>
    <p:extLst>
      <p:ext uri="{BB962C8B-B14F-4D97-AF65-F5344CB8AC3E}">
        <p14:creationId xmlns:p14="http://schemas.microsoft.com/office/powerpoint/2010/main" val="9212180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19BFC66D-CBD0-4861-92CA-E741C323D31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9A8FF4F3-77C8-4A4F-B486-42E43AAE9C8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3E346CAB-B2CE-4AA8-9DD4-C887DDC1E8A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CD9462-09E5-4CEF-859A-176184A4E863}" type="datetimeFigureOut">
              <a:rPr lang="nb-NO" smtClean="0"/>
              <a:t>14.08.2020</a:t>
            </a:fld>
            <a:endParaRPr lang="nb-NO"/>
          </a:p>
        </p:txBody>
      </p:sp>
      <p:sp>
        <p:nvSpPr>
          <p:cNvPr id="5" name="Plassholder for bunntekst 4">
            <a:extLst>
              <a:ext uri="{FF2B5EF4-FFF2-40B4-BE49-F238E27FC236}">
                <a16:creationId xmlns:a16="http://schemas.microsoft.com/office/drawing/2014/main" id="{5C2AC0CD-F117-4AEF-B345-E3287BA8075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a:extLst>
              <a:ext uri="{FF2B5EF4-FFF2-40B4-BE49-F238E27FC236}">
                <a16:creationId xmlns:a16="http://schemas.microsoft.com/office/drawing/2014/main" id="{FBF92E16-D9E9-4042-88D8-27AE0DF48E3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30F0FC-E339-4E3B-8429-0ED06B8233AA}" type="slidenum">
              <a:rPr lang="nb-NO" smtClean="0"/>
              <a:t>‹#›</a:t>
            </a:fld>
            <a:endParaRPr lang="nb-NO"/>
          </a:p>
        </p:txBody>
      </p:sp>
    </p:spTree>
    <p:extLst>
      <p:ext uri="{BB962C8B-B14F-4D97-AF65-F5344CB8AC3E}">
        <p14:creationId xmlns:p14="http://schemas.microsoft.com/office/powerpoint/2010/main" val="31840416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7ACD316-578E-4CA1-9508-A4C2D39E9C87}"/>
              </a:ext>
            </a:extLst>
          </p:cNvPr>
          <p:cNvSpPr>
            <a:spLocks noGrp="1"/>
          </p:cNvSpPr>
          <p:nvPr>
            <p:ph type="ctrTitle"/>
          </p:nvPr>
        </p:nvSpPr>
        <p:spPr/>
        <p:txBody>
          <a:bodyPr>
            <a:normAutofit/>
          </a:bodyPr>
          <a:lstStyle/>
          <a:p>
            <a:r>
              <a:rPr lang="nb-NO" sz="3600" dirty="0">
                <a:solidFill>
                  <a:srgbClr val="0033CC"/>
                </a:solidFill>
              </a:rPr>
              <a:t>Rettslig regulering av digital</a:t>
            </a:r>
            <a:br>
              <a:rPr lang="nb-NO" sz="3600" dirty="0">
                <a:solidFill>
                  <a:srgbClr val="0033CC"/>
                </a:solidFill>
              </a:rPr>
            </a:br>
            <a:r>
              <a:rPr lang="nb-NO" sz="3600" dirty="0">
                <a:solidFill>
                  <a:srgbClr val="0033CC"/>
                </a:solidFill>
              </a:rPr>
              <a:t>forvaltning – oversikt </a:t>
            </a:r>
          </a:p>
        </p:txBody>
      </p:sp>
      <p:sp>
        <p:nvSpPr>
          <p:cNvPr id="3" name="Undertittel 2">
            <a:extLst>
              <a:ext uri="{FF2B5EF4-FFF2-40B4-BE49-F238E27FC236}">
                <a16:creationId xmlns:a16="http://schemas.microsoft.com/office/drawing/2014/main" id="{CC6B1C2D-0CCA-4BB6-9797-424F30DC5224}"/>
              </a:ext>
            </a:extLst>
          </p:cNvPr>
          <p:cNvSpPr>
            <a:spLocks noGrp="1"/>
          </p:cNvSpPr>
          <p:nvPr>
            <p:ph type="subTitle" idx="1"/>
          </p:nvPr>
        </p:nvSpPr>
        <p:spPr/>
        <p:txBody>
          <a:bodyPr>
            <a:normAutofit/>
          </a:bodyPr>
          <a:lstStyle/>
          <a:p>
            <a:endParaRPr lang="nb-NO" sz="1800" dirty="0"/>
          </a:p>
          <a:p>
            <a:r>
              <a:rPr lang="nb-NO" sz="1800" dirty="0"/>
              <a:t>Dag Wiese Schartum, AFIN</a:t>
            </a:r>
          </a:p>
        </p:txBody>
      </p:sp>
    </p:spTree>
    <p:extLst>
      <p:ext uri="{BB962C8B-B14F-4D97-AF65-F5344CB8AC3E}">
        <p14:creationId xmlns:p14="http://schemas.microsoft.com/office/powerpoint/2010/main" val="7972845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04F2581-7368-4707-95A0-A1460EA272DB}"/>
              </a:ext>
            </a:extLst>
          </p:cNvPr>
          <p:cNvSpPr>
            <a:spLocks noGrp="1"/>
          </p:cNvSpPr>
          <p:nvPr>
            <p:ph type="title"/>
          </p:nvPr>
        </p:nvSpPr>
        <p:spPr/>
        <p:txBody>
          <a:bodyPr>
            <a:normAutofit/>
          </a:bodyPr>
          <a:lstStyle/>
          <a:p>
            <a:r>
              <a:rPr lang="nb-NO" sz="3200" dirty="0">
                <a:solidFill>
                  <a:srgbClr val="0066FF"/>
                </a:solidFill>
              </a:rPr>
              <a:t>Hva er «digital forvaltning»? (altså det som skal reguleres)</a:t>
            </a:r>
          </a:p>
        </p:txBody>
      </p:sp>
      <p:sp>
        <p:nvSpPr>
          <p:cNvPr id="3" name="Plassholder for innhold 2">
            <a:extLst>
              <a:ext uri="{FF2B5EF4-FFF2-40B4-BE49-F238E27FC236}">
                <a16:creationId xmlns:a16="http://schemas.microsoft.com/office/drawing/2014/main" id="{B03A1084-845A-4DA7-9AF9-C5BF4CF4BCC6}"/>
              </a:ext>
            </a:extLst>
          </p:cNvPr>
          <p:cNvSpPr>
            <a:spLocks noGrp="1"/>
          </p:cNvSpPr>
          <p:nvPr>
            <p:ph idx="1"/>
          </p:nvPr>
        </p:nvSpPr>
        <p:spPr>
          <a:xfrm>
            <a:off x="708338" y="1690688"/>
            <a:ext cx="10723808" cy="4486275"/>
          </a:xfrm>
        </p:spPr>
        <p:txBody>
          <a:bodyPr>
            <a:normAutofit lnSpcReduction="10000"/>
          </a:bodyPr>
          <a:lstStyle/>
          <a:p>
            <a:r>
              <a:rPr lang="nb-NO" dirty="0"/>
              <a:t>Rent språklig dekker «digital forvaltning» all anvendelse av digitale hjelpemidler i offentlig forvaltning (tekstbehandling, epost, WWW osv.)</a:t>
            </a:r>
          </a:p>
          <a:p>
            <a:r>
              <a:rPr lang="nb-NO" dirty="0"/>
              <a:t>I dette emnet er fokus på mer «avanserte» former for digital forvaltning, særlig:</a:t>
            </a:r>
          </a:p>
          <a:p>
            <a:pPr marL="914400" lvl="1" indent="-457200">
              <a:buFont typeface="+mj-lt"/>
              <a:buAutoNum type="arabicParenR"/>
            </a:pPr>
            <a:r>
              <a:rPr lang="nb-NO" dirty="0"/>
              <a:t>Anvendelse av teknologi for å automatisere rettsanvendelse</a:t>
            </a:r>
          </a:p>
          <a:p>
            <a:pPr marL="914400" lvl="1" indent="-457200">
              <a:buFont typeface="+mj-lt"/>
              <a:buAutoNum type="arabicParenR"/>
            </a:pPr>
            <a:r>
              <a:rPr lang="nb-NO" dirty="0"/>
              <a:t>Annen bruk av teknologi som på vesentlige måter endrer forvaltningens arbeidsprosesser (jf. f.eks. «gjenbruk av opplysninger» og «selvbetjent forvaltning»)</a:t>
            </a:r>
          </a:p>
          <a:p>
            <a:pPr marL="914400" lvl="1" indent="-457200">
              <a:buFont typeface="+mj-lt"/>
              <a:buAutoNum type="arabicParenR"/>
            </a:pPr>
            <a:r>
              <a:rPr lang="nb-NO" dirty="0"/>
              <a:t>Ofte er 1) og 2) integrerte deler av samme utvikling</a:t>
            </a:r>
          </a:p>
          <a:p>
            <a:r>
              <a:rPr lang="nb-NO" dirty="0"/>
              <a:t>Digital forvaltning er ikke nytt!</a:t>
            </a:r>
          </a:p>
          <a:p>
            <a:pPr lvl="1"/>
            <a:r>
              <a:rPr lang="nb-NO" dirty="0"/>
              <a:t>Offentlig forvaltning og store private selskaper har brukt IKT («EDB») siden tidlig i 1960-årene</a:t>
            </a:r>
          </a:p>
          <a:p>
            <a:pPr lvl="1"/>
            <a:endParaRPr lang="nb-NO" dirty="0"/>
          </a:p>
          <a:p>
            <a:pPr marL="0" indent="0">
              <a:buNone/>
            </a:pPr>
            <a:endParaRPr lang="nb-NO" dirty="0"/>
          </a:p>
        </p:txBody>
      </p:sp>
    </p:spTree>
    <p:extLst>
      <p:ext uri="{BB962C8B-B14F-4D97-AF65-F5344CB8AC3E}">
        <p14:creationId xmlns:p14="http://schemas.microsoft.com/office/powerpoint/2010/main" val="962269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DB1123-D354-4029-BB05-4135F12EEC2A}"/>
              </a:ext>
            </a:extLst>
          </p:cNvPr>
          <p:cNvSpPr>
            <a:spLocks noGrp="1"/>
          </p:cNvSpPr>
          <p:nvPr>
            <p:ph type="title"/>
          </p:nvPr>
        </p:nvSpPr>
        <p:spPr>
          <a:xfrm>
            <a:off x="838200" y="132291"/>
            <a:ext cx="10515600" cy="1325563"/>
          </a:xfrm>
        </p:spPr>
        <p:txBody>
          <a:bodyPr>
            <a:normAutofit/>
          </a:bodyPr>
          <a:lstStyle/>
          <a:p>
            <a:r>
              <a:rPr lang="nb-NO" sz="3200" dirty="0">
                <a:solidFill>
                  <a:srgbClr val="0033CC"/>
                </a:solidFill>
              </a:rPr>
              <a:t>Rettslige og ikke-rettslige styringsmåter</a:t>
            </a:r>
          </a:p>
        </p:txBody>
      </p:sp>
      <p:sp>
        <p:nvSpPr>
          <p:cNvPr id="3" name="Plassholder for innhold 2">
            <a:extLst>
              <a:ext uri="{FF2B5EF4-FFF2-40B4-BE49-F238E27FC236}">
                <a16:creationId xmlns:a16="http://schemas.microsoft.com/office/drawing/2014/main" id="{25F420CF-12B1-43F5-AFD0-F3450DB9E0B5}"/>
              </a:ext>
            </a:extLst>
          </p:cNvPr>
          <p:cNvSpPr>
            <a:spLocks noGrp="1"/>
          </p:cNvSpPr>
          <p:nvPr>
            <p:ph idx="1"/>
          </p:nvPr>
        </p:nvSpPr>
        <p:spPr>
          <a:xfrm>
            <a:off x="969432" y="1193800"/>
            <a:ext cx="10346267" cy="5257799"/>
          </a:xfrm>
        </p:spPr>
        <p:txBody>
          <a:bodyPr>
            <a:noAutofit/>
          </a:bodyPr>
          <a:lstStyle/>
          <a:p>
            <a:r>
              <a:rPr lang="nb-NO" sz="2000" dirty="0"/>
              <a:t>Viktige </a:t>
            </a:r>
            <a:r>
              <a:rPr lang="nb-NO" sz="2000" i="1" dirty="0"/>
              <a:t>rettslige</a:t>
            </a:r>
            <a:r>
              <a:rPr lang="nb-NO" sz="2000" dirty="0"/>
              <a:t> styringsmåter (regulering): lov, forskrift, direktiv, forordning mv.</a:t>
            </a:r>
          </a:p>
          <a:p>
            <a:r>
              <a:rPr lang="nb-NO" sz="2000" dirty="0"/>
              <a:t>Viktige </a:t>
            </a:r>
            <a:r>
              <a:rPr lang="nb-NO" sz="2000" i="1" dirty="0"/>
              <a:t>ikke-rettslig</a:t>
            </a:r>
            <a:r>
              <a:rPr lang="nb-NO" sz="2000" dirty="0"/>
              <a:t> styringsinstrumenter: Instrukser, planer, programmer, budsjettpolitikk mv</a:t>
            </a:r>
          </a:p>
          <a:p>
            <a:pPr lvl="1"/>
            <a:r>
              <a:rPr lang="nb-NO" sz="1800" dirty="0"/>
              <a:t>Eksempler: Digitaliseringsrundskrivet (årlig), </a:t>
            </a:r>
            <a:r>
              <a:rPr lang="nb-NO" sz="1800" dirty="0" err="1"/>
              <a:t>Digitaliseringstrategien</a:t>
            </a:r>
            <a:r>
              <a:rPr lang="nb-NO" sz="1800" dirty="0"/>
              <a:t>, Nasjonal strategi for kunstig intelligens, tildelingsbrev mv.</a:t>
            </a:r>
          </a:p>
          <a:p>
            <a:r>
              <a:rPr lang="nb-NO" sz="2000" dirty="0"/>
              <a:t>Rettslig og ikke-rettslig styring bør ideelt skje i et samspill, men er i praksis ikke alltid godt koordinert</a:t>
            </a:r>
          </a:p>
          <a:p>
            <a:pPr lvl="1"/>
            <a:r>
              <a:rPr lang="nb-NO" sz="1800" dirty="0"/>
              <a:t>Ikke sjelden omhandler forvaltningspolitiske dokumenter spørsmål som er rettslig regulert, men uten at koblingen blir gjort</a:t>
            </a:r>
          </a:p>
          <a:p>
            <a:pPr lvl="1"/>
            <a:r>
              <a:rPr lang="nb-NO" sz="1800" dirty="0"/>
              <a:t>Ikke sjelden argumenterer forvaltningspolitiske dokumenter for løsninger som støter an mot rettslige hindringer</a:t>
            </a:r>
          </a:p>
          <a:p>
            <a:pPr lvl="1"/>
            <a:r>
              <a:rPr lang="nb-NO" sz="1800" dirty="0"/>
              <a:t>Det kan derfor oppstå spenninger mellom rettslig regulering og forvaltningspolitikk slik den fremkommer i Regjeringens dokumenter: F.eks. kan det forvaltningspolitikken stilles krav om «kun én gang», samtidig som 1) lovgivningen inneholder flere hindre for at dette kan skje, og 2) det blir ikke angitt noen metode som kan brukes for å undersøke vilkårene for lovlighet mv.</a:t>
            </a:r>
          </a:p>
          <a:p>
            <a:r>
              <a:rPr lang="nb-NO" sz="1800" dirty="0"/>
              <a:t>Rettslig regulering går foran Ikke-rettslige styringsmåter (jf. «hard </a:t>
            </a:r>
            <a:r>
              <a:rPr lang="nb-NO" sz="1800" dirty="0" err="1"/>
              <a:t>law</a:t>
            </a:r>
            <a:r>
              <a:rPr lang="nb-NO" sz="1800" dirty="0"/>
              <a:t>» og «soft </a:t>
            </a:r>
            <a:r>
              <a:rPr lang="nb-NO" sz="1800" dirty="0" err="1"/>
              <a:t>law</a:t>
            </a:r>
            <a:r>
              <a:rPr lang="nb-NO" sz="1800" dirty="0"/>
              <a:t>» )</a:t>
            </a:r>
          </a:p>
          <a:p>
            <a:pPr lvl="1"/>
            <a:r>
              <a:rPr lang="nb-NO" sz="1800" dirty="0"/>
              <a:t>Merk likevel at rettslig regulering kan være vag, skjønnsmessig og derfor uklar (men er uansett rettslig bindende </a:t>
            </a:r>
            <a:r>
              <a:rPr lang="nb-NO" sz="1800" dirty="0">
                <a:sym typeface="Wingdings" panose="05000000000000000000" pitchFamily="2" charset="2"/>
              </a:rPr>
              <a:t> forutberegnelighet) – men altså ikke så «hard» likevel!</a:t>
            </a:r>
            <a:endParaRPr lang="nb-NO" sz="1800" dirty="0"/>
          </a:p>
          <a:p>
            <a:pPr marL="457200" lvl="1" indent="0">
              <a:buNone/>
            </a:pPr>
            <a:endParaRPr lang="nb-NO" sz="2000" dirty="0"/>
          </a:p>
          <a:p>
            <a:endParaRPr lang="nb-NO" sz="2000" dirty="0"/>
          </a:p>
        </p:txBody>
      </p:sp>
    </p:spTree>
    <p:extLst>
      <p:ext uri="{BB962C8B-B14F-4D97-AF65-F5344CB8AC3E}">
        <p14:creationId xmlns:p14="http://schemas.microsoft.com/office/powerpoint/2010/main" val="3201389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1111052" y="265862"/>
            <a:ext cx="8591748" cy="815096"/>
          </a:xfrm>
        </p:spPr>
        <p:txBody>
          <a:bodyPr>
            <a:noAutofit/>
          </a:bodyPr>
          <a:lstStyle/>
          <a:p>
            <a:r>
              <a:rPr lang="nb-NO" sz="3200" dirty="0">
                <a:solidFill>
                  <a:srgbClr val="0033CC"/>
                </a:solidFill>
              </a:rPr>
              <a:t>Hvorfor må/bør digital forvaltning undergis rettslig regulering?</a:t>
            </a:r>
          </a:p>
        </p:txBody>
      </p:sp>
      <p:sp>
        <p:nvSpPr>
          <p:cNvPr id="3" name="Plassholder for innhold 2"/>
          <p:cNvSpPr>
            <a:spLocks noGrp="1"/>
          </p:cNvSpPr>
          <p:nvPr>
            <p:ph idx="1"/>
          </p:nvPr>
        </p:nvSpPr>
        <p:spPr>
          <a:xfrm>
            <a:off x="1028700" y="1375833"/>
            <a:ext cx="9533465" cy="4889500"/>
          </a:xfrm>
        </p:spPr>
        <p:txBody>
          <a:bodyPr>
            <a:normAutofit lnSpcReduction="10000"/>
          </a:bodyPr>
          <a:lstStyle/>
          <a:p>
            <a:r>
              <a:rPr lang="nb-NO" sz="2000" dirty="0"/>
              <a:t>Ofte kreves det styring gjennom lov og forskrift, fordi:</a:t>
            </a:r>
          </a:p>
          <a:p>
            <a:pPr lvl="1"/>
            <a:r>
              <a:rPr lang="nb-NO" sz="1800" dirty="0"/>
              <a:t>det i </a:t>
            </a:r>
            <a:r>
              <a:rPr lang="nb-NO" sz="1800" dirty="0" err="1"/>
              <a:t>hht</a:t>
            </a:r>
            <a:r>
              <a:rPr lang="nb-NO" sz="1800" dirty="0"/>
              <a:t>. legalitetsprinsippet er nødvendig for å treffe bebyrdende vedtak (etablere plikter, nedlegge forbud, innskrenke friheter), eller</a:t>
            </a:r>
          </a:p>
          <a:p>
            <a:pPr lvl="1"/>
            <a:r>
              <a:rPr lang="nb-NO" sz="1800" dirty="0"/>
              <a:t>spørsmålet allerede er regulert i lov eller forskrift og kan derfor bare endres ved lov eller forskrift</a:t>
            </a:r>
          </a:p>
          <a:p>
            <a:r>
              <a:rPr lang="nb-NO" sz="2200" dirty="0"/>
              <a:t>Andre ganger oppstår det politiske behov for nye normer på områder der en ønsker sterk styringseffekt. Noen spredte eksempler:</a:t>
            </a:r>
          </a:p>
          <a:p>
            <a:pPr lvl="1"/>
            <a:r>
              <a:rPr lang="nb-NO" sz="1800" dirty="0"/>
              <a:t>Bør en i ny forvaltningslov (jf. NOU 2019: 5) ha lovregler om systemutvikling og krav til forvaltningens systemløsninger?</a:t>
            </a:r>
          </a:p>
          <a:p>
            <a:pPr lvl="1"/>
            <a:r>
              <a:rPr lang="nb-NO" sz="1800" dirty="0"/>
              <a:t>Bør vi i ny lov om samfunnsdokumentasjon og arkiver (jf. NOU 2019: 9) ha krav til dokumentasjon av forvaltningens databaser og fagsystemer mv?</a:t>
            </a:r>
          </a:p>
          <a:p>
            <a:pPr lvl="1"/>
            <a:r>
              <a:rPr lang="nb-NO" sz="1800" dirty="0"/>
              <a:t>I hvilken grad bør maskinlæring («kunstig intelligens») reguleres?</a:t>
            </a:r>
          </a:p>
          <a:p>
            <a:r>
              <a:rPr lang="nb-NO" sz="2200" dirty="0"/>
              <a:t>Ikke sjelden kan Norge være forpliktet i henhold til EØS-avtalen til å ta inn </a:t>
            </a:r>
            <a:r>
              <a:rPr lang="nb-NO" sz="2200" i="1" dirty="0"/>
              <a:t>forordninger</a:t>
            </a:r>
            <a:r>
              <a:rPr lang="nb-NO" sz="2200" dirty="0"/>
              <a:t> i norsk rett og til å gjennomføre </a:t>
            </a:r>
            <a:r>
              <a:rPr lang="nb-NO" sz="2200" i="1" dirty="0"/>
              <a:t>direktiver </a:t>
            </a:r>
          </a:p>
          <a:p>
            <a:pPr lvl="1"/>
            <a:r>
              <a:rPr lang="nb-NO" sz="1800" i="1" dirty="0"/>
              <a:t>Personvernforordningen (General Data </a:t>
            </a:r>
            <a:r>
              <a:rPr lang="nb-NO" sz="1800" i="1" dirty="0" err="1"/>
              <a:t>Protection</a:t>
            </a:r>
            <a:r>
              <a:rPr lang="nb-NO" sz="1800" i="1" dirty="0"/>
              <a:t> </a:t>
            </a:r>
            <a:r>
              <a:rPr lang="nb-NO" sz="1800" i="1" dirty="0" err="1"/>
              <a:t>Regulation</a:t>
            </a:r>
            <a:r>
              <a:rPr lang="nb-NO" sz="1800" i="1" dirty="0"/>
              <a:t>, GDPR) er sentralt eksempel på slik forordning (tidligere var personvern i EU regulert ved direktiv)</a:t>
            </a:r>
          </a:p>
        </p:txBody>
      </p:sp>
    </p:spTree>
    <p:extLst>
      <p:ext uri="{BB962C8B-B14F-4D97-AF65-F5344CB8AC3E}">
        <p14:creationId xmlns:p14="http://schemas.microsoft.com/office/powerpoint/2010/main" val="3801972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D4EAD4A-7CE2-4EF6-84BD-D9F489FB3A6C}"/>
              </a:ext>
            </a:extLst>
          </p:cNvPr>
          <p:cNvSpPr>
            <a:spLocks noGrp="1"/>
          </p:cNvSpPr>
          <p:nvPr>
            <p:ph type="title"/>
          </p:nvPr>
        </p:nvSpPr>
        <p:spPr>
          <a:xfrm>
            <a:off x="528423" y="365125"/>
            <a:ext cx="10968204" cy="1325563"/>
          </a:xfrm>
        </p:spPr>
        <p:txBody>
          <a:bodyPr>
            <a:noAutofit/>
          </a:bodyPr>
          <a:lstStyle/>
          <a:p>
            <a:pPr algn="ctr"/>
            <a:r>
              <a:rPr lang="nb-NO" sz="3200" dirty="0">
                <a:solidFill>
                  <a:srgbClr val="0033CC"/>
                </a:solidFill>
              </a:rPr>
              <a:t>Tre hovedgrupper av rettsspørsmål som kan være del av rettslig regulering</a:t>
            </a:r>
          </a:p>
        </p:txBody>
      </p:sp>
      <p:sp>
        <p:nvSpPr>
          <p:cNvPr id="3" name="Plassholder for innhold 2">
            <a:extLst>
              <a:ext uri="{FF2B5EF4-FFF2-40B4-BE49-F238E27FC236}">
                <a16:creationId xmlns:a16="http://schemas.microsoft.com/office/drawing/2014/main" id="{DF7BC831-175A-441B-B572-45E303B0CD0C}"/>
              </a:ext>
            </a:extLst>
          </p:cNvPr>
          <p:cNvSpPr>
            <a:spLocks noGrp="1"/>
          </p:cNvSpPr>
          <p:nvPr>
            <p:ph idx="1"/>
          </p:nvPr>
        </p:nvSpPr>
        <p:spPr>
          <a:xfrm>
            <a:off x="838200" y="1539318"/>
            <a:ext cx="10515600" cy="4916622"/>
          </a:xfrm>
        </p:spPr>
        <p:txBody>
          <a:bodyPr>
            <a:normAutofit/>
          </a:bodyPr>
          <a:lstStyle/>
          <a:p>
            <a:pPr marL="514350" indent="-514350">
              <a:buFont typeface="+mj-lt"/>
              <a:buAutoNum type="arabicPeriod"/>
            </a:pPr>
            <a:r>
              <a:rPr lang="nb-NO" sz="2200" dirty="0"/>
              <a:t>Hvilke rettslige krav bør gjelde for </a:t>
            </a:r>
            <a:r>
              <a:rPr lang="nb-NO" sz="2200" i="1" dirty="0"/>
              <a:t>utvikling</a:t>
            </a:r>
            <a:r>
              <a:rPr lang="nb-NO" sz="2200" dirty="0"/>
              <a:t> av systemer som tar sikte på å automatisere rettsanvendelsen?</a:t>
            </a:r>
          </a:p>
          <a:p>
            <a:pPr lvl="1"/>
            <a:r>
              <a:rPr lang="nb-NO" sz="1800" dirty="0">
                <a:solidFill>
                  <a:prstClr val="black"/>
                </a:solidFill>
              </a:rPr>
              <a:t>Ingen direkte rettslig regulering av dette, men forvaltningsrettslige prinsipper og andre rettsprinsipper kan gjelde (men har neppe stor faktisk innvirkning)</a:t>
            </a:r>
          </a:p>
          <a:p>
            <a:pPr lvl="1"/>
            <a:r>
              <a:rPr lang="nb-NO" sz="1800" dirty="0">
                <a:solidFill>
                  <a:prstClr val="black"/>
                </a:solidFill>
              </a:rPr>
              <a:t>Forvaltningslovkomiteen fremmet ikke forslag til bestemmelser om dette i NOU 2019: 5</a:t>
            </a:r>
          </a:p>
          <a:p>
            <a:pPr marL="514350" indent="-514350">
              <a:buFont typeface="+mj-lt"/>
              <a:buAutoNum type="arabicPeriod"/>
            </a:pPr>
            <a:r>
              <a:rPr lang="nb-NO" sz="2200" dirty="0"/>
              <a:t>Hvilke rettslige krav bør gjelde for den offentlig forvaltningens </a:t>
            </a:r>
            <a:r>
              <a:rPr lang="nb-NO" sz="2200" i="1" dirty="0"/>
              <a:t>systemløsninger</a:t>
            </a:r>
            <a:r>
              <a:rPr lang="nb-NO" sz="2200" dirty="0"/>
              <a:t>? (jf. «systembestemmelser»)</a:t>
            </a:r>
          </a:p>
          <a:p>
            <a:pPr lvl="1"/>
            <a:r>
              <a:rPr lang="nb-NO" sz="1800" dirty="0"/>
              <a:t>Slike bestemmelser finnes særlig i personvernforordningen og forskrifter til forvaltningsloven, enkelte bestemmelser i forskrifter i offentleglova</a:t>
            </a:r>
          </a:p>
          <a:p>
            <a:pPr marL="457200" indent="-457200">
              <a:buFont typeface="+mj-lt"/>
              <a:buAutoNum type="arabicPeriod"/>
            </a:pPr>
            <a:r>
              <a:rPr lang="nb-NO" sz="2200" dirty="0"/>
              <a:t>Hvilke saksbehandlingsregler bør gjelde for forvaltningens </a:t>
            </a:r>
            <a:r>
              <a:rPr lang="nb-NO" sz="2200" i="1" dirty="0"/>
              <a:t>bruk</a:t>
            </a:r>
            <a:r>
              <a:rPr lang="nb-NO" sz="2200" dirty="0"/>
              <a:t> av sine system-løsninger?</a:t>
            </a:r>
          </a:p>
          <a:p>
            <a:pPr lvl="1"/>
            <a:r>
              <a:rPr lang="nb-NO" sz="1800" dirty="0"/>
              <a:t>Plikter forvaltningen har overfor parter/registrerte personer</a:t>
            </a:r>
          </a:p>
          <a:p>
            <a:pPr lvl="1"/>
            <a:r>
              <a:rPr lang="nb-NO" sz="1800" dirty="0"/>
              <a:t>Rettigheter den enkelte part/registrert person har vis a vis forvaltningen</a:t>
            </a:r>
          </a:p>
          <a:p>
            <a:pPr lvl="1"/>
            <a:endParaRPr lang="nb-NO" dirty="0"/>
          </a:p>
          <a:p>
            <a:pPr marL="514350" indent="-514350">
              <a:buFont typeface="+mj-lt"/>
              <a:buAutoNum type="arabicPeriod"/>
            </a:pPr>
            <a:endParaRPr lang="nb-NO" dirty="0"/>
          </a:p>
          <a:p>
            <a:pPr marL="514350" indent="-514350">
              <a:buFont typeface="+mj-lt"/>
              <a:buAutoNum type="arabicPeriod"/>
            </a:pPr>
            <a:endParaRPr lang="nb-NO" dirty="0"/>
          </a:p>
          <a:p>
            <a:endParaRPr lang="nb-NO" dirty="0"/>
          </a:p>
        </p:txBody>
      </p:sp>
    </p:spTree>
    <p:extLst>
      <p:ext uri="{BB962C8B-B14F-4D97-AF65-F5344CB8AC3E}">
        <p14:creationId xmlns:p14="http://schemas.microsoft.com/office/powerpoint/2010/main" val="331704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pe 1">
            <a:extLst>
              <a:ext uri="{FF2B5EF4-FFF2-40B4-BE49-F238E27FC236}">
                <a16:creationId xmlns:a16="http://schemas.microsoft.com/office/drawing/2014/main" id="{FDD44B9A-9949-45B2-A365-6C159850BC8E}"/>
              </a:ext>
            </a:extLst>
          </p:cNvPr>
          <p:cNvGrpSpPr/>
          <p:nvPr/>
        </p:nvGrpSpPr>
        <p:grpSpPr>
          <a:xfrm>
            <a:off x="2996598" y="451158"/>
            <a:ext cx="4612340" cy="4022106"/>
            <a:chOff x="197332" y="243401"/>
            <a:chExt cx="2996970" cy="2788739"/>
          </a:xfrm>
        </p:grpSpPr>
        <p:grpSp>
          <p:nvGrpSpPr>
            <p:cNvPr id="3" name="Gruppe 2">
              <a:extLst>
                <a:ext uri="{FF2B5EF4-FFF2-40B4-BE49-F238E27FC236}">
                  <a16:creationId xmlns:a16="http://schemas.microsoft.com/office/drawing/2014/main" id="{FF5FB1A3-9B08-4E79-989B-2A7AA12F7F22}"/>
                </a:ext>
              </a:extLst>
            </p:cNvPr>
            <p:cNvGrpSpPr/>
            <p:nvPr/>
          </p:nvGrpSpPr>
          <p:grpSpPr>
            <a:xfrm>
              <a:off x="197332" y="243401"/>
              <a:ext cx="2996970" cy="2788739"/>
              <a:chOff x="197332" y="243401"/>
              <a:chExt cx="2996970" cy="2788739"/>
            </a:xfrm>
          </p:grpSpPr>
          <p:sp>
            <p:nvSpPr>
              <p:cNvPr id="16" name="Tekstboks 2">
                <a:extLst>
                  <a:ext uri="{FF2B5EF4-FFF2-40B4-BE49-F238E27FC236}">
                    <a16:creationId xmlns:a16="http://schemas.microsoft.com/office/drawing/2014/main" id="{DEEFF9EE-29B8-46D8-85D2-E27BCA6226F9}"/>
                  </a:ext>
                </a:extLst>
              </p:cNvPr>
              <p:cNvSpPr txBox="1">
                <a:spLocks noChangeArrowheads="1"/>
              </p:cNvSpPr>
              <p:nvPr/>
            </p:nvSpPr>
            <p:spPr bwMode="auto">
              <a:xfrm>
                <a:off x="1099401" y="243401"/>
                <a:ext cx="2094901" cy="271905"/>
              </a:xfrm>
              <a:prstGeom prst="rect">
                <a:avLst/>
              </a:prstGeom>
              <a:solidFill>
                <a:srgbClr val="FFFFFF"/>
              </a:solidFill>
              <a:ln w="19050">
                <a:solidFill>
                  <a:schemeClr val="bg1">
                    <a:lumMod val="65000"/>
                  </a:schemeClr>
                </a:solidFill>
                <a:miter lim="800000"/>
                <a:headEnd/>
                <a:tailEnd/>
              </a:ln>
            </p:spPr>
            <p:txBody>
              <a:bodyPr rot="0" vert="horz" wrap="square" lIns="91440" tIns="45720" rIns="91440" bIns="45720" anchor="t" anchorCtr="0">
                <a:spAutoFit/>
              </a:bodyPr>
              <a:lstStyle/>
              <a:p>
                <a:pPr marL="180340" marR="180340" algn="just">
                  <a:lnSpc>
                    <a:spcPct val="115000"/>
                  </a:lnSpc>
                  <a:spcBef>
                    <a:spcPts val="600"/>
                  </a:spcBef>
                  <a:spcAft>
                    <a:spcPts val="1000"/>
                  </a:spcAft>
                </a:pPr>
                <a:r>
                  <a:rPr lang="nb-NO" dirty="0">
                    <a:ln>
                      <a:noFill/>
                    </a:ln>
                    <a:effectLst/>
                    <a:latin typeface="Calibri" panose="020F0502020204030204" pitchFamily="34" charset="0"/>
                    <a:ea typeface="Calibri" panose="020F0502020204030204" pitchFamily="34" charset="0"/>
                    <a:cs typeface="Times New Roman" panose="02020603050405020304" pitchFamily="18" charset="0"/>
                  </a:rPr>
                  <a:t>Systembestemmelser</a:t>
                </a:r>
                <a:endParaRPr lang="nb-NO"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7" name="Tekstboks 2">
                <a:extLst>
                  <a:ext uri="{FF2B5EF4-FFF2-40B4-BE49-F238E27FC236}">
                    <a16:creationId xmlns:a16="http://schemas.microsoft.com/office/drawing/2014/main" id="{04657B1A-59D4-4295-9F77-E271777709BB}"/>
                  </a:ext>
                </a:extLst>
              </p:cNvPr>
              <p:cNvSpPr txBox="1">
                <a:spLocks noChangeArrowheads="1"/>
              </p:cNvSpPr>
              <p:nvPr/>
            </p:nvSpPr>
            <p:spPr bwMode="auto">
              <a:xfrm rot="16200000">
                <a:off x="-871172" y="1696656"/>
                <a:ext cx="2403988" cy="266980"/>
              </a:xfrm>
              <a:prstGeom prst="rect">
                <a:avLst/>
              </a:prstGeom>
              <a:solidFill>
                <a:srgbClr val="FFFFFF"/>
              </a:solidFill>
              <a:ln w="15875">
                <a:solidFill>
                  <a:schemeClr val="bg1">
                    <a:lumMod val="65000"/>
                  </a:schemeClr>
                </a:solidFill>
                <a:miter lim="800000"/>
                <a:headEnd/>
                <a:tailEnd/>
              </a:ln>
            </p:spPr>
            <p:txBody>
              <a:bodyPr rot="0" vert="horz" wrap="square" lIns="91440" tIns="45720" rIns="91440" bIns="45720" anchor="t" anchorCtr="0">
                <a:spAutoFit/>
              </a:bodyPr>
              <a:lstStyle/>
              <a:p>
                <a:pPr marL="180340" marR="180340" algn="just">
                  <a:lnSpc>
                    <a:spcPct val="115000"/>
                  </a:lnSpc>
                  <a:spcBef>
                    <a:spcPts val="600"/>
                  </a:spcBef>
                  <a:spcAft>
                    <a:spcPts val="1000"/>
                  </a:spcAft>
                </a:pPr>
                <a:r>
                  <a:rPr lang="nb-NO" dirty="0">
                    <a:effectLst/>
                    <a:latin typeface="Calibri" panose="020F0502020204030204" pitchFamily="34" charset="0"/>
                    <a:ea typeface="Calibri" panose="020F0502020204030204" pitchFamily="34" charset="0"/>
                    <a:cs typeface="Times New Roman" panose="02020603050405020304" pitchFamily="18" charset="0"/>
                  </a:rPr>
                  <a:t>Saksbehandlingsbestemmelser</a:t>
                </a:r>
              </a:p>
            </p:txBody>
          </p:sp>
          <p:sp>
            <p:nvSpPr>
              <p:cNvPr id="18" name="Magnetplate 17">
                <a:extLst>
                  <a:ext uri="{FF2B5EF4-FFF2-40B4-BE49-F238E27FC236}">
                    <a16:creationId xmlns:a16="http://schemas.microsoft.com/office/drawing/2014/main" id="{97B9FB6D-C7B6-42B6-99DA-A26C532AD285}"/>
                  </a:ext>
                </a:extLst>
              </p:cNvPr>
              <p:cNvSpPr/>
              <p:nvPr/>
            </p:nvSpPr>
            <p:spPr>
              <a:xfrm>
                <a:off x="1489765" y="1033669"/>
                <a:ext cx="1017767" cy="1741336"/>
              </a:xfrm>
              <a:prstGeom prst="flowChartMagneticDisk">
                <a:avLst/>
              </a:prstGeom>
              <a:solidFill>
                <a:schemeClr val="bg1">
                  <a:lumMod val="8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nb-NO"/>
              </a:p>
            </p:txBody>
          </p:sp>
        </p:grpSp>
        <p:sp>
          <p:nvSpPr>
            <p:cNvPr id="4" name="Pil ned 198">
              <a:extLst>
                <a:ext uri="{FF2B5EF4-FFF2-40B4-BE49-F238E27FC236}">
                  <a16:creationId xmlns:a16="http://schemas.microsoft.com/office/drawing/2014/main" id="{1A8E385B-F6FC-40B9-AD0B-0F6DB4B217DF}"/>
                </a:ext>
              </a:extLst>
            </p:cNvPr>
            <p:cNvSpPr/>
            <p:nvPr/>
          </p:nvSpPr>
          <p:spPr>
            <a:xfrm>
              <a:off x="1948070" y="628153"/>
              <a:ext cx="87465" cy="326003"/>
            </a:xfrm>
            <a:prstGeom prst="downArrow">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nb-NO"/>
            </a:p>
          </p:txBody>
        </p:sp>
        <p:sp>
          <p:nvSpPr>
            <p:cNvPr id="5" name="Pil ned 199">
              <a:extLst>
                <a:ext uri="{FF2B5EF4-FFF2-40B4-BE49-F238E27FC236}">
                  <a16:creationId xmlns:a16="http://schemas.microsoft.com/office/drawing/2014/main" id="{D73C4B2C-A37B-4FBA-8093-35DD5ECEDBEB}"/>
                </a:ext>
              </a:extLst>
            </p:cNvPr>
            <p:cNvSpPr/>
            <p:nvPr/>
          </p:nvSpPr>
          <p:spPr>
            <a:xfrm>
              <a:off x="2369489" y="628153"/>
              <a:ext cx="87465" cy="326003"/>
            </a:xfrm>
            <a:prstGeom prst="downArrow">
              <a:avLst/>
            </a:prstGeom>
            <a:solidFill>
              <a:schemeClr val="bg1">
                <a:lumMod val="50000"/>
              </a:schemeClr>
            </a:solidFill>
            <a:ln w="25400" cap="flat" cmpd="sng" algn="ctr">
              <a:solidFill>
                <a:sysClr val="window" lastClr="FFFFFF">
                  <a:lumMod val="50000"/>
                </a:sysClr>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nb-NO"/>
            </a:p>
          </p:txBody>
        </p:sp>
        <p:sp>
          <p:nvSpPr>
            <p:cNvPr id="6" name="Pil ned 200">
              <a:extLst>
                <a:ext uri="{FF2B5EF4-FFF2-40B4-BE49-F238E27FC236}">
                  <a16:creationId xmlns:a16="http://schemas.microsoft.com/office/drawing/2014/main" id="{59009C89-45BD-4BE8-ADEF-A8D57CE1D929}"/>
                </a:ext>
              </a:extLst>
            </p:cNvPr>
            <p:cNvSpPr/>
            <p:nvPr/>
          </p:nvSpPr>
          <p:spPr>
            <a:xfrm>
              <a:off x="1781092" y="628153"/>
              <a:ext cx="87465" cy="326003"/>
            </a:xfrm>
            <a:prstGeom prst="downArrow">
              <a:avLst/>
            </a:prstGeom>
            <a:solidFill>
              <a:schemeClr val="bg1">
                <a:lumMod val="50000"/>
              </a:schemeClr>
            </a:solidFill>
            <a:ln w="25400" cap="flat" cmpd="sng" algn="ctr">
              <a:solidFill>
                <a:sysClr val="window" lastClr="FFFFFF">
                  <a:lumMod val="50000"/>
                </a:sysClr>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nb-NO"/>
            </a:p>
          </p:txBody>
        </p:sp>
        <p:sp>
          <p:nvSpPr>
            <p:cNvPr id="7" name="Pil ned 201">
              <a:extLst>
                <a:ext uri="{FF2B5EF4-FFF2-40B4-BE49-F238E27FC236}">
                  <a16:creationId xmlns:a16="http://schemas.microsoft.com/office/drawing/2014/main" id="{A70E70C1-40B9-462C-8798-8C8E0DC863C6}"/>
                </a:ext>
              </a:extLst>
            </p:cNvPr>
            <p:cNvSpPr/>
            <p:nvPr/>
          </p:nvSpPr>
          <p:spPr>
            <a:xfrm>
              <a:off x="1590261" y="628153"/>
              <a:ext cx="87465" cy="326003"/>
            </a:xfrm>
            <a:prstGeom prst="downArrow">
              <a:avLst/>
            </a:prstGeom>
            <a:solidFill>
              <a:schemeClr val="bg1">
                <a:lumMod val="50000"/>
              </a:schemeClr>
            </a:solidFill>
            <a:ln w="25400" cap="flat" cmpd="sng" algn="ctr">
              <a:solidFill>
                <a:sysClr val="window" lastClr="FFFFFF">
                  <a:lumMod val="50000"/>
                </a:sysClr>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nb-NO"/>
            </a:p>
          </p:txBody>
        </p:sp>
        <p:sp>
          <p:nvSpPr>
            <p:cNvPr id="8" name="Pil ned 202">
              <a:extLst>
                <a:ext uri="{FF2B5EF4-FFF2-40B4-BE49-F238E27FC236}">
                  <a16:creationId xmlns:a16="http://schemas.microsoft.com/office/drawing/2014/main" id="{6D6BB628-A9EC-463A-9B66-A340CA176337}"/>
                </a:ext>
              </a:extLst>
            </p:cNvPr>
            <p:cNvSpPr/>
            <p:nvPr/>
          </p:nvSpPr>
          <p:spPr>
            <a:xfrm>
              <a:off x="2146852" y="628153"/>
              <a:ext cx="87465" cy="326003"/>
            </a:xfrm>
            <a:prstGeom prst="downArrow">
              <a:avLst/>
            </a:prstGeom>
            <a:solidFill>
              <a:schemeClr val="bg1">
                <a:lumMod val="50000"/>
              </a:schemeClr>
            </a:solidFill>
            <a:ln w="25400" cap="flat" cmpd="sng" algn="ctr">
              <a:solidFill>
                <a:sysClr val="window" lastClr="FFFFFF">
                  <a:lumMod val="50000"/>
                </a:sysClr>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nb-NO"/>
            </a:p>
          </p:txBody>
        </p:sp>
        <p:cxnSp>
          <p:nvCxnSpPr>
            <p:cNvPr id="9" name="Rett pil 203">
              <a:extLst>
                <a:ext uri="{FF2B5EF4-FFF2-40B4-BE49-F238E27FC236}">
                  <a16:creationId xmlns:a16="http://schemas.microsoft.com/office/drawing/2014/main" id="{FE87400B-EAEE-4F22-8ABA-6B8EE1DCF269}"/>
                </a:ext>
              </a:extLst>
            </p:cNvPr>
            <p:cNvCxnSpPr/>
            <p:nvPr/>
          </p:nvCxnSpPr>
          <p:spPr>
            <a:xfrm flipV="1">
              <a:off x="612251" y="1232452"/>
              <a:ext cx="540688" cy="15903"/>
            </a:xfrm>
            <a:prstGeom prst="straightConnector1">
              <a:avLst/>
            </a:prstGeom>
            <a:ln w="25400">
              <a:solidFill>
                <a:schemeClr val="bg1">
                  <a:lumMod val="5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0" name="Rett pil 204">
              <a:extLst>
                <a:ext uri="{FF2B5EF4-FFF2-40B4-BE49-F238E27FC236}">
                  <a16:creationId xmlns:a16="http://schemas.microsoft.com/office/drawing/2014/main" id="{510D17D8-8828-474C-B6A3-6092B4A96C78}"/>
                </a:ext>
              </a:extLst>
            </p:cNvPr>
            <p:cNvCxnSpPr/>
            <p:nvPr/>
          </p:nvCxnSpPr>
          <p:spPr>
            <a:xfrm flipV="1">
              <a:off x="612251" y="1470991"/>
              <a:ext cx="540688" cy="15903"/>
            </a:xfrm>
            <a:prstGeom prst="straightConnector1">
              <a:avLst/>
            </a:prstGeom>
            <a:noFill/>
            <a:ln w="25400" cap="flat" cmpd="sng" algn="ctr">
              <a:solidFill>
                <a:sysClr val="window" lastClr="FFFFFF">
                  <a:lumMod val="50000"/>
                </a:sysClr>
              </a:solidFill>
              <a:prstDash val="sysDash"/>
              <a:tailEnd type="triangle"/>
            </a:ln>
            <a:effectLst/>
          </p:spPr>
        </p:cxnSp>
        <p:cxnSp>
          <p:nvCxnSpPr>
            <p:cNvPr id="11" name="Rett pil 205">
              <a:extLst>
                <a:ext uri="{FF2B5EF4-FFF2-40B4-BE49-F238E27FC236}">
                  <a16:creationId xmlns:a16="http://schemas.microsoft.com/office/drawing/2014/main" id="{719C9755-EA5A-4F79-A59D-9F2FF583EF89}"/>
                </a:ext>
              </a:extLst>
            </p:cNvPr>
            <p:cNvCxnSpPr/>
            <p:nvPr/>
          </p:nvCxnSpPr>
          <p:spPr>
            <a:xfrm flipV="1">
              <a:off x="612251" y="1924216"/>
              <a:ext cx="540688" cy="15903"/>
            </a:xfrm>
            <a:prstGeom prst="straightConnector1">
              <a:avLst/>
            </a:prstGeom>
            <a:noFill/>
            <a:ln w="25400" cap="flat" cmpd="sng" algn="ctr">
              <a:solidFill>
                <a:sysClr val="window" lastClr="FFFFFF">
                  <a:lumMod val="50000"/>
                </a:sysClr>
              </a:solidFill>
              <a:prstDash val="sysDash"/>
              <a:tailEnd type="triangle"/>
            </a:ln>
            <a:effectLst/>
          </p:spPr>
        </p:cxnSp>
        <p:cxnSp>
          <p:nvCxnSpPr>
            <p:cNvPr id="12" name="Rett pil 206">
              <a:extLst>
                <a:ext uri="{FF2B5EF4-FFF2-40B4-BE49-F238E27FC236}">
                  <a16:creationId xmlns:a16="http://schemas.microsoft.com/office/drawing/2014/main" id="{2F0ED2F5-FB03-471D-BBDF-8A3EBC58B7A2}"/>
                </a:ext>
              </a:extLst>
            </p:cNvPr>
            <p:cNvCxnSpPr/>
            <p:nvPr/>
          </p:nvCxnSpPr>
          <p:spPr>
            <a:xfrm flipV="1">
              <a:off x="612251" y="2433099"/>
              <a:ext cx="540688" cy="15903"/>
            </a:xfrm>
            <a:prstGeom prst="straightConnector1">
              <a:avLst/>
            </a:prstGeom>
            <a:noFill/>
            <a:ln w="25400" cap="flat" cmpd="sng" algn="ctr">
              <a:solidFill>
                <a:sysClr val="window" lastClr="FFFFFF">
                  <a:lumMod val="50000"/>
                </a:sysClr>
              </a:solidFill>
              <a:prstDash val="sysDash"/>
              <a:tailEnd type="triangle"/>
            </a:ln>
            <a:effectLst/>
          </p:spPr>
        </p:cxnSp>
        <p:cxnSp>
          <p:nvCxnSpPr>
            <p:cNvPr id="13" name="Rett pil 207">
              <a:extLst>
                <a:ext uri="{FF2B5EF4-FFF2-40B4-BE49-F238E27FC236}">
                  <a16:creationId xmlns:a16="http://schemas.microsoft.com/office/drawing/2014/main" id="{6484736C-DB8B-4D3F-9869-939685A5D0D4}"/>
                </a:ext>
              </a:extLst>
            </p:cNvPr>
            <p:cNvCxnSpPr/>
            <p:nvPr/>
          </p:nvCxnSpPr>
          <p:spPr>
            <a:xfrm flipV="1">
              <a:off x="612251" y="2186609"/>
              <a:ext cx="540688" cy="15903"/>
            </a:xfrm>
            <a:prstGeom prst="straightConnector1">
              <a:avLst/>
            </a:prstGeom>
            <a:noFill/>
            <a:ln w="25400" cap="flat" cmpd="sng" algn="ctr">
              <a:solidFill>
                <a:sysClr val="window" lastClr="FFFFFF">
                  <a:lumMod val="50000"/>
                </a:sysClr>
              </a:solidFill>
              <a:prstDash val="sysDash"/>
              <a:tailEnd type="triangle"/>
            </a:ln>
            <a:effectLst/>
          </p:spPr>
        </p:cxnSp>
        <p:cxnSp>
          <p:nvCxnSpPr>
            <p:cNvPr id="14" name="Rett pil 208">
              <a:extLst>
                <a:ext uri="{FF2B5EF4-FFF2-40B4-BE49-F238E27FC236}">
                  <a16:creationId xmlns:a16="http://schemas.microsoft.com/office/drawing/2014/main" id="{3AD223F1-B549-4667-80D8-972381A39F34}"/>
                </a:ext>
              </a:extLst>
            </p:cNvPr>
            <p:cNvCxnSpPr/>
            <p:nvPr/>
          </p:nvCxnSpPr>
          <p:spPr>
            <a:xfrm flipV="1">
              <a:off x="612251" y="1701579"/>
              <a:ext cx="540688" cy="15903"/>
            </a:xfrm>
            <a:prstGeom prst="straightConnector1">
              <a:avLst/>
            </a:prstGeom>
            <a:noFill/>
            <a:ln w="25400" cap="flat" cmpd="sng" algn="ctr">
              <a:solidFill>
                <a:sysClr val="window" lastClr="FFFFFF">
                  <a:lumMod val="50000"/>
                </a:sysClr>
              </a:solidFill>
              <a:prstDash val="sysDash"/>
              <a:tailEnd type="triangle"/>
            </a:ln>
            <a:effectLst/>
          </p:spPr>
        </p:cxnSp>
        <p:sp>
          <p:nvSpPr>
            <p:cNvPr id="15" name="Tekstboks 2">
              <a:extLst>
                <a:ext uri="{FF2B5EF4-FFF2-40B4-BE49-F238E27FC236}">
                  <a16:creationId xmlns:a16="http://schemas.microsoft.com/office/drawing/2014/main" id="{02CC3962-CA5E-4EDE-B79F-CC8193AA2755}"/>
                </a:ext>
              </a:extLst>
            </p:cNvPr>
            <p:cNvSpPr txBox="1">
              <a:spLocks noChangeArrowheads="1"/>
            </p:cNvSpPr>
            <p:nvPr/>
          </p:nvSpPr>
          <p:spPr bwMode="auto">
            <a:xfrm>
              <a:off x="1538201" y="1710663"/>
              <a:ext cx="819738" cy="505752"/>
            </a:xfrm>
            <a:prstGeom prst="rect">
              <a:avLst/>
            </a:prstGeom>
            <a:solidFill>
              <a:schemeClr val="bg1">
                <a:lumMod val="85000"/>
              </a:schemeClr>
            </a:solidFill>
            <a:ln w="9525">
              <a:noFill/>
              <a:miter lim="800000"/>
              <a:headEnd/>
              <a:tailEnd/>
            </a:ln>
          </p:spPr>
          <p:txBody>
            <a:bodyPr rot="0" vert="horz" wrap="square" lIns="91440" tIns="45720" rIns="91440" bIns="45720" anchor="t" anchorCtr="0">
              <a:spAutoFit/>
            </a:bodyPr>
            <a:lstStyle/>
            <a:p>
              <a:pPr marL="180340" marR="8890" algn="ctr">
                <a:lnSpc>
                  <a:spcPct val="115000"/>
                </a:lnSpc>
                <a:spcBef>
                  <a:spcPts val="600"/>
                </a:spcBef>
                <a:spcAft>
                  <a:spcPts val="1000"/>
                </a:spcAft>
              </a:pPr>
              <a:r>
                <a:rPr lang="nb-NO" b="1" dirty="0">
                  <a:effectLst/>
                  <a:latin typeface="Calibri" panose="020F0502020204030204" pitchFamily="34" charset="0"/>
                  <a:ea typeface="Calibri" panose="020F0502020204030204" pitchFamily="34" charset="0"/>
                  <a:cs typeface="Times New Roman" panose="02020603050405020304" pitchFamily="18" charset="0"/>
                </a:rPr>
                <a:t>IKT-system</a:t>
              </a:r>
              <a:endParaRPr lang="nb-NO" dirty="0">
                <a:effectLst/>
                <a:latin typeface="Calibri" panose="020F0502020204030204" pitchFamily="34" charset="0"/>
                <a:ea typeface="Calibri" panose="020F0502020204030204" pitchFamily="34" charset="0"/>
                <a:cs typeface="Times New Roman" panose="02020603050405020304" pitchFamily="18" charset="0"/>
              </a:endParaRPr>
            </a:p>
          </p:txBody>
        </p:sp>
      </p:grpSp>
      <p:sp>
        <p:nvSpPr>
          <p:cNvPr id="19" name="TekstSylinder 18">
            <a:extLst>
              <a:ext uri="{FF2B5EF4-FFF2-40B4-BE49-F238E27FC236}">
                <a16:creationId xmlns:a16="http://schemas.microsoft.com/office/drawing/2014/main" id="{150997B5-DECE-40F5-ABB6-65C74DBD7BA2}"/>
              </a:ext>
            </a:extLst>
          </p:cNvPr>
          <p:cNvSpPr txBox="1"/>
          <p:nvPr/>
        </p:nvSpPr>
        <p:spPr>
          <a:xfrm>
            <a:off x="7768018" y="359742"/>
            <a:ext cx="3699411" cy="2031325"/>
          </a:xfrm>
          <a:prstGeom prst="rect">
            <a:avLst/>
          </a:prstGeom>
          <a:solidFill>
            <a:schemeClr val="accent6">
              <a:lumMod val="20000"/>
              <a:lumOff val="80000"/>
            </a:schemeClr>
          </a:solidFill>
        </p:spPr>
        <p:txBody>
          <a:bodyPr wrap="none" rtlCol="0">
            <a:spAutoFit/>
          </a:bodyPr>
          <a:lstStyle/>
          <a:p>
            <a:pPr marL="285750" indent="-285750">
              <a:buFont typeface="Arial" panose="020B0604020202020204" pitchFamily="34" charset="0"/>
              <a:buChar char="•"/>
            </a:pPr>
            <a:r>
              <a:rPr lang="nb-NO" dirty="0"/>
              <a:t>Standarder</a:t>
            </a:r>
          </a:p>
          <a:p>
            <a:pPr marL="285750" indent="-285750">
              <a:buFont typeface="Arial" panose="020B0604020202020204" pitchFamily="34" charset="0"/>
              <a:buChar char="•"/>
            </a:pPr>
            <a:r>
              <a:rPr lang="nb-NO" dirty="0"/>
              <a:t>Behandling av personopplysninger</a:t>
            </a:r>
          </a:p>
          <a:p>
            <a:pPr marL="285750" indent="-285750">
              <a:buFont typeface="Arial" panose="020B0604020202020204" pitchFamily="34" charset="0"/>
              <a:buChar char="•"/>
            </a:pPr>
            <a:r>
              <a:rPr lang="nb-NO" dirty="0"/>
              <a:t>Arkivering og journalføring</a:t>
            </a:r>
          </a:p>
          <a:p>
            <a:pPr marL="285750" indent="-285750">
              <a:buFont typeface="Arial" panose="020B0604020202020204" pitchFamily="34" charset="0"/>
              <a:buChar char="•"/>
            </a:pPr>
            <a:r>
              <a:rPr lang="nb-NO" dirty="0"/>
              <a:t>Elektronisk kommunikasjon</a:t>
            </a:r>
          </a:p>
          <a:p>
            <a:pPr marL="285750" indent="-285750">
              <a:buFont typeface="Arial" panose="020B0604020202020204" pitchFamily="34" charset="0"/>
              <a:buChar char="•"/>
            </a:pPr>
            <a:r>
              <a:rPr lang="nb-NO" dirty="0"/>
              <a:t>Informasjonssikkerhet</a:t>
            </a:r>
          </a:p>
          <a:p>
            <a:pPr marL="285750" indent="-285750">
              <a:buFont typeface="Arial" panose="020B0604020202020204" pitchFamily="34" charset="0"/>
              <a:buChar char="•"/>
            </a:pPr>
            <a:r>
              <a:rPr lang="nb-NO" dirty="0"/>
              <a:t>Mv.</a:t>
            </a:r>
          </a:p>
          <a:p>
            <a:endParaRPr lang="nb-NO" dirty="0"/>
          </a:p>
        </p:txBody>
      </p:sp>
      <p:sp>
        <p:nvSpPr>
          <p:cNvPr id="20" name="TekstSylinder 19">
            <a:extLst>
              <a:ext uri="{FF2B5EF4-FFF2-40B4-BE49-F238E27FC236}">
                <a16:creationId xmlns:a16="http://schemas.microsoft.com/office/drawing/2014/main" id="{51F01A5A-AB19-4EA2-B35A-C0D2853C87BD}"/>
              </a:ext>
            </a:extLst>
          </p:cNvPr>
          <p:cNvSpPr txBox="1"/>
          <p:nvPr/>
        </p:nvSpPr>
        <p:spPr>
          <a:xfrm>
            <a:off x="1639812" y="5282013"/>
            <a:ext cx="9490162" cy="707886"/>
          </a:xfrm>
          <a:prstGeom prst="rect">
            <a:avLst/>
          </a:prstGeom>
          <a:solidFill>
            <a:schemeClr val="accent4">
              <a:lumMod val="20000"/>
              <a:lumOff val="80000"/>
            </a:schemeClr>
          </a:solidFill>
        </p:spPr>
        <p:txBody>
          <a:bodyPr wrap="none" rtlCol="0">
            <a:spAutoFit/>
          </a:bodyPr>
          <a:lstStyle/>
          <a:p>
            <a:r>
              <a:rPr lang="nb-NO" sz="2000" dirty="0"/>
              <a:t>Selve systemutviklingsprosessen er ikke direkte rettslig regulert, men forvaltningsrettslige</a:t>
            </a:r>
          </a:p>
          <a:p>
            <a:r>
              <a:rPr lang="nb-NO" sz="2000" i="1" dirty="0"/>
              <a:t>prinsipper</a:t>
            </a:r>
            <a:r>
              <a:rPr lang="nb-NO" sz="2000" dirty="0"/>
              <a:t> kan ha betydning</a:t>
            </a:r>
          </a:p>
        </p:txBody>
      </p:sp>
      <p:sp>
        <p:nvSpPr>
          <p:cNvPr id="21" name="TekstSylinder 20">
            <a:extLst>
              <a:ext uri="{FF2B5EF4-FFF2-40B4-BE49-F238E27FC236}">
                <a16:creationId xmlns:a16="http://schemas.microsoft.com/office/drawing/2014/main" id="{B0CC5964-E0FC-4327-A70F-FEB60B7663FF}"/>
              </a:ext>
            </a:extLst>
          </p:cNvPr>
          <p:cNvSpPr txBox="1"/>
          <p:nvPr/>
        </p:nvSpPr>
        <p:spPr>
          <a:xfrm>
            <a:off x="207998" y="893008"/>
            <a:ext cx="2391745" cy="3293209"/>
          </a:xfrm>
          <a:prstGeom prst="rect">
            <a:avLst/>
          </a:prstGeom>
          <a:solidFill>
            <a:schemeClr val="accent2">
              <a:lumMod val="20000"/>
              <a:lumOff val="80000"/>
            </a:schemeClr>
          </a:solidFill>
        </p:spPr>
        <p:txBody>
          <a:bodyPr wrap="none" rtlCol="0">
            <a:spAutoFit/>
          </a:bodyPr>
          <a:lstStyle/>
          <a:p>
            <a:pPr marL="285750" indent="-285750">
              <a:buFont typeface="Arial" panose="020B0604020202020204" pitchFamily="34" charset="0"/>
              <a:buChar char="•"/>
            </a:pPr>
            <a:r>
              <a:rPr lang="nb-NO" sz="1600" dirty="0"/>
              <a:t>Begrunnelse</a:t>
            </a:r>
          </a:p>
          <a:p>
            <a:pPr marL="285750" indent="-285750">
              <a:buFont typeface="Arial" panose="020B0604020202020204" pitchFamily="34" charset="0"/>
              <a:buChar char="•"/>
            </a:pPr>
            <a:r>
              <a:rPr lang="nb-NO" sz="1600" dirty="0"/>
              <a:t>Klage og omgjøring</a:t>
            </a:r>
          </a:p>
          <a:p>
            <a:pPr marL="285750" indent="-285750">
              <a:buFont typeface="Arial" panose="020B0604020202020204" pitchFamily="34" charset="0"/>
              <a:buChar char="•"/>
            </a:pPr>
            <a:r>
              <a:rPr lang="nb-NO" sz="1600" dirty="0"/>
              <a:t>Informasjonsplikt</a:t>
            </a:r>
          </a:p>
          <a:p>
            <a:pPr marL="285750" indent="-285750">
              <a:buFont typeface="Arial" panose="020B0604020202020204" pitchFamily="34" charset="0"/>
              <a:buChar char="•"/>
            </a:pPr>
            <a:r>
              <a:rPr lang="nb-NO" sz="1600" dirty="0"/>
              <a:t>Innsynsrett</a:t>
            </a:r>
          </a:p>
          <a:p>
            <a:pPr marL="285750" indent="-285750">
              <a:buFont typeface="Arial" panose="020B0604020202020204" pitchFamily="34" charset="0"/>
              <a:buChar char="•"/>
            </a:pPr>
            <a:r>
              <a:rPr lang="nb-NO" sz="1600" dirty="0"/>
              <a:t>Rett til sletting</a:t>
            </a:r>
          </a:p>
          <a:p>
            <a:pPr marL="285750" indent="-285750">
              <a:buFont typeface="Arial" panose="020B0604020202020204" pitchFamily="34" charset="0"/>
              <a:buChar char="•"/>
            </a:pPr>
            <a:r>
              <a:rPr lang="nb-NO" sz="1600" dirty="0"/>
              <a:t>Rett til informasjon om</a:t>
            </a:r>
          </a:p>
          <a:p>
            <a:r>
              <a:rPr lang="nb-NO" sz="1600" dirty="0"/>
              <a:t>     den underliggende log-</a:t>
            </a:r>
          </a:p>
          <a:p>
            <a:r>
              <a:rPr lang="nb-NO" sz="1600" dirty="0"/>
              <a:t>     </a:t>
            </a:r>
            <a:r>
              <a:rPr lang="nb-NO" sz="1600" dirty="0" err="1"/>
              <a:t>ikken</a:t>
            </a:r>
            <a:r>
              <a:rPr lang="nb-NO" sz="1600" dirty="0"/>
              <a:t> ved helt automat-</a:t>
            </a:r>
          </a:p>
          <a:p>
            <a:r>
              <a:rPr lang="nb-NO" sz="1600" dirty="0"/>
              <a:t>     </a:t>
            </a:r>
            <a:r>
              <a:rPr lang="nb-NO" sz="1600" dirty="0" err="1"/>
              <a:t>iserte</a:t>
            </a:r>
            <a:r>
              <a:rPr lang="nb-NO" sz="1600" dirty="0"/>
              <a:t> beslutninger</a:t>
            </a:r>
          </a:p>
          <a:p>
            <a:pPr marL="285750" indent="-285750">
              <a:buFont typeface="Arial" panose="020B0604020202020204" pitchFamily="34" charset="0"/>
              <a:buChar char="•"/>
            </a:pPr>
            <a:r>
              <a:rPr lang="nb-NO" sz="1600" dirty="0"/>
              <a:t>Rett til begrenset be-</a:t>
            </a:r>
          </a:p>
          <a:p>
            <a:r>
              <a:rPr lang="nb-NO" sz="1600" dirty="0"/>
              <a:t>      handling mv</a:t>
            </a:r>
          </a:p>
          <a:p>
            <a:pPr marL="285750" indent="-285750">
              <a:buFont typeface="Arial" panose="020B0604020202020204" pitchFamily="34" charset="0"/>
              <a:buChar char="•"/>
            </a:pPr>
            <a:r>
              <a:rPr lang="nb-NO" sz="1600" dirty="0"/>
              <a:t>mv.</a:t>
            </a:r>
          </a:p>
          <a:p>
            <a:endParaRPr lang="nb-NO" sz="1600" dirty="0"/>
          </a:p>
        </p:txBody>
      </p:sp>
      <p:sp>
        <p:nvSpPr>
          <p:cNvPr id="22" name="TekstSylinder 21">
            <a:extLst>
              <a:ext uri="{FF2B5EF4-FFF2-40B4-BE49-F238E27FC236}">
                <a16:creationId xmlns:a16="http://schemas.microsoft.com/office/drawing/2014/main" id="{5A3CA89C-732C-4A83-9010-C247C8DBB017}"/>
              </a:ext>
            </a:extLst>
          </p:cNvPr>
          <p:cNvSpPr txBox="1"/>
          <p:nvPr/>
        </p:nvSpPr>
        <p:spPr>
          <a:xfrm>
            <a:off x="100901" y="4180117"/>
            <a:ext cx="2849370" cy="338554"/>
          </a:xfrm>
          <a:prstGeom prst="rect">
            <a:avLst/>
          </a:prstGeom>
          <a:noFill/>
        </p:spPr>
        <p:txBody>
          <a:bodyPr wrap="none" rtlCol="0">
            <a:spAutoFit/>
          </a:bodyPr>
          <a:lstStyle/>
          <a:p>
            <a:r>
              <a:rPr lang="nb-NO" sz="1600" dirty="0"/>
              <a:t>Dvs. regler om bruk av systemer</a:t>
            </a:r>
          </a:p>
        </p:txBody>
      </p:sp>
      <p:sp>
        <p:nvSpPr>
          <p:cNvPr id="23" name="TekstSylinder 22">
            <a:extLst>
              <a:ext uri="{FF2B5EF4-FFF2-40B4-BE49-F238E27FC236}">
                <a16:creationId xmlns:a16="http://schemas.microsoft.com/office/drawing/2014/main" id="{C4D6BECE-DC7E-4FF4-AA8F-E02E1555557D}"/>
              </a:ext>
            </a:extLst>
          </p:cNvPr>
          <p:cNvSpPr txBox="1"/>
          <p:nvPr/>
        </p:nvSpPr>
        <p:spPr>
          <a:xfrm>
            <a:off x="7654145" y="2391067"/>
            <a:ext cx="4490075" cy="338554"/>
          </a:xfrm>
          <a:prstGeom prst="rect">
            <a:avLst/>
          </a:prstGeom>
          <a:noFill/>
        </p:spPr>
        <p:txBody>
          <a:bodyPr wrap="none" rtlCol="0">
            <a:spAutoFit/>
          </a:bodyPr>
          <a:lstStyle/>
          <a:p>
            <a:r>
              <a:rPr lang="nb-NO" sz="1600" dirty="0"/>
              <a:t>Dvs. regler om krav til hvordan systemene skal være</a:t>
            </a:r>
          </a:p>
        </p:txBody>
      </p:sp>
    </p:spTree>
    <p:extLst>
      <p:ext uri="{BB962C8B-B14F-4D97-AF65-F5344CB8AC3E}">
        <p14:creationId xmlns:p14="http://schemas.microsoft.com/office/powerpoint/2010/main" val="323907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81E8E21-8B09-45EB-B5F9-0314C2DE65D0}"/>
              </a:ext>
            </a:extLst>
          </p:cNvPr>
          <p:cNvSpPr>
            <a:spLocks noGrp="1"/>
          </p:cNvSpPr>
          <p:nvPr>
            <p:ph type="title"/>
          </p:nvPr>
        </p:nvSpPr>
        <p:spPr>
          <a:xfrm>
            <a:off x="838200" y="207471"/>
            <a:ext cx="10515600" cy="643868"/>
          </a:xfrm>
        </p:spPr>
        <p:txBody>
          <a:bodyPr>
            <a:normAutofit/>
          </a:bodyPr>
          <a:lstStyle/>
          <a:p>
            <a:r>
              <a:rPr lang="nb-NO" sz="3200" b="1" dirty="0">
                <a:solidFill>
                  <a:srgbClr val="0066FF"/>
                </a:solidFill>
              </a:rPr>
              <a:t>Viktig rettslig regulering av digital forvaltning</a:t>
            </a:r>
          </a:p>
        </p:txBody>
      </p:sp>
      <p:sp>
        <p:nvSpPr>
          <p:cNvPr id="3" name="Plassholder for innhold 2">
            <a:extLst>
              <a:ext uri="{FF2B5EF4-FFF2-40B4-BE49-F238E27FC236}">
                <a16:creationId xmlns:a16="http://schemas.microsoft.com/office/drawing/2014/main" id="{FDF3763C-92B1-472A-995F-2144F3AFC1D3}"/>
              </a:ext>
            </a:extLst>
          </p:cNvPr>
          <p:cNvSpPr>
            <a:spLocks noGrp="1"/>
          </p:cNvSpPr>
          <p:nvPr>
            <p:ph idx="1"/>
          </p:nvPr>
        </p:nvSpPr>
        <p:spPr>
          <a:xfrm>
            <a:off x="395168" y="1193676"/>
            <a:ext cx="10958632" cy="5396310"/>
          </a:xfrm>
        </p:spPr>
        <p:txBody>
          <a:bodyPr>
            <a:normAutofit/>
          </a:bodyPr>
          <a:lstStyle/>
          <a:p>
            <a:r>
              <a:rPr lang="nb-NO" sz="2200" dirty="0"/>
              <a:t>Forvaltningsloven  </a:t>
            </a:r>
          </a:p>
          <a:p>
            <a:pPr lvl="1"/>
            <a:r>
              <a:rPr lang="nb-NO" sz="2200" dirty="0"/>
              <a:t>IT-standardforskriften</a:t>
            </a:r>
          </a:p>
          <a:p>
            <a:pPr lvl="1"/>
            <a:r>
              <a:rPr lang="nb-NO" sz="2200" dirty="0"/>
              <a:t>eForvaltningsforskriften</a:t>
            </a:r>
          </a:p>
          <a:p>
            <a:r>
              <a:rPr lang="nb-NO" sz="2200" dirty="0"/>
              <a:t>Personopplysningsloven 2018 / Personvernforordningen</a:t>
            </a:r>
          </a:p>
          <a:p>
            <a:r>
              <a:rPr lang="nb-NO" sz="2200" dirty="0" err="1"/>
              <a:t>Offentleglova</a:t>
            </a:r>
            <a:r>
              <a:rPr lang="nb-NO" sz="2200" dirty="0"/>
              <a:t> </a:t>
            </a:r>
            <a:r>
              <a:rPr lang="nb-NO" sz="1800" i="1" dirty="0">
                <a:solidFill>
                  <a:srgbClr val="7030A0"/>
                </a:solidFill>
              </a:rPr>
              <a:t>(Ble revidert i 2006 mht. digital forvaltning)</a:t>
            </a:r>
          </a:p>
          <a:p>
            <a:pPr lvl="1"/>
            <a:r>
              <a:rPr lang="nb-NO" sz="2200" dirty="0"/>
              <a:t>Offentlegforskrifta</a:t>
            </a:r>
          </a:p>
          <a:p>
            <a:r>
              <a:rPr lang="nb-NO" sz="2200" dirty="0"/>
              <a:t>Arkivlova </a:t>
            </a:r>
            <a:r>
              <a:rPr lang="nb-NO" sz="1800" i="1" dirty="0">
                <a:solidFill>
                  <a:srgbClr val="7030A0"/>
                </a:solidFill>
              </a:rPr>
              <a:t>(under revisjon mht. digital forvaltning, se NOU 2019: 9)</a:t>
            </a:r>
          </a:p>
          <a:p>
            <a:pPr lvl="1"/>
            <a:r>
              <a:rPr lang="nb-NO" sz="2200" dirty="0" err="1"/>
              <a:t>Arkivforskrifta</a:t>
            </a:r>
            <a:endParaRPr lang="nb-NO" sz="2200" dirty="0"/>
          </a:p>
          <a:p>
            <a:pPr lvl="1"/>
            <a:r>
              <a:rPr lang="nb-NO" sz="2200" dirty="0"/>
              <a:t>Forskrift om tekniske og arkivfaglige bestemmelser</a:t>
            </a:r>
          </a:p>
          <a:p>
            <a:r>
              <a:rPr lang="nb-NO" sz="2200" dirty="0"/>
              <a:t>A-opplysningsloven</a:t>
            </a:r>
          </a:p>
          <a:p>
            <a:pPr lvl="1"/>
            <a:r>
              <a:rPr lang="nb-NO" sz="2200" dirty="0"/>
              <a:t>A-opplysningsforskriften</a:t>
            </a:r>
          </a:p>
          <a:p>
            <a:r>
              <a:rPr lang="nb-NO" sz="2200" dirty="0"/>
              <a:t>Diskriminerings- og tilgjengelighetsloven</a:t>
            </a:r>
          </a:p>
          <a:p>
            <a:pPr lvl="1"/>
            <a:r>
              <a:rPr lang="nb-NO" sz="2200" dirty="0"/>
              <a:t>Forskrift om universell utforming av IKT-løsninger</a:t>
            </a:r>
          </a:p>
          <a:p>
            <a:pPr marL="0" indent="0">
              <a:buNone/>
            </a:pPr>
            <a:endParaRPr lang="nb-NO" sz="2200" dirty="0"/>
          </a:p>
        </p:txBody>
      </p:sp>
      <p:sp>
        <p:nvSpPr>
          <p:cNvPr id="4" name="TekstSylinder 3">
            <a:extLst>
              <a:ext uri="{FF2B5EF4-FFF2-40B4-BE49-F238E27FC236}">
                <a16:creationId xmlns:a16="http://schemas.microsoft.com/office/drawing/2014/main" id="{5F136C1A-E9F9-493F-BDDB-2A15E5C59E33}"/>
              </a:ext>
            </a:extLst>
          </p:cNvPr>
          <p:cNvSpPr txBox="1"/>
          <p:nvPr/>
        </p:nvSpPr>
        <p:spPr>
          <a:xfrm>
            <a:off x="7497430" y="1193676"/>
            <a:ext cx="4521944" cy="3385542"/>
          </a:xfrm>
          <a:prstGeom prst="rect">
            <a:avLst/>
          </a:prstGeom>
          <a:solidFill>
            <a:schemeClr val="accent4">
              <a:lumMod val="20000"/>
              <a:lumOff val="80000"/>
            </a:schemeClr>
          </a:solidFill>
        </p:spPr>
        <p:txBody>
          <a:bodyPr wrap="none" rtlCol="0">
            <a:spAutoFit/>
          </a:bodyPr>
          <a:lstStyle/>
          <a:p>
            <a:r>
              <a:rPr lang="nb-NO" dirty="0"/>
              <a:t>Merk også betydningen av rettslige prinsipper,</a:t>
            </a:r>
          </a:p>
          <a:p>
            <a:r>
              <a:rPr lang="nb-NO" dirty="0"/>
              <a:t>f.eks.:</a:t>
            </a:r>
          </a:p>
          <a:p>
            <a:pPr marL="285750" indent="-285750">
              <a:buFont typeface="Arial" panose="020B0604020202020204" pitchFamily="34" charset="0"/>
              <a:buChar char="•"/>
            </a:pPr>
            <a:r>
              <a:rPr lang="nb-NO" sz="1600" dirty="0"/>
              <a:t>Legalitetsprinsippet</a:t>
            </a:r>
          </a:p>
          <a:p>
            <a:pPr marL="285750" indent="-285750">
              <a:buFont typeface="Arial" panose="020B0604020202020204" pitchFamily="34" charset="0"/>
              <a:buChar char="•"/>
            </a:pPr>
            <a:r>
              <a:rPr lang="nb-NO" sz="1600" dirty="0"/>
              <a:t>Prinsippet om åpen og offentlig lovgivning</a:t>
            </a:r>
          </a:p>
          <a:p>
            <a:pPr marL="285750" indent="-285750">
              <a:buFont typeface="Arial" panose="020B0604020202020204" pitchFamily="34" charset="0"/>
              <a:buChar char="•"/>
            </a:pPr>
            <a:r>
              <a:rPr lang="nb-NO" sz="1600" dirty="0"/>
              <a:t>Kontradiksjonsprinsippet</a:t>
            </a:r>
          </a:p>
          <a:p>
            <a:pPr marL="285750" indent="-285750">
              <a:buFont typeface="Arial" panose="020B0604020202020204" pitchFamily="34" charset="0"/>
              <a:buChar char="•"/>
            </a:pPr>
            <a:r>
              <a:rPr lang="nb-NO" sz="1600" dirty="0"/>
              <a:t>Prinsippet om forsvarlig saksbehandling</a:t>
            </a:r>
          </a:p>
          <a:p>
            <a:pPr marL="285750" indent="-285750">
              <a:buFont typeface="Arial" panose="020B0604020202020204" pitchFamily="34" charset="0"/>
              <a:buChar char="•"/>
            </a:pPr>
            <a:r>
              <a:rPr lang="nb-NO" sz="1600" dirty="0"/>
              <a:t>Utredningsprinsippet</a:t>
            </a:r>
          </a:p>
          <a:p>
            <a:pPr marL="285750" indent="-285750">
              <a:buFont typeface="Arial" panose="020B0604020202020204" pitchFamily="34" charset="0"/>
              <a:buChar char="•"/>
            </a:pPr>
            <a:r>
              <a:rPr lang="nb-NO" sz="1600" dirty="0"/>
              <a:t>Prinsippet om nøytralitet og forholdsmessighet</a:t>
            </a:r>
          </a:p>
          <a:p>
            <a:pPr marL="285750" indent="-285750">
              <a:buFont typeface="Arial" panose="020B0604020202020204" pitchFamily="34" charset="0"/>
              <a:buChar char="•"/>
            </a:pPr>
            <a:r>
              <a:rPr lang="nb-NO" sz="1600" dirty="0"/>
              <a:t>Formålsbestemthetsprinsippet</a:t>
            </a:r>
          </a:p>
          <a:p>
            <a:pPr marL="285750" indent="-285750">
              <a:buFont typeface="Arial" panose="020B0604020202020204" pitchFamily="34" charset="0"/>
              <a:buChar char="•"/>
            </a:pPr>
            <a:r>
              <a:rPr lang="nb-NO" sz="1600" dirty="0"/>
              <a:t>Dataminimeringsprinsippet</a:t>
            </a:r>
          </a:p>
          <a:p>
            <a:pPr marL="285750" indent="-285750">
              <a:buFont typeface="Arial" panose="020B0604020202020204" pitchFamily="34" charset="0"/>
              <a:buChar char="•"/>
            </a:pPr>
            <a:r>
              <a:rPr lang="nb-NO" sz="1600" dirty="0"/>
              <a:t>Lagringsbegrensningsprinsippet</a:t>
            </a:r>
          </a:p>
          <a:p>
            <a:pPr marL="285750" indent="-285750">
              <a:buFont typeface="Arial" panose="020B0604020202020204" pitchFamily="34" charset="0"/>
              <a:buChar char="•"/>
            </a:pPr>
            <a:r>
              <a:rPr lang="nb-NO" sz="1600" dirty="0"/>
              <a:t>mv.</a:t>
            </a:r>
          </a:p>
          <a:p>
            <a:endParaRPr lang="nb-NO" dirty="0"/>
          </a:p>
        </p:txBody>
      </p:sp>
      <p:sp>
        <p:nvSpPr>
          <p:cNvPr id="5" name="TekstSylinder 4">
            <a:extLst>
              <a:ext uri="{FF2B5EF4-FFF2-40B4-BE49-F238E27FC236}">
                <a16:creationId xmlns:a16="http://schemas.microsoft.com/office/drawing/2014/main" id="{4A8FD381-63FB-4707-B94F-DFF636FD23C8}"/>
              </a:ext>
            </a:extLst>
          </p:cNvPr>
          <p:cNvSpPr txBox="1"/>
          <p:nvPr/>
        </p:nvSpPr>
        <p:spPr>
          <a:xfrm>
            <a:off x="3167898" y="936068"/>
            <a:ext cx="4137799" cy="646331"/>
          </a:xfrm>
          <a:prstGeom prst="rect">
            <a:avLst/>
          </a:prstGeom>
          <a:noFill/>
        </p:spPr>
        <p:txBody>
          <a:bodyPr wrap="none" rtlCol="0">
            <a:spAutoFit/>
          </a:bodyPr>
          <a:lstStyle/>
          <a:p>
            <a:r>
              <a:rPr lang="nb-NO" i="1" dirty="0">
                <a:solidFill>
                  <a:srgbClr val="7030A0"/>
                </a:solidFill>
              </a:rPr>
              <a:t>(Under revisjon mht. digital forvaltning, se</a:t>
            </a:r>
            <a:br>
              <a:rPr lang="nb-NO" i="1" dirty="0">
                <a:solidFill>
                  <a:srgbClr val="7030A0"/>
                </a:solidFill>
              </a:rPr>
            </a:br>
            <a:r>
              <a:rPr lang="nb-NO" i="1" dirty="0">
                <a:solidFill>
                  <a:srgbClr val="7030A0"/>
                </a:solidFill>
              </a:rPr>
              <a:t>NOU 2019: 5, særlig kap. 18)</a:t>
            </a:r>
          </a:p>
        </p:txBody>
      </p:sp>
    </p:spTree>
    <p:extLst>
      <p:ext uri="{BB962C8B-B14F-4D97-AF65-F5344CB8AC3E}">
        <p14:creationId xmlns:p14="http://schemas.microsoft.com/office/powerpoint/2010/main" val="22940538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0" end="1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11" end="11"/>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2108200" y="671199"/>
            <a:ext cx="7772400" cy="785818"/>
          </a:xfrm>
        </p:spPr>
        <p:txBody>
          <a:bodyPr>
            <a:normAutofit/>
          </a:bodyPr>
          <a:lstStyle/>
          <a:p>
            <a:r>
              <a:rPr lang="nb-NO" sz="3200" dirty="0">
                <a:solidFill>
                  <a:srgbClr val="0033CC"/>
                </a:solidFill>
              </a:rPr>
              <a:t>Jus som hinder</a:t>
            </a:r>
          </a:p>
        </p:txBody>
      </p:sp>
      <p:sp>
        <p:nvSpPr>
          <p:cNvPr id="3" name="Plassholder for innhold 2"/>
          <p:cNvSpPr>
            <a:spLocks noGrp="1"/>
          </p:cNvSpPr>
          <p:nvPr>
            <p:ph idx="1"/>
          </p:nvPr>
        </p:nvSpPr>
        <p:spPr>
          <a:xfrm>
            <a:off x="1151467" y="1820333"/>
            <a:ext cx="9478434" cy="4512734"/>
          </a:xfrm>
        </p:spPr>
        <p:txBody>
          <a:bodyPr>
            <a:normAutofit/>
          </a:bodyPr>
          <a:lstStyle/>
          <a:p>
            <a:r>
              <a:rPr lang="nb-NO" sz="2200" dirty="0"/>
              <a:t>Er det klassiske perspektivet</a:t>
            </a:r>
          </a:p>
          <a:p>
            <a:r>
              <a:rPr lang="nb-NO" sz="2200" dirty="0"/>
              <a:t>Rettsregler er ofte </a:t>
            </a:r>
            <a:r>
              <a:rPr lang="nb-NO" sz="2200" i="1" dirty="0"/>
              <a:t>ment</a:t>
            </a:r>
            <a:r>
              <a:rPr lang="nb-NO" sz="2200" dirty="0"/>
              <a:t> å være hinder (men ingen vurderinger er evigvarende)</a:t>
            </a:r>
          </a:p>
          <a:p>
            <a:pPr lvl="1"/>
            <a:r>
              <a:rPr lang="nb-NO" sz="1800" dirty="0"/>
              <a:t>Jo dårligere regelkunnskap, jo mer irriterende blir hinderet</a:t>
            </a:r>
          </a:p>
          <a:p>
            <a:r>
              <a:rPr lang="nb-NO" sz="2200" dirty="0"/>
              <a:t>Men!</a:t>
            </a:r>
          </a:p>
          <a:p>
            <a:pPr lvl="1"/>
            <a:r>
              <a:rPr lang="nb-NO" sz="1800" dirty="0"/>
              <a:t>Ikke sjelden er lovgivning gammel og bygger på utdaterte teknologiske  og organisatoriske premisser (skriftlighet, underskrift, konkret vurdering, strengt adskilte myndigheter osv.)</a:t>
            </a:r>
          </a:p>
          <a:p>
            <a:pPr lvl="1"/>
            <a:r>
              <a:rPr lang="nb-NO" sz="1800" dirty="0"/>
              <a:t>Et dominerende trekk ved deler av lovgivningen er at den ikke gir forutberegnelighet (eller forutberegneligheten er dyr). Dette gjelder særlig personvernforordningen (GDPR)</a:t>
            </a:r>
          </a:p>
          <a:p>
            <a:pPr lvl="1"/>
            <a:r>
              <a:rPr lang="nb-NO" sz="1800" dirty="0"/>
              <a:t>Det er mulig vi bør være tilbakeholdene med regulering for ikke å hindre innovasjon</a:t>
            </a:r>
          </a:p>
          <a:p>
            <a:pPr lvl="1"/>
            <a:r>
              <a:rPr lang="nb-NO" sz="1600" dirty="0"/>
              <a:t>Mindre grad av ”rettsliggjøring” ville gi større grad av frihet for omstillingsarbeidet i forvaltningen og raskere endring, men samtidig (trolig)</a:t>
            </a:r>
          </a:p>
          <a:p>
            <a:pPr lvl="2"/>
            <a:r>
              <a:rPr lang="nb-NO" sz="1600" dirty="0"/>
              <a:t>dårligere beskyttelse av borgerne og</a:t>
            </a:r>
          </a:p>
          <a:p>
            <a:pPr lvl="2"/>
            <a:r>
              <a:rPr lang="nb-NO" sz="1600" dirty="0"/>
              <a:t>Mindre demokratisk styring av teknologibruken og dermed mange viktige deler av samfunnsutviklingen</a:t>
            </a:r>
          </a:p>
          <a:p>
            <a:endParaRPr lang="nb-NO" sz="2200" dirty="0"/>
          </a:p>
        </p:txBody>
      </p:sp>
    </p:spTree>
    <p:extLst>
      <p:ext uri="{BB962C8B-B14F-4D97-AF65-F5344CB8AC3E}">
        <p14:creationId xmlns:p14="http://schemas.microsoft.com/office/powerpoint/2010/main" val="25089845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ED25207-A09E-46F8-9E4E-A032272EC3F0}"/>
              </a:ext>
            </a:extLst>
          </p:cNvPr>
          <p:cNvSpPr>
            <a:spLocks noGrp="1"/>
          </p:cNvSpPr>
          <p:nvPr>
            <p:ph type="title"/>
          </p:nvPr>
        </p:nvSpPr>
        <p:spPr/>
        <p:txBody>
          <a:bodyPr>
            <a:normAutofit/>
          </a:bodyPr>
          <a:lstStyle/>
          <a:p>
            <a:r>
              <a:rPr lang="nb-NO" sz="3200" dirty="0">
                <a:solidFill>
                  <a:srgbClr val="0066FF"/>
                </a:solidFill>
              </a:rPr>
              <a:t>Jus som tilrettelegging</a:t>
            </a:r>
            <a:endParaRPr lang="nb-NO" sz="3200" dirty="0"/>
          </a:p>
        </p:txBody>
      </p:sp>
      <p:sp>
        <p:nvSpPr>
          <p:cNvPr id="3" name="Plassholder for innhold 2">
            <a:extLst>
              <a:ext uri="{FF2B5EF4-FFF2-40B4-BE49-F238E27FC236}">
                <a16:creationId xmlns:a16="http://schemas.microsoft.com/office/drawing/2014/main" id="{54BB1EF2-AE2B-4ABD-A83E-E0D64479B52C}"/>
              </a:ext>
            </a:extLst>
          </p:cNvPr>
          <p:cNvSpPr>
            <a:spLocks noGrp="1"/>
          </p:cNvSpPr>
          <p:nvPr>
            <p:ph idx="1"/>
          </p:nvPr>
        </p:nvSpPr>
        <p:spPr/>
        <p:txBody>
          <a:bodyPr>
            <a:normAutofit fontScale="92500" lnSpcReduction="20000"/>
          </a:bodyPr>
          <a:lstStyle/>
          <a:p>
            <a:r>
              <a:rPr lang="nb-NO" sz="2200" dirty="0"/>
              <a:t>Lovgivning kan skape klarhet, forutberegnelighet og større grad av måloppfyllelse</a:t>
            </a:r>
          </a:p>
          <a:p>
            <a:r>
              <a:rPr lang="nb-NO" sz="2200" dirty="0"/>
              <a:t>Men kommer ikke av seg selv …</a:t>
            </a:r>
          </a:p>
          <a:p>
            <a:r>
              <a:rPr lang="nb-NO" sz="2200" dirty="0"/>
              <a:t>På hvilket geografisk nivå?</a:t>
            </a:r>
          </a:p>
          <a:p>
            <a:pPr lvl="1"/>
            <a:r>
              <a:rPr lang="nb-NO" sz="1800" dirty="0"/>
              <a:t>«Verden», Europa eller Norge eller sektor (særlovgivning)?</a:t>
            </a:r>
          </a:p>
          <a:p>
            <a:r>
              <a:rPr lang="nb-NO" sz="2200" dirty="0"/>
              <a:t>På hvilket presisjonsnivå?</a:t>
            </a:r>
          </a:p>
          <a:p>
            <a:pPr lvl="1"/>
            <a:r>
              <a:rPr lang="nb-NO" sz="1800" dirty="0"/>
              <a:t>Lover gitt som «algoritmer» </a:t>
            </a:r>
          </a:p>
          <a:p>
            <a:pPr lvl="1"/>
            <a:r>
              <a:rPr lang="nb-NO" sz="1800" dirty="0"/>
              <a:t>Lover med skjønnsmessige bestemmelser («Personopplysninger skal … behandles på en lovlig, rettferdig og åpen måte»)</a:t>
            </a:r>
          </a:p>
          <a:p>
            <a:r>
              <a:rPr lang="nb-NO" sz="2200" dirty="0"/>
              <a:t>På hvilket teknologisk nivå?</a:t>
            </a:r>
          </a:p>
          <a:p>
            <a:pPr lvl="1"/>
            <a:r>
              <a:rPr lang="nb-NO" sz="1800" dirty="0"/>
              <a:t>Teknologinøytralt («behandling av personopplysninger»)</a:t>
            </a:r>
          </a:p>
          <a:p>
            <a:pPr lvl="1"/>
            <a:r>
              <a:rPr lang="nb-NO" sz="1800" dirty="0"/>
              <a:t>Spesifikke teknologityper («kameraovervåking», «nettsider»)</a:t>
            </a:r>
          </a:p>
          <a:p>
            <a:pPr lvl="1"/>
            <a:r>
              <a:rPr lang="nb-NO" sz="1800" dirty="0"/>
              <a:t>Teknologispesifikt/produkter («videosporet kodet i </a:t>
            </a:r>
            <a:r>
              <a:rPr lang="nb-NO" sz="1800" dirty="0" err="1"/>
              <a:t>Theora</a:t>
            </a:r>
            <a:r>
              <a:rPr lang="nb-NO" sz="1800" dirty="0"/>
              <a:t> 1.0 (Xiph.org 2008) og lydsporet i </a:t>
            </a:r>
            <a:r>
              <a:rPr lang="nb-NO" sz="1800" dirty="0" err="1"/>
              <a:t>Vorbis</a:t>
            </a:r>
            <a:r>
              <a:rPr lang="nb-NO" sz="1800" dirty="0"/>
              <a:t> 1 (Xiph.org 2004) innkapslet i </a:t>
            </a:r>
            <a:r>
              <a:rPr lang="nb-NO" sz="1800" dirty="0" err="1"/>
              <a:t>Ogg</a:t>
            </a:r>
            <a:r>
              <a:rPr lang="nb-NO" sz="1800" dirty="0"/>
              <a:t> (RFC 3533, IETF 2003»)</a:t>
            </a:r>
          </a:p>
          <a:p>
            <a:r>
              <a:rPr lang="nb-NO" sz="2200" dirty="0"/>
              <a:t>Min påstand: Dagens rettslige regulering av digital forvaltning er dels utdatert (les: forvaltningslov og arkivlov) og dels «utilgjengelig»</a:t>
            </a:r>
          </a:p>
          <a:p>
            <a:pPr lvl="1"/>
            <a:r>
              <a:rPr lang="nb-NO" sz="1800" dirty="0"/>
              <a:t>Men vi må likevel prøve å finne ut av det </a:t>
            </a:r>
            <a:r>
              <a:rPr lang="nb-NO" sz="1800" b="1" dirty="0">
                <a:solidFill>
                  <a:srgbClr val="C00000"/>
                </a:solidFill>
                <a:sym typeface="Wingdings" panose="05000000000000000000" pitchFamily="2" charset="2"/>
              </a:rPr>
              <a:t></a:t>
            </a:r>
            <a:endParaRPr lang="nb-NO" sz="1800" b="1" dirty="0">
              <a:solidFill>
                <a:srgbClr val="C00000"/>
              </a:solidFill>
            </a:endParaRPr>
          </a:p>
          <a:p>
            <a:pPr lvl="1"/>
            <a:endParaRPr lang="nb-NO" sz="1800" dirty="0"/>
          </a:p>
          <a:p>
            <a:endParaRPr lang="nb-NO" dirty="0"/>
          </a:p>
        </p:txBody>
      </p:sp>
    </p:spTree>
    <p:extLst>
      <p:ext uri="{BB962C8B-B14F-4D97-AF65-F5344CB8AC3E}">
        <p14:creationId xmlns:p14="http://schemas.microsoft.com/office/powerpoint/2010/main" val="614060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11" end="11"/>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1157</Words>
  <Application>Microsoft Office PowerPoint</Application>
  <PresentationFormat>Widescreen</PresentationFormat>
  <Paragraphs>119</Paragraphs>
  <Slides>9</Slides>
  <Notes>0</Notes>
  <HiddenSlides>0</HiddenSlides>
  <MMClips>0</MMClips>
  <ScaleCrop>false</ScaleCrop>
  <HeadingPairs>
    <vt:vector size="6" baseType="variant">
      <vt:variant>
        <vt:lpstr>Brukte skrifter</vt:lpstr>
      </vt:variant>
      <vt:variant>
        <vt:i4>3</vt:i4>
      </vt:variant>
      <vt:variant>
        <vt:lpstr>Tema</vt:lpstr>
      </vt:variant>
      <vt:variant>
        <vt:i4>1</vt:i4>
      </vt:variant>
      <vt:variant>
        <vt:lpstr>Lysbildetitler</vt:lpstr>
      </vt:variant>
      <vt:variant>
        <vt:i4>9</vt:i4>
      </vt:variant>
    </vt:vector>
  </HeadingPairs>
  <TitlesOfParts>
    <vt:vector size="13" baseType="lpstr">
      <vt:lpstr>Arial</vt:lpstr>
      <vt:lpstr>Calibri</vt:lpstr>
      <vt:lpstr>Calibri Light</vt:lpstr>
      <vt:lpstr>Office-tema</vt:lpstr>
      <vt:lpstr>Rettslig regulering av digital forvaltning – oversikt </vt:lpstr>
      <vt:lpstr>Hva er «digital forvaltning»? (altså det som skal reguleres)</vt:lpstr>
      <vt:lpstr>Rettslige og ikke-rettslige styringsmåter</vt:lpstr>
      <vt:lpstr>Hvorfor må/bør digital forvaltning undergis rettslig regulering?</vt:lpstr>
      <vt:lpstr>Tre hovedgrupper av rettsspørsmål som kan være del av rettslig regulering</vt:lpstr>
      <vt:lpstr>PowerPoint-presentasjon</vt:lpstr>
      <vt:lpstr>Viktig rettslig regulering av digital forvaltning</vt:lpstr>
      <vt:lpstr>Jus som hinder</vt:lpstr>
      <vt:lpstr>Jus som tilrettelegging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Rettslig regulering av digital forvaltning – oversikt </dc:title>
  <dc:creator>dag wiese schartum</dc:creator>
  <cp:lastModifiedBy>dag wiese schartum</cp:lastModifiedBy>
  <cp:revision>17</cp:revision>
  <dcterms:created xsi:type="dcterms:W3CDTF">2020-08-14T12:16:36Z</dcterms:created>
  <dcterms:modified xsi:type="dcterms:W3CDTF">2020-08-17T22:03:09Z</dcterms:modified>
</cp:coreProperties>
</file>