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8" r:id="rId3"/>
    <p:sldId id="263" r:id="rId4"/>
    <p:sldId id="262" r:id="rId5"/>
    <p:sldId id="264" r:id="rId6"/>
    <p:sldId id="265" r:id="rId7"/>
    <p:sldId id="259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189F34-F247-4FAC-9767-9EFEC2338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FD32AD8-C3F0-4BBD-ADC3-12A92298B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B2463F-6FC7-4405-B4E5-CDEB823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D2DF5B-241F-4CD8-A478-E6AD5360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4E9108-A531-497F-ACD1-B68554FA8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4174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334615-20B9-447B-A1EF-63BA1536A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0EAA7B-28F9-466B-A9E1-EF42217C5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A1E644-2F66-4437-ACC7-4D36CB17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FB855A-6E3A-4006-9FA4-E7482327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E95127-F0D4-4D9F-A375-112797E4A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987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F425C7-5423-4EC5-A799-77D505D3C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961C6D-1947-4FCA-B229-13094AE31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066709-39AF-4A85-9E89-59CACE08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6A2587-D3F1-4FAE-8EB8-BFF15C6F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C306B7-D012-4BD0-9DB9-E16B67C21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309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82B64B-CF14-49A4-8EEE-7DF6FE50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F84E75-4CAB-4614-A4BC-7F83BC09C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D0F531F-EC02-4004-9BF1-4E5741540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6772BC-315B-48F3-B005-A5888C871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DA48B76-90FB-4B6F-B114-5604A5F9F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A870CF3-60A3-4094-829B-9B7B7E9E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51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1FB39E-595F-49B3-8E72-E339D3D1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7C1848-4362-4D02-99A6-9666841B9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0613204-CF8F-479C-B795-5DD50F786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21A9A2E-4374-4EFB-B9C1-5FF32E84DD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FD5AAC5-6D98-45BB-951C-F1BCAEDCCF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C2B0DD1-A4E5-4467-9B1C-933E83E25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58C339F-4A3B-4E00-8944-F4435338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4960F58-043D-4259-ADBD-626021E4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943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79B36-B3F0-4516-B7AF-FD3457D2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003D230-996E-4309-BE64-107E8F7E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A54D49E-CDE6-414E-842C-9C2F3B7C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C508D21-884F-44F3-A4C7-F160E7FD3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991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1D81DAA-D9F3-46B1-A39A-A597C99D2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61D699A-0EE3-478A-9660-A9F8D62C0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2199F0F-AA2E-45EE-8495-A0E93E08C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0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45B8DE-8B07-4905-9843-21D3807F1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6953B7-9107-4D94-BB82-408564607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C0DED53-548B-4070-9755-682237162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B3C821D-8E27-441C-9CE1-2E6AFC4D9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33E8FF-3749-40CA-83A4-6FF5D7152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75A72DD-291B-40E1-A2D2-0423779F0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386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89C2F6-6D93-421F-81DC-8EC8727BB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74D9CBB-9F52-4F5E-A06C-CBF5FD949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DDAF51C-9A7E-427E-B156-468139670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FCD910-8ADE-4B21-AEAE-9F8E64F72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A81AC92-853F-4777-87A9-F06FF4233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DB4362-FF4D-4AC7-876F-2A1E6F18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3603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B88F48-B17F-4A59-843E-A88E1ACFB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649B994-7E03-479F-BE71-232E525B5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6080ED-DBA7-4CF5-ADFB-6748A6F20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62DA8F-E191-45AB-82AE-60CBB16B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902EB4-3745-4D75-B030-F8B429A7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9850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48628E8-76CB-45B4-8EDD-DC774AD640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C780C5-8C06-4AFF-80EE-027A99604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F83D25-0D8B-4FBD-BD3E-89097F16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494CEEA-C612-490A-9DC3-86F28279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6BAFD4-5146-4F57-B52D-779387FDB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579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4AF3EBC-C6B4-40AC-867A-4D4A81A25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0FEE396-09E8-4D90-A0D9-4B7F875A2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31987-BF1F-491E-9D51-DEE643B16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BFA83-1AB6-4B5B-B935-DF159A414B7A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C08228-2B1A-44A1-813C-9532C69C2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1F8897-2DA6-45CC-9F65-356D96128A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14BF0-D91E-46B4-8738-30CBB43E8F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07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12/tidligere-eksamensoppgaver/" TargetMode="External"/><Relationship Id="rId2" Type="http://schemas.openxmlformats.org/officeDocument/2006/relationships/hyperlink" Target="http://www.uio.no/studier/emner/jus/afin/DRI1001/oppgaver/index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A5D92E-78D2-47AF-B882-1E7BA8380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Råd 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D6AEE2-7670-410B-A619-06E77843A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/>
              <a:t>Dag Wiese Schartum,</a:t>
            </a:r>
          </a:p>
          <a:p>
            <a:r>
              <a:rPr lang="nb-NO" sz="1600" dirty="0"/>
              <a:t>SERI</a:t>
            </a:r>
          </a:p>
        </p:txBody>
      </p:sp>
    </p:spTree>
    <p:extLst>
      <p:ext uri="{BB962C8B-B14F-4D97-AF65-F5344CB8AC3E}">
        <p14:creationId xmlns:p14="http://schemas.microsoft.com/office/powerpoint/2010/main" val="2124072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16A49139-3513-4FC6-B9B5-BC695D65E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552" y="44624"/>
            <a:ext cx="8229600" cy="908720"/>
          </a:xfrm>
        </p:spPr>
        <p:txBody>
          <a:bodyPr/>
          <a:lstStyle/>
          <a:p>
            <a:r>
              <a:rPr lang="nb-NO" altLang="nb-NO" sz="3200" dirty="0">
                <a:solidFill>
                  <a:srgbClr val="7030A0"/>
                </a:solidFill>
              </a:rPr>
              <a:t>Tid, eksamensform og forberedelser</a:t>
            </a:r>
          </a:p>
        </p:txBody>
      </p:sp>
      <p:sp>
        <p:nvSpPr>
          <p:cNvPr id="4099" name="Plassholder for innhold 2">
            <a:extLst>
              <a:ext uri="{FF2B5EF4-FFF2-40B4-BE49-F238E27FC236}">
                <a16:creationId xmlns:a16="http://schemas.microsoft.com/office/drawing/2014/main" id="{0F72825D-DC96-40D7-B4CF-8F74ED5313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09750" y="953345"/>
            <a:ext cx="8572500" cy="5211959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nb-NO" altLang="nb-NO" sz="1800" dirty="0"/>
              <a:t>Eksamen skjer torsdag 19. november kl. 09:00 – 13:00 (4 timer)</a:t>
            </a:r>
          </a:p>
          <a:p>
            <a:r>
              <a:rPr lang="nb-NO" altLang="nb-NO" sz="1600" dirty="0"/>
              <a:t>Prøven åpner 15 minutter før (08.45) og stenger 30 min senere (13.30) slik at det er ekstra tid ved eventuelle tekniske problemer</a:t>
            </a:r>
          </a:p>
          <a:p>
            <a:pPr marL="0" indent="0">
              <a:buNone/>
            </a:pPr>
            <a:r>
              <a:rPr lang="nb-NO" altLang="nb-NO" sz="1800" dirty="0"/>
              <a:t>Pga. Corona-situasjonen arrangeres den som hjemmeeksamen, jf. nedenfor</a:t>
            </a:r>
          </a:p>
          <a:p>
            <a:endParaRPr lang="nb-NO" altLang="nb-NO" sz="1800" dirty="0"/>
          </a:p>
          <a:p>
            <a:pPr marL="0" indent="0">
              <a:buNone/>
            </a:pPr>
            <a:r>
              <a:rPr lang="nb-NO" altLang="nb-NO" sz="1800" u="sng" dirty="0"/>
              <a:t>Anbefalte forberedelser</a:t>
            </a:r>
            <a:endParaRPr lang="nb-NO" altLang="nb-NO" sz="1800"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nb-NO" altLang="nb-NO" sz="1800" dirty="0"/>
              <a:t>Bruk oppgaver for FINF4012 for H19 som eksamenstrening! Oppgaven med sensorveiledninger er tilgjengelig </a:t>
            </a:r>
            <a:r>
              <a:rPr lang="nb-NO" altLang="nb-NO" sz="1800" dirty="0">
                <a:solidFill>
                  <a:srgbClr val="0070C0"/>
                </a:solidFill>
                <a:hlinkClick r:id="rId3"/>
              </a:rPr>
              <a:t>her</a:t>
            </a:r>
            <a:r>
              <a:rPr lang="nb-NO" altLang="nb-NO" sz="1800" dirty="0">
                <a:solidFill>
                  <a:srgbClr val="0070C0"/>
                </a:solidFill>
              </a:rPr>
              <a:t>  </a:t>
            </a:r>
            <a:r>
              <a:rPr lang="nb-NO" altLang="nb-NO" sz="1800" dirty="0"/>
              <a:t>(</a:t>
            </a:r>
            <a:r>
              <a:rPr lang="nb-NO" altLang="nb-NO" sz="1800" i="1" dirty="0"/>
              <a:t>Det er andre året FINF4012 holdes, derfor bare én tidligere oppgave</a:t>
            </a:r>
            <a:r>
              <a:rPr lang="nb-NO" altLang="nb-NO" sz="1800" dirty="0"/>
              <a:t>)</a:t>
            </a:r>
          </a:p>
          <a:p>
            <a:pPr lvl="1"/>
            <a:r>
              <a:rPr lang="nb-NO" altLang="nb-NO" sz="1800" dirty="0"/>
              <a:t>Pga. av hjemmeeksamen kan typen spørsmål være litt forskjellig ift. tidligere</a:t>
            </a:r>
          </a:p>
          <a:p>
            <a:r>
              <a:rPr lang="nb-NO" sz="1800" dirty="0"/>
              <a:t>Lær deg figurer fra pensum og forelesninger – det er uansett en fin måte å huske/formidle stoffet.  Lag gjerne dine egne figurer også (flytskjemaer mv.) men kombiner alltid med tekst</a:t>
            </a:r>
          </a:p>
          <a:p>
            <a:endParaRPr lang="nb-NO" alt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88E8AE8-CADC-4FC2-BE72-6CD641029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eksamensspørsmålene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3DFCAD-143A-4B56-A40F-8FF9C6EB59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09800" y="2225677"/>
            <a:ext cx="7772400" cy="2879725"/>
          </a:xfrm>
          <a:solidFill>
            <a:srgbClr val="FFFFCC"/>
          </a:solidFill>
        </p:spPr>
        <p:txBody>
          <a:bodyPr>
            <a:normAutofit fontScale="70000" lnSpcReduction="20000"/>
          </a:bodyPr>
          <a:lstStyle/>
          <a:p>
            <a:r>
              <a:rPr lang="nb-NO" altLang="nb-NO" sz="2900" dirty="0"/>
              <a:t>Oppgaver har gjerne 2 – 4 deler som alle må besvares</a:t>
            </a:r>
          </a:p>
          <a:p>
            <a:r>
              <a:rPr lang="nb-NO" altLang="nb-NO" sz="2900" dirty="0"/>
              <a:t>Det gis ikke oppgaver som kun er basert på forelesnings-presentasjoner og seminarer, men slikt stoff er klart relevant å trekke inn i svaret</a:t>
            </a:r>
          </a:p>
          <a:p>
            <a:r>
              <a:rPr lang="nb-NO" altLang="nb-NO" sz="2900" dirty="0"/>
              <a:t>Vektlegging av emner ved eksamen vil gjenspeile vektleggingen i undervisning/pensum</a:t>
            </a:r>
          </a:p>
          <a:p>
            <a:r>
              <a:rPr lang="nb-NO" altLang="nb-NO" sz="2900" dirty="0"/>
              <a:t>Det forventes ikke henvisninger til pensum og litteratur (i så henseende er kravene som for skoleeksamen)</a:t>
            </a:r>
          </a:p>
          <a:p>
            <a:r>
              <a:rPr lang="nb-NO" altLang="nb-NO" sz="2900" dirty="0"/>
              <a:t>Oppgaven vil ikke forutsette at dere har tilgang til andre kilder enn relevante rettskilder</a:t>
            </a:r>
          </a:p>
          <a:p>
            <a:pPr marL="0" indent="0">
              <a:buNone/>
            </a:pPr>
            <a:endParaRPr lang="nb-NO" altLang="nb-NO" sz="4300" dirty="0"/>
          </a:p>
          <a:p>
            <a:endParaRPr lang="nb-NO" sz="4300" dirty="0"/>
          </a:p>
        </p:txBody>
      </p:sp>
    </p:spTree>
    <p:extLst>
      <p:ext uri="{BB962C8B-B14F-4D97-AF65-F5344CB8AC3E}">
        <p14:creationId xmlns:p14="http://schemas.microsoft.com/office/powerpoint/2010/main" val="314002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9C871EA-B99E-4142-9F26-67241357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332656"/>
            <a:ext cx="7772400" cy="803176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arbeidet med oppgaven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28031" y="1268761"/>
            <a:ext cx="8135938" cy="2977272"/>
          </a:xfrm>
          <a:solidFill>
            <a:srgbClr val="FFFFCC"/>
          </a:solidFill>
        </p:spPr>
        <p:txBody>
          <a:bodyPr>
            <a:normAutofit/>
          </a:bodyPr>
          <a:lstStyle/>
          <a:p>
            <a:pPr lvl="1"/>
            <a:endParaRPr lang="nb-NO" sz="1500" dirty="0"/>
          </a:p>
          <a:p>
            <a:r>
              <a:rPr lang="nb-NO" sz="2000" dirty="0"/>
              <a:t>Husk å les oppgaveteksten godt, og bruk tid på å disponere før du skriver besvarelsen</a:t>
            </a:r>
          </a:p>
          <a:p>
            <a:r>
              <a:rPr lang="nb-NO" sz="2000" dirty="0"/>
              <a:t>Er oppgaveteksten uklar: Prøv alltid å forstå den slik at den gjelder sentrale spørsmål  i pensum; forklar og begrunn din fortolkning</a:t>
            </a:r>
          </a:p>
          <a:p>
            <a:r>
              <a:rPr lang="nb-NO" sz="2000" dirty="0"/>
              <a:t>Det blir uansett anledning til å stille spørsmål til oppgaven på «digital trøsterunde», jf. nedenfor</a:t>
            </a:r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ADA924-6624-47F6-8CA9-F62C6A5D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arbeidet med oppgaven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64B278-0C53-4A48-AA13-A2F907C19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981200"/>
            <a:ext cx="7772400" cy="3680048"/>
          </a:xfrm>
          <a:solidFill>
            <a:srgbClr val="FFFFCC"/>
          </a:solidFill>
        </p:spPr>
        <p:txBody>
          <a:bodyPr>
            <a:normAutofit fontScale="85000" lnSpcReduction="20000"/>
          </a:bodyPr>
          <a:lstStyle/>
          <a:p>
            <a:r>
              <a:rPr lang="nb-NO" sz="2600" dirty="0"/>
              <a:t>Kjernen i svaret må alltid gjelde det spørsmålene i oppgaven direkte handler om</a:t>
            </a:r>
          </a:p>
          <a:p>
            <a:r>
              <a:rPr lang="nb-NO" sz="2600" dirty="0"/>
              <a:t>Du bør likevel alltid kort redegjøre for den sammenhengen spørsmålet og svaret står i (konteksten), og de eventuelle forutsetningene du legger til grunn for svaret</a:t>
            </a:r>
          </a:p>
          <a:p>
            <a:r>
              <a:rPr lang="nb-NO" sz="2600" dirty="0"/>
              <a:t>Unngå et «nærsynt» forhold til pensum og forelesningspresentasjoner: Selvstendighet blir verdsatt; det bør være tydelig at du har arbeidet med og forstått stoffet</a:t>
            </a:r>
          </a:p>
          <a:p>
            <a:r>
              <a:rPr lang="nb-NO" sz="2600" dirty="0"/>
              <a:t>Bruk gjerne figurer fra pensum eller forelesninger. Lag gjerne dine egne figurer også (flytskjemaer mv.), men kombiner alltid med tekst (figurer må alltid forklares)</a:t>
            </a:r>
          </a:p>
          <a:p>
            <a:r>
              <a:rPr lang="nb-NO" sz="2600" dirty="0"/>
              <a:t>Eksempler (virkelige eller konstruerte) er alltid lurt i tillegg til generelle forklaringer og drøftelser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4807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98E4C2-F002-401B-8791-69111084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Om arbeidet med oppgaven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81879D-2132-4718-B6F5-F153CAF66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981200"/>
            <a:ext cx="7772400" cy="3752056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nb-NO" sz="2000" dirty="0"/>
              <a:t>Legg vekt på å skrive klart og enkelt språk (korte setninger, ikke jål deg til med «fine ord»)</a:t>
            </a:r>
          </a:p>
          <a:p>
            <a:r>
              <a:rPr lang="nb-NO" sz="2000" dirty="0"/>
              <a:t>Unngå å skrive «ordlister»; det er som regel best å integrere begrepsforklaring i den øvrige teksten</a:t>
            </a:r>
          </a:p>
          <a:p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r>
              <a:rPr lang="nb-NO" sz="2000" dirty="0"/>
              <a:t>Skulle du få for liten tid til å gi fullstendig svar på alt, bør du gjengi disposisjonen i svaret ditt. En detaljert og god disposisjon kan gi god uttelling på karakteren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0980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C363EF1D-AF01-4D12-A85A-81A53DD397A0}"/>
              </a:ext>
            </a:extLst>
          </p:cNvPr>
          <p:cNvSpPr txBox="1"/>
          <p:nvPr/>
        </p:nvSpPr>
        <p:spPr>
          <a:xfrm>
            <a:off x="2209799" y="1556792"/>
            <a:ext cx="7713133" cy="3816429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r>
              <a:rPr lang="nb-NO" sz="2200" dirty="0"/>
              <a:t>Dag er tilgjengelig på «digital trøsterunde» mellom 9.15 og 9.30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Dette innebærer at du i nevnte tidsrom kan sende mail til </a:t>
            </a:r>
            <a:r>
              <a:rPr lang="nb-NO" sz="2000" u="sng" dirty="0">
                <a:solidFill>
                  <a:srgbClr val="0070C0"/>
                </a:solidFill>
              </a:rPr>
              <a:t>d.w.schartum@jus.uio.no</a:t>
            </a:r>
            <a:r>
              <a:rPr lang="nb-NO" sz="2000" dirty="0">
                <a:solidFill>
                  <a:srgbClr val="0070C0"/>
                </a:solidFill>
              </a:rPr>
              <a:t> </a:t>
            </a:r>
            <a:r>
              <a:rPr lang="nb-NO" sz="2000" dirty="0"/>
              <a:t>for å få svar på eventuelle uklarheter i oppgaveteksten mv.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Dag svarer fortløpende i den rekkefølge spørsmålene kommer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Svarene vil normalt kun bli gitt til den som spør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Dersom det er grunn til å tro at spørsmål og svar har betydning for alle, blir svar gitt til alle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Blir du usikker på forståelsen av eksamensspørsmål etter at ordningen med trøsterunde er avsluttet, bør du skrive i oppgaven hvordan du har forstått teksten, og gi en kort begrunnelse for dette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60F88BE6-90FE-46A6-820A-9132DEAB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60648"/>
            <a:ext cx="7772400" cy="1143000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Digital trøsterunde</a:t>
            </a:r>
          </a:p>
        </p:txBody>
      </p:sp>
    </p:spTree>
    <p:extLst>
      <p:ext uri="{BB962C8B-B14F-4D97-AF65-F5344CB8AC3E}">
        <p14:creationId xmlns:p14="http://schemas.microsoft.com/office/powerpoint/2010/main" val="958479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FINF4012 Råd om eksamen</vt:lpstr>
      <vt:lpstr>Tid, eksamensform og forberedelser</vt:lpstr>
      <vt:lpstr>Om eksamensspørsmålene </vt:lpstr>
      <vt:lpstr>Om arbeidet med oppgaven</vt:lpstr>
      <vt:lpstr>Om arbeidet med oppgaven (2)</vt:lpstr>
      <vt:lpstr>Om arbeidet med oppgaven (3)</vt:lpstr>
      <vt:lpstr>Digital trøsterunde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</cp:revision>
  <dcterms:created xsi:type="dcterms:W3CDTF">2020-11-01T23:46:26Z</dcterms:created>
  <dcterms:modified xsi:type="dcterms:W3CDTF">2020-11-01T23:59:04Z</dcterms:modified>
</cp:coreProperties>
</file>