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337616-DFB1-411A-BA65-06788A93C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2783114-E019-4602-A864-7F7A067A1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F9B0EA-76F0-4487-9D8E-0F8AE1061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E35045-FF56-43CF-A682-0EEECC194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D6DAFD-8DD4-42B2-9BBA-E566BFA8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7216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399BB3-7628-45BE-A521-F695CDE4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A64C71-2482-49D4-9683-D26CD6056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577997-FA80-4497-B775-996715B8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75A8A4-9AF6-41DD-9FF9-8890F0D71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A6AF91-760C-4935-AE56-8B076AE10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7722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1B104-B7DA-4FF9-835D-F0D421225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7058AF-FBB3-449E-846A-5AD33A651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7BF198-8DB7-4704-9A82-1B4177A5E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0D66E2-DBAC-4B13-B583-83CCA7E41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192E7E-DBB5-4F40-B675-C2423914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76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2E56A4-B344-40B5-9EAB-B275E738C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D68259-0808-46B7-AF42-3562FA5C4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6255B89-DF55-4697-B419-11F5A58C4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7EC2A2F-47CD-47D3-95FB-3D22ED96C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EA0666C-F8A7-454C-B28A-24849AB20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BB2E8C-7870-46A3-9D02-25F24F62D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792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B9C3A7-C3C8-4548-820F-3C9E4F7AD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F37A42B-699B-4EF9-847D-86E263879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4D31A3B-F6DC-4988-8818-9E45796DA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ECC47B-4898-4EDC-BCE7-B5147DF2E5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AB7878-0BB3-44DF-8CF3-9ED15CB549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93F5301-ECBA-4CF0-9AE1-449E20B56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B3D037D-A179-4FC6-9EFF-1E1B32A0D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ADA6881-8CE1-4AD6-84C1-730F14A80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737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85DB47-4004-46F6-9E9B-2D269CAB8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E52CB92-2A17-4A3A-B935-19F7006F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FC8C27A-71B6-422F-8387-D1F090AFA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66105F-FFC2-4D43-B7D9-15C08390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021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FE97C92-2D2E-4CB7-BD95-CC18DDAF2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6A6C4F4-BD28-4D91-A085-9E7543061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0200CC2-C2F9-4123-ABA6-1CFD9C24D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40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F1122A-CA5A-44E3-864E-1F5ED29D4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9B109B-89A9-4BDC-B820-EB5F17B6A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536129-712A-4342-BBD3-F6AE1720A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80CE25-8461-4032-9531-D6F4C9EC9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2BD789-8FC9-4813-B195-C2B435021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B45EE3-A970-4E06-A162-50ECA8A2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268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974D57-E02A-455B-B5B1-A1E57E33E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0687303-AD93-4596-8C30-8461D81F46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EA1F909-2753-46D6-8B7B-498BC7D58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18E22E-2C2D-4CF8-9249-E6C2016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974384-4E42-47A7-AEB0-E33A2984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5BEDDB6-6420-4068-95F5-50ECB603D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176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A1A73D-2E6E-49A2-9D5E-1A76EA65C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8BFEF5F-B3D9-420B-9FF5-1392EEA7D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F6B34D-1653-4D6C-B2A9-687CAEAE4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AF219C-34AF-4CED-88A3-C9779AAB1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135A0D-F38A-4270-B5E2-DE9ECA3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497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0EE6B4B-331E-4C08-AD70-E3F6793295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D2AB998-F845-48E6-B980-20B25BF89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9FD5FF-EF72-4AD7-9D1E-515B741BF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0A3321-288F-437A-BDBF-26B2A8307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78E7A0-6A57-4B22-9B24-F0C69D32A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10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37D8AEC-B638-41AD-86AB-3503EFE9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68A41D-DDFC-4E6A-A986-3BBB888B2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16FDD0-B1CD-46A8-9557-97F77731C7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5CF67-048D-4B15-A1A6-31B49E5FE07B}" type="datetimeFigureOut">
              <a:rPr lang="nb-NO" smtClean="0"/>
              <a:t>30.10.2020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97AB62-E150-4CE0-AFFB-875E7BA0E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E021B4-F13C-4F8C-8E42-5BB4D3077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78FE0-77FD-44E9-AC2C-102290E22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83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E00EFD-A1C4-4286-B225-F4AF204E5A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C00000"/>
                </a:solidFill>
              </a:rPr>
              <a:t>Rettslig regulering av personvern og digital forvaltning (FINF4012)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4400" dirty="0">
                <a:solidFill>
                  <a:srgbClr val="C00000"/>
                </a:solidFill>
              </a:rPr>
              <a:t> Oppsummering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C26212-3A6A-4D73-8A5F-2BF6021579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9522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67" y="547830"/>
            <a:ext cx="9038066" cy="576233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D9ED1976-E283-40E9-9959-60E7D9B6BC37}"/>
              </a:ext>
            </a:extLst>
          </p:cNvPr>
          <p:cNvSpPr/>
          <p:nvPr/>
        </p:nvSpPr>
        <p:spPr>
          <a:xfrm>
            <a:off x="7628586" y="4559121"/>
            <a:ext cx="669701" cy="201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4E5C7C1-BA5F-4767-9CB9-0715D1D59AE7}"/>
              </a:ext>
            </a:extLst>
          </p:cNvPr>
          <p:cNvSpPr txBox="1"/>
          <p:nvPr/>
        </p:nvSpPr>
        <p:spPr>
          <a:xfrm>
            <a:off x="4552950" y="4519613"/>
            <a:ext cx="86914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700" dirty="0" err="1">
                <a:solidFill>
                  <a:srgbClr val="CC0066"/>
                </a:solidFill>
              </a:rPr>
              <a:t>Ldl</a:t>
            </a:r>
            <a:r>
              <a:rPr lang="nb-NO" sz="1700" dirty="0">
                <a:solidFill>
                  <a:srgbClr val="CC0066"/>
                </a:solidFill>
              </a:rPr>
              <a:t> § 18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6D276A-CBD1-44EA-A844-04A8F13C9C4C}"/>
              </a:ext>
            </a:extLst>
          </p:cNvPr>
          <p:cNvSpPr txBox="1"/>
          <p:nvPr/>
        </p:nvSpPr>
        <p:spPr>
          <a:xfrm>
            <a:off x="4552950" y="4870777"/>
            <a:ext cx="32141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700" dirty="0">
                <a:solidFill>
                  <a:srgbClr val="CC0066"/>
                </a:solidFill>
              </a:rPr>
              <a:t>Forskrift om universell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utforming av informasjons-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og kommunikasjonsteknologiske</a:t>
            </a:r>
          </a:p>
          <a:p>
            <a:r>
              <a:rPr lang="nb-NO" sz="1700" dirty="0">
                <a:solidFill>
                  <a:srgbClr val="CC0066"/>
                </a:solidFill>
              </a:rPr>
              <a:t>(IKT)-løsninger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ECA934A-0CAA-4A91-BAB6-84CE4FA164BE}"/>
              </a:ext>
            </a:extLst>
          </p:cNvPr>
          <p:cNvSpPr/>
          <p:nvPr/>
        </p:nvSpPr>
        <p:spPr>
          <a:xfrm>
            <a:off x="7628586" y="4662488"/>
            <a:ext cx="2853677" cy="134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5CA3556-F0DB-4195-99E3-DF7D21A9443B}"/>
              </a:ext>
            </a:extLst>
          </p:cNvPr>
          <p:cNvCxnSpPr/>
          <p:nvPr/>
        </p:nvCxnSpPr>
        <p:spPr>
          <a:xfrm>
            <a:off x="7577138" y="6009550"/>
            <a:ext cx="295275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11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2C4DD05-6F88-47D7-A2B6-4F96D3A2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658" y="1637667"/>
            <a:ext cx="6369184" cy="3582666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EFCBCD5-5A9B-4560-9C55-16D41281AD6E}"/>
              </a:ext>
            </a:extLst>
          </p:cNvPr>
          <p:cNvSpPr txBox="1"/>
          <p:nvPr/>
        </p:nvSpPr>
        <p:spPr>
          <a:xfrm>
            <a:off x="8123767" y="1875366"/>
            <a:ext cx="35970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>
                <a:solidFill>
                  <a:srgbClr val="C00000"/>
                </a:solidFill>
              </a:rPr>
              <a:t>Utvikling</a:t>
            </a:r>
            <a:r>
              <a:rPr lang="nb-NO" dirty="0"/>
              <a:t> av digitale systemer (særlig</a:t>
            </a:r>
          </a:p>
          <a:p>
            <a:r>
              <a:rPr lang="nb-NO" dirty="0"/>
              <a:t>rettslig beslutningssystemer)</a:t>
            </a:r>
          </a:p>
          <a:p>
            <a:r>
              <a:rPr lang="nb-NO" dirty="0"/>
              <a:t>Jf. </a:t>
            </a:r>
            <a:r>
              <a:rPr lang="nb-NO" i="1" dirty="0"/>
              <a:t>«systembestemmelser»</a:t>
            </a:r>
          </a:p>
          <a:p>
            <a:r>
              <a:rPr lang="nb-NO" u="sng" dirty="0">
                <a:solidFill>
                  <a:srgbClr val="C00000"/>
                </a:solidFill>
              </a:rPr>
              <a:t>Bruk</a:t>
            </a:r>
            <a:r>
              <a:rPr lang="nb-NO" dirty="0"/>
              <a:t> av digitale systemer</a:t>
            </a:r>
          </a:p>
          <a:p>
            <a:r>
              <a:rPr lang="nb-NO" dirty="0"/>
              <a:t>Jf. </a:t>
            </a:r>
            <a:r>
              <a:rPr lang="nb-NO" i="1" dirty="0"/>
              <a:t>«saksbehandlingsbestemmelser»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639E0FC-7470-48A7-9CD1-BB426BBA5D67}"/>
              </a:ext>
            </a:extLst>
          </p:cNvPr>
          <p:cNvSpPr txBox="1"/>
          <p:nvPr/>
        </p:nvSpPr>
        <p:spPr>
          <a:xfrm>
            <a:off x="8174567" y="3767666"/>
            <a:ext cx="366177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Utviklingsperspektivet viktigst:</a:t>
            </a:r>
          </a:p>
          <a:p>
            <a:r>
              <a:rPr lang="nb-NO" dirty="0"/>
              <a:t>Etterleves rettslige krav til system-</a:t>
            </a:r>
            <a:br>
              <a:rPr lang="nb-NO" dirty="0"/>
            </a:br>
            <a:r>
              <a:rPr lang="nb-NO" dirty="0"/>
              <a:t>løsninger får disse reglene full effekt!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F49A3E5-D0EE-445C-B006-EB8F4F092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97" y="299995"/>
            <a:ext cx="11369542" cy="63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5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B326447C-BDD5-4C69-B958-94D7EF8D0543}"/>
              </a:ext>
            </a:extLst>
          </p:cNvPr>
          <p:cNvGrpSpPr/>
          <p:nvPr/>
        </p:nvGrpSpPr>
        <p:grpSpPr>
          <a:xfrm>
            <a:off x="880121" y="1110994"/>
            <a:ext cx="10832597" cy="1020860"/>
            <a:chOff x="1528291" y="897228"/>
            <a:chExt cx="10832597" cy="1020860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5DBBB0D7-BC0E-4A29-945B-B749220BCC2D}"/>
                </a:ext>
              </a:extLst>
            </p:cNvPr>
            <p:cNvSpPr txBox="1"/>
            <p:nvPr/>
          </p:nvSpPr>
          <p:spPr>
            <a:xfrm>
              <a:off x="1528291" y="897228"/>
              <a:ext cx="32841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/>
                <a:t>Systembestemmelser</a:t>
              </a:r>
            </a:p>
            <a:p>
              <a:r>
                <a:rPr lang="nb-NO" sz="1600" dirty="0"/>
                <a:t>(innebærer krav til digitale systemer)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5DBB0178-0491-4F98-A97B-1E195A5909B8}"/>
                </a:ext>
              </a:extLst>
            </p:cNvPr>
            <p:cNvSpPr txBox="1"/>
            <p:nvPr/>
          </p:nvSpPr>
          <p:spPr>
            <a:xfrm>
              <a:off x="8150248" y="963981"/>
              <a:ext cx="421064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Saksbehandlingsbestemmelser</a:t>
              </a:r>
            </a:p>
            <a:p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(innebærer krav til den konkrete </a:t>
              </a:r>
              <a:r>
                <a:rPr kumimoji="0" lang="nb-NO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bruken</a:t>
              </a: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av</a:t>
              </a:r>
              <a:b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digitale systemer ved behandling av enkeltsaker)</a:t>
              </a:r>
              <a:endParaRPr lang="nb-NO" sz="2400" dirty="0"/>
            </a:p>
          </p:txBody>
        </p: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3E6EBCB-304F-496E-87D6-5D79877D3E84}"/>
              </a:ext>
            </a:extLst>
          </p:cNvPr>
          <p:cNvSpPr txBox="1"/>
          <p:nvPr/>
        </p:nvSpPr>
        <p:spPr>
          <a:xfrm>
            <a:off x="1178051" y="176106"/>
            <a:ext cx="9835898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u="sng" dirty="0"/>
              <a:t>Presisering:</a:t>
            </a:r>
            <a:r>
              <a:rPr lang="nb-NO" sz="1600" dirty="0"/>
              <a:t> En kan selvsagt også klassifisere lovbestemmelser mv. på annen måte, og klassifiseringen er uansett ikke</a:t>
            </a:r>
          </a:p>
          <a:p>
            <a:r>
              <a:rPr lang="nb-NO" sz="1600" dirty="0"/>
              <a:t>uttømmende (i tillegg kommer f.eks. bestemmelser om virkeområde, formål, straff, erstatning mv.</a:t>
            </a:r>
          </a:p>
          <a:p>
            <a:r>
              <a:rPr lang="nb-NO" sz="1600" i="1" dirty="0"/>
              <a:t>Poenget er at denne klassifiseringen er nyttig når en skal gjøre rettslig vurdering av digitale systemer!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82FBC99-38D1-4CD1-B0B1-57C5CBD324B1}"/>
              </a:ext>
            </a:extLst>
          </p:cNvPr>
          <p:cNvSpPr txBox="1"/>
          <p:nvPr/>
        </p:nvSpPr>
        <p:spPr>
          <a:xfrm>
            <a:off x="828973" y="2132873"/>
            <a:ext cx="568873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b="1" dirty="0"/>
              <a:t>Organisatoriske krav</a:t>
            </a:r>
            <a:br>
              <a:rPr lang="nb-NO" dirty="0"/>
            </a:br>
            <a:r>
              <a:rPr lang="nb-NO" sz="1600" dirty="0"/>
              <a:t>(Org. og instr. myndighet + særlig PVF art. 4(7) og (8), </a:t>
            </a:r>
            <a:r>
              <a:rPr lang="nb-NO" sz="1600" b="1" dirty="0"/>
              <a:t>24</a:t>
            </a:r>
            <a:r>
              <a:rPr lang="nb-NO" sz="1600" dirty="0"/>
              <a:t>, 26 og 28)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3B8D02AA-0513-4CC7-84A1-B614209B46E4}"/>
              </a:ext>
            </a:extLst>
          </p:cNvPr>
          <p:cNvGrpSpPr/>
          <p:nvPr/>
        </p:nvGrpSpPr>
        <p:grpSpPr>
          <a:xfrm>
            <a:off x="880121" y="1409457"/>
            <a:ext cx="6668442" cy="655695"/>
            <a:chOff x="1532584" y="1606567"/>
            <a:chExt cx="5029083" cy="560855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B5F939B2-10E4-4FED-B2FD-6D291E22FF93}"/>
                </a:ext>
              </a:extLst>
            </p:cNvPr>
            <p:cNvSpPr txBox="1"/>
            <p:nvPr/>
          </p:nvSpPr>
          <p:spPr>
            <a:xfrm>
              <a:off x="1532584" y="1877837"/>
              <a:ext cx="2476753" cy="28958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Merk: Kan også ha betydning for</a:t>
              </a:r>
            </a:p>
          </p:txBody>
        </p:sp>
        <p:cxnSp>
          <p:nvCxnSpPr>
            <p:cNvPr id="10" name="Rett pilkobling 9">
              <a:extLst>
                <a:ext uri="{FF2B5EF4-FFF2-40B4-BE49-F238E27FC236}">
                  <a16:creationId xmlns:a16="http://schemas.microsoft.com/office/drawing/2014/main" id="{7C04F5FA-780E-48A3-99EF-306E48CCD110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4009337" y="1606567"/>
              <a:ext cx="2552330" cy="41606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7CDB5263-25BB-49CC-9BF5-D6FD2B1F3377}"/>
              </a:ext>
            </a:extLst>
          </p:cNvPr>
          <p:cNvSpPr txBox="1"/>
          <p:nvPr/>
        </p:nvSpPr>
        <p:spPr>
          <a:xfrm>
            <a:off x="822263" y="5379351"/>
            <a:ext cx="446006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b="1" dirty="0"/>
              <a:t>Bruk av standarder</a:t>
            </a:r>
            <a:br>
              <a:rPr lang="nb-NO" dirty="0"/>
            </a:br>
            <a:r>
              <a:rPr lang="nb-NO" sz="1600" dirty="0"/>
              <a:t>(IT-standarder; </a:t>
            </a:r>
            <a:r>
              <a:rPr lang="nb-NO" sz="1600" dirty="0" err="1"/>
              <a:t>Noark</a:t>
            </a:r>
            <a:r>
              <a:rPr lang="nb-NO" sz="1600" dirty="0"/>
              <a:t>; ELMER; universell utforming)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5E2157-B4A3-4A01-B754-31B4A42F0F9A}"/>
              </a:ext>
            </a:extLst>
          </p:cNvPr>
          <p:cNvSpPr txBox="1"/>
          <p:nvPr/>
        </p:nvSpPr>
        <p:spPr>
          <a:xfrm>
            <a:off x="822263" y="6039578"/>
            <a:ext cx="4571701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b="1" dirty="0"/>
              <a:t>Skjemaer</a:t>
            </a:r>
            <a:br>
              <a:rPr lang="nb-NO" dirty="0"/>
            </a:br>
            <a:r>
              <a:rPr lang="nb-NO" sz="1600" dirty="0"/>
              <a:t>((Utgangspunkt i fvl § 11) </a:t>
            </a:r>
            <a:r>
              <a:rPr lang="nb-NO" sz="1600" dirty="0" err="1"/>
              <a:t>eFvf</a:t>
            </a:r>
            <a:r>
              <a:rPr lang="nb-NO" sz="1600" dirty="0"/>
              <a:t> § 3, </a:t>
            </a:r>
            <a:r>
              <a:rPr lang="nb-NO" sz="1600" dirty="0" err="1"/>
              <a:t>fvlf</a:t>
            </a:r>
            <a:r>
              <a:rPr lang="nb-NO" sz="1600" dirty="0"/>
              <a:t>. § 5, </a:t>
            </a:r>
            <a:r>
              <a:rPr lang="nb-NO" sz="1600" dirty="0" err="1"/>
              <a:t>jf</a:t>
            </a:r>
            <a:r>
              <a:rPr lang="nb-NO" sz="1600" dirty="0"/>
              <a:t> ELMER)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3B444B7-A233-4512-A520-0FB361534C04}"/>
              </a:ext>
            </a:extLst>
          </p:cNvPr>
          <p:cNvSpPr txBox="1"/>
          <p:nvPr/>
        </p:nvSpPr>
        <p:spPr>
          <a:xfrm>
            <a:off x="828973" y="4068923"/>
            <a:ext cx="6107698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b="1" dirty="0"/>
              <a:t>Arkivering og journalføring</a:t>
            </a:r>
          </a:p>
          <a:p>
            <a:r>
              <a:rPr lang="nb-NO" sz="1600" dirty="0"/>
              <a:t>Arkivansvar, journalføringsplikt, </a:t>
            </a:r>
            <a:r>
              <a:rPr lang="nb-NO" sz="1600" i="1" dirty="0"/>
              <a:t>dokumentasjonsplikt? (jf. NOU 2019: 9)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74A6C24-496C-42C8-A07E-19E402D47427}"/>
              </a:ext>
            </a:extLst>
          </p:cNvPr>
          <p:cNvSpPr txBox="1"/>
          <p:nvPr/>
        </p:nvSpPr>
        <p:spPr>
          <a:xfrm>
            <a:off x="822263" y="4729150"/>
            <a:ext cx="6516849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b="1" dirty="0"/>
              <a:t>Elektronisk kommunikasjon</a:t>
            </a:r>
          </a:p>
          <a:p>
            <a:r>
              <a:rPr lang="nb-NO" sz="1600" dirty="0"/>
              <a:t>(</a:t>
            </a:r>
            <a:r>
              <a:rPr lang="nb-NO" sz="1600" dirty="0" err="1"/>
              <a:t>eForvaltningsforskr</a:t>
            </a:r>
            <a:r>
              <a:rPr lang="nb-NO" sz="1600" dirty="0"/>
              <a:t>.: rett til </a:t>
            </a:r>
            <a:r>
              <a:rPr lang="nb-NO" sz="1600" dirty="0" err="1"/>
              <a:t>ekom</a:t>
            </a:r>
            <a:r>
              <a:rPr lang="nb-NO" sz="1600" dirty="0"/>
              <a:t> og reservasjon; krav til innhold; sikkerhet)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F218C5C-0922-4292-8302-66E786A89AD9}"/>
              </a:ext>
            </a:extLst>
          </p:cNvPr>
          <p:cNvSpPr txBox="1"/>
          <p:nvPr/>
        </p:nvSpPr>
        <p:spPr>
          <a:xfrm>
            <a:off x="841689" y="3413709"/>
            <a:ext cx="7251985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b="1" dirty="0"/>
              <a:t>Sikkerhet</a:t>
            </a:r>
          </a:p>
          <a:p>
            <a:r>
              <a:rPr lang="nb-NO" sz="1600" dirty="0"/>
              <a:t>Personopplysningssikkerhet (PVF art. 32 mv.); </a:t>
            </a:r>
            <a:r>
              <a:rPr lang="nb-NO" sz="1600" dirty="0" err="1"/>
              <a:t>arkivf</a:t>
            </a:r>
            <a:r>
              <a:rPr lang="nb-NO" sz="1600" dirty="0"/>
              <a:t>.; </a:t>
            </a:r>
            <a:r>
              <a:rPr lang="nb-NO" sz="1600" dirty="0" err="1"/>
              <a:t>eFvf</a:t>
            </a:r>
            <a:r>
              <a:rPr lang="nb-NO" sz="1600" dirty="0"/>
              <a:t> § 15; fvl. § 13c; </a:t>
            </a:r>
            <a:r>
              <a:rPr lang="nb-NO" sz="1600" dirty="0" err="1"/>
              <a:t>sikkerhetsl</a:t>
            </a:r>
            <a:r>
              <a:rPr lang="nb-NO" sz="1600" dirty="0"/>
              <a:t>. 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849D05E-8CB8-4C59-870F-8F1A13D45918}"/>
              </a:ext>
            </a:extLst>
          </p:cNvPr>
          <p:cNvSpPr txBox="1"/>
          <p:nvPr/>
        </p:nvSpPr>
        <p:spPr>
          <a:xfrm>
            <a:off x="828973" y="2773884"/>
            <a:ext cx="6201826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b="1" dirty="0"/>
              <a:t>Systemkrav i PVF</a:t>
            </a:r>
            <a:br>
              <a:rPr lang="nb-NO" dirty="0"/>
            </a:br>
            <a:r>
              <a:rPr lang="nb-NO" sz="1600" dirty="0"/>
              <a:t>(rettslig gr.; formål; </a:t>
            </a:r>
            <a:r>
              <a:rPr lang="nb-NO" sz="1600" dirty="0" err="1"/>
              <a:t>konsekvensvurd</a:t>
            </a:r>
            <a:r>
              <a:rPr lang="nb-NO" sz="1600" dirty="0"/>
              <a:t>.; innbygging; sikring; internkontroll)</a:t>
            </a:r>
          </a:p>
        </p:txBody>
      </p: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32A5360D-8728-4C1F-8D31-04A726E1831C}"/>
              </a:ext>
            </a:extLst>
          </p:cNvPr>
          <p:cNvGrpSpPr/>
          <p:nvPr/>
        </p:nvGrpSpPr>
        <p:grpSpPr>
          <a:xfrm>
            <a:off x="8358188" y="2142817"/>
            <a:ext cx="3633787" cy="1455460"/>
            <a:chOff x="8358188" y="2142817"/>
            <a:chExt cx="3633787" cy="1455460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6539632B-4B31-45DD-BDD5-9CFFE50B815A}"/>
                </a:ext>
              </a:extLst>
            </p:cNvPr>
            <p:cNvSpPr txBox="1"/>
            <p:nvPr/>
          </p:nvSpPr>
          <p:spPr>
            <a:xfrm>
              <a:off x="8358188" y="2142817"/>
              <a:ext cx="1282054" cy="338554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Igangsetting</a:t>
              </a: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F7B14E0-FB61-40D1-BC2D-AFFE1AE11945}"/>
                </a:ext>
              </a:extLst>
            </p:cNvPr>
            <p:cNvSpPr txBox="1"/>
            <p:nvPr/>
          </p:nvSpPr>
          <p:spPr>
            <a:xfrm>
              <a:off x="8358188" y="2515119"/>
              <a:ext cx="3633787" cy="338554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Saksutredning (jf. forrige side, stort bilde)</a:t>
              </a:r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8C7BB08-8247-4E09-963E-2D1B9E38521C}"/>
                </a:ext>
              </a:extLst>
            </p:cNvPr>
            <p:cNvSpPr txBox="1"/>
            <p:nvPr/>
          </p:nvSpPr>
          <p:spPr>
            <a:xfrm>
              <a:off x="8358188" y="2887421"/>
              <a:ext cx="1505892" cy="338554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Formelt vedtak</a:t>
              </a:r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79A2F533-9F94-4786-B0D0-D2C5B883C2F9}"/>
                </a:ext>
              </a:extLst>
            </p:cNvPr>
            <p:cNvSpPr txBox="1"/>
            <p:nvPr/>
          </p:nvSpPr>
          <p:spPr>
            <a:xfrm>
              <a:off x="8358188" y="3259723"/>
              <a:ext cx="2305994" cy="338554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Gjenbruk av opplysninger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80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5" grpId="0" animBg="1"/>
      <p:bldP spid="16" grpId="0" animBg="1"/>
      <p:bldP spid="17" grpId="0" animBg="1"/>
      <p:bldP spid="18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3A10C7-7F2F-458D-8AF4-92E85508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Oversikt over personvernforordningen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EE49CB3-6F80-44B0-BC6D-B9139A69BDC6}"/>
              </a:ext>
            </a:extLst>
          </p:cNvPr>
          <p:cNvSpPr/>
          <p:nvPr/>
        </p:nvSpPr>
        <p:spPr>
          <a:xfrm>
            <a:off x="776288" y="2067736"/>
            <a:ext cx="10120312" cy="34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      Alminnelige bestemmelser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     Prinsipper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III    Den registrertes rettigheter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IV    Behandlingsansvarlig og databehandler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V     Overføring av personopplysninger til tredjeland eller internasjonale organisasjoner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      Uavhengige tilsynsmyndigheter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     Samarbeid og ensartet anvendelse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VIII    Rettsmidler, ansvar og sanksjoner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IX       Bestemmelser om særlige behandlingssituasjoner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Delegerte rettsakter og gjennomføringsrettsakter </a:t>
            </a:r>
          </a:p>
          <a:p>
            <a:pPr defTabSz="895350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XI      Avsluttende bestemmelser </a:t>
            </a:r>
          </a:p>
        </p:txBody>
      </p:sp>
    </p:spTree>
    <p:extLst>
      <p:ext uri="{BB962C8B-B14F-4D97-AF65-F5344CB8AC3E}">
        <p14:creationId xmlns:p14="http://schemas.microsoft.com/office/powerpoint/2010/main" val="183992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003E4A-E182-4714-B388-F89BB68E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200" dirty="0"/>
              <a:t>Hovedspørsmål i PVF i typisk/kronologisk rekkefølge</a:t>
            </a:r>
            <a:br>
              <a:rPr lang="nb-NO" sz="3200" dirty="0"/>
            </a:br>
            <a:r>
              <a:rPr lang="nb-NO" sz="2400" i="1" dirty="0"/>
              <a:t>OBS ikke fullstendig!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715139F-BA65-430B-930B-F7615C290732}"/>
              </a:ext>
            </a:extLst>
          </p:cNvPr>
          <p:cNvSpPr txBox="1"/>
          <p:nvPr/>
        </p:nvSpPr>
        <p:spPr>
          <a:xfrm>
            <a:off x="766763" y="1898938"/>
            <a:ext cx="11663362" cy="4365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Gjelder forordningen?</a:t>
            </a:r>
            <a:endParaRPr lang="nb-NO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A.	Skal det skje behandling av personopplysninger? (Er unntak relevante?)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B.	Skal behandlingen skje innenfor det geografiske virkeområdet for forordningen?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nb-NO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Grunnleggende, generelle krav til behandlingsopplegget </a:t>
            </a: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(jf. «systembestemmelser»)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C.	Til hvilket formål ønsker jeg bruke personopplysningene?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D.	Hvilket rettslig grunnlag kan jeg påberope meg?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E.	Hvordan må/kan jeg organisere behandlingen av personopplysninger?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F.	Hvordan må/kan jeg sikre behandlingen av personopplysninger?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G.	Hvordan kan jeg bygge personvernregler og -prinsipper inn i systemløsninger og organisering?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H.	Gir den planlagte behandlingen akseptabel risiko for registrerte personers rettigheter og friheter?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I.	Hvordan kan jeg påvise/dokumentere at jeg har forsøkt å etterleve forordningen? </a:t>
            </a:r>
          </a:p>
        </p:txBody>
      </p:sp>
    </p:spTree>
    <p:extLst>
      <p:ext uri="{BB962C8B-B14F-4D97-AF65-F5344CB8AC3E}">
        <p14:creationId xmlns:p14="http://schemas.microsoft.com/office/powerpoint/2010/main" val="1903549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</Words>
  <Application>Microsoft Office PowerPoint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Rettslig regulering av personvern og digital forvaltning (FINF4012)  Oppsummering</vt:lpstr>
      <vt:lpstr>PowerPoint-presentasjon</vt:lpstr>
      <vt:lpstr>PowerPoint-presentasjon</vt:lpstr>
      <vt:lpstr>PowerPoint-presentasjon</vt:lpstr>
      <vt:lpstr>Oversikt over personvernforordningen</vt:lpstr>
      <vt:lpstr>Hovedspørsmål i PVF i typisk/kronologisk rekkefølge OBS ikke fullstendig!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regulering av personvern og digital forvaltning (FINF4012)  Oppsummering</dc:title>
  <dc:creator>dag wiese schartum</dc:creator>
  <cp:lastModifiedBy>dag wiese schartum</cp:lastModifiedBy>
  <cp:revision>14</cp:revision>
  <cp:lastPrinted>2020-10-30T12:21:57Z</cp:lastPrinted>
  <dcterms:created xsi:type="dcterms:W3CDTF">2020-10-30T09:39:08Z</dcterms:created>
  <dcterms:modified xsi:type="dcterms:W3CDTF">2020-10-30T19:34:31Z</dcterms:modified>
</cp:coreProperties>
</file>