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291" r:id="rId4"/>
    <p:sldId id="259" r:id="rId5"/>
    <p:sldId id="260" r:id="rId6"/>
    <p:sldId id="281" r:id="rId7"/>
    <p:sldId id="262" r:id="rId8"/>
    <p:sldId id="263" r:id="rId9"/>
    <p:sldId id="264" r:id="rId10"/>
    <p:sldId id="290" r:id="rId11"/>
    <p:sldId id="270" r:id="rId12"/>
    <p:sldId id="283" r:id="rId13"/>
    <p:sldId id="271" r:id="rId14"/>
    <p:sldId id="285" r:id="rId1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60"/>
  </p:normalViewPr>
  <p:slideViewPr>
    <p:cSldViewPr snapToGrid="0">
      <p:cViewPr varScale="1">
        <p:scale>
          <a:sx n="113" d="100"/>
          <a:sy n="113" d="100"/>
        </p:scale>
        <p:origin x="396"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B5758F2-809D-4B99-BE00-044C34F379CA}"/>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D5F9652-D275-49FE-AF6C-005F1CF50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F92A08E-12BE-45D1-8BEF-9D8BAD444CB2}"/>
              </a:ext>
            </a:extLst>
          </p:cNvPr>
          <p:cNvSpPr>
            <a:spLocks noGrp="1"/>
          </p:cNvSpPr>
          <p:nvPr>
            <p:ph type="dt" sz="half" idx="10"/>
          </p:nvPr>
        </p:nvSpPr>
        <p:spPr/>
        <p:txBody>
          <a:bodyPr/>
          <a:lstStyle/>
          <a:p>
            <a:fld id="{E39A6954-F566-4E35-9943-C27C52A784D7}" type="datetimeFigureOut">
              <a:rPr lang="nb-NO" smtClean="0"/>
              <a:t>05.10.2020</a:t>
            </a:fld>
            <a:endParaRPr lang="nb-NO"/>
          </a:p>
        </p:txBody>
      </p:sp>
      <p:sp>
        <p:nvSpPr>
          <p:cNvPr id="5" name="Plassholder for bunntekst 4">
            <a:extLst>
              <a:ext uri="{FF2B5EF4-FFF2-40B4-BE49-F238E27FC236}">
                <a16:creationId xmlns:a16="http://schemas.microsoft.com/office/drawing/2014/main" id="{EF578134-1885-41BC-B9F6-EFA5B71B916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D1F8C15-FA05-43E1-94B7-FFF56A9B594E}"/>
              </a:ext>
            </a:extLst>
          </p:cNvPr>
          <p:cNvSpPr>
            <a:spLocks noGrp="1"/>
          </p:cNvSpPr>
          <p:nvPr>
            <p:ph type="sldNum" sz="quarter" idx="12"/>
          </p:nvPr>
        </p:nvSpPr>
        <p:spPr/>
        <p:txBody>
          <a:bodyPr/>
          <a:lstStyle/>
          <a:p>
            <a:fld id="{7CFE1BB6-D123-4A40-A163-A5EEFD9E7C54}" type="slidenum">
              <a:rPr lang="nb-NO" smtClean="0"/>
              <a:t>‹#›</a:t>
            </a:fld>
            <a:endParaRPr lang="nb-NO"/>
          </a:p>
        </p:txBody>
      </p:sp>
    </p:spTree>
    <p:extLst>
      <p:ext uri="{BB962C8B-B14F-4D97-AF65-F5344CB8AC3E}">
        <p14:creationId xmlns:p14="http://schemas.microsoft.com/office/powerpoint/2010/main" val="422119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E10CBA-A40A-47E8-ACF1-D0220CD6B6CA}"/>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24D16F5-E3C2-444A-A61F-87548F20123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0B3131F-9B6C-47C1-8129-F254E1033401}"/>
              </a:ext>
            </a:extLst>
          </p:cNvPr>
          <p:cNvSpPr>
            <a:spLocks noGrp="1"/>
          </p:cNvSpPr>
          <p:nvPr>
            <p:ph type="dt" sz="half" idx="10"/>
          </p:nvPr>
        </p:nvSpPr>
        <p:spPr/>
        <p:txBody>
          <a:bodyPr/>
          <a:lstStyle/>
          <a:p>
            <a:fld id="{E39A6954-F566-4E35-9943-C27C52A784D7}" type="datetimeFigureOut">
              <a:rPr lang="nb-NO" smtClean="0"/>
              <a:t>05.10.2020</a:t>
            </a:fld>
            <a:endParaRPr lang="nb-NO"/>
          </a:p>
        </p:txBody>
      </p:sp>
      <p:sp>
        <p:nvSpPr>
          <p:cNvPr id="5" name="Plassholder for bunntekst 4">
            <a:extLst>
              <a:ext uri="{FF2B5EF4-FFF2-40B4-BE49-F238E27FC236}">
                <a16:creationId xmlns:a16="http://schemas.microsoft.com/office/drawing/2014/main" id="{BCC90A66-79EF-474E-8C2E-E9657D45299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655562-0AC1-455D-A836-ED74CCD74B71}"/>
              </a:ext>
            </a:extLst>
          </p:cNvPr>
          <p:cNvSpPr>
            <a:spLocks noGrp="1"/>
          </p:cNvSpPr>
          <p:nvPr>
            <p:ph type="sldNum" sz="quarter" idx="12"/>
          </p:nvPr>
        </p:nvSpPr>
        <p:spPr/>
        <p:txBody>
          <a:bodyPr/>
          <a:lstStyle/>
          <a:p>
            <a:fld id="{7CFE1BB6-D123-4A40-A163-A5EEFD9E7C54}" type="slidenum">
              <a:rPr lang="nb-NO" smtClean="0"/>
              <a:t>‹#›</a:t>
            </a:fld>
            <a:endParaRPr lang="nb-NO"/>
          </a:p>
        </p:txBody>
      </p:sp>
    </p:spTree>
    <p:extLst>
      <p:ext uri="{BB962C8B-B14F-4D97-AF65-F5344CB8AC3E}">
        <p14:creationId xmlns:p14="http://schemas.microsoft.com/office/powerpoint/2010/main" val="3336916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27AE66-8FE2-4F5A-89A9-FFA2BD5171E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0DD1524B-5604-46AD-B2DF-199F2AA87B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EC53B64-98B7-451C-B0D5-FF85828B8C5B}"/>
              </a:ext>
            </a:extLst>
          </p:cNvPr>
          <p:cNvSpPr>
            <a:spLocks noGrp="1"/>
          </p:cNvSpPr>
          <p:nvPr>
            <p:ph type="dt" sz="half" idx="10"/>
          </p:nvPr>
        </p:nvSpPr>
        <p:spPr/>
        <p:txBody>
          <a:bodyPr/>
          <a:lstStyle/>
          <a:p>
            <a:fld id="{E39A6954-F566-4E35-9943-C27C52A784D7}" type="datetimeFigureOut">
              <a:rPr lang="nb-NO" smtClean="0"/>
              <a:t>05.10.2020</a:t>
            </a:fld>
            <a:endParaRPr lang="nb-NO"/>
          </a:p>
        </p:txBody>
      </p:sp>
      <p:sp>
        <p:nvSpPr>
          <p:cNvPr id="5" name="Plassholder for bunntekst 4">
            <a:extLst>
              <a:ext uri="{FF2B5EF4-FFF2-40B4-BE49-F238E27FC236}">
                <a16:creationId xmlns:a16="http://schemas.microsoft.com/office/drawing/2014/main" id="{4F91F9AA-AEBA-448F-B230-95AE64674A1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ABC2A29-D122-4DE9-9F1F-C519BED496AC}"/>
              </a:ext>
            </a:extLst>
          </p:cNvPr>
          <p:cNvSpPr>
            <a:spLocks noGrp="1"/>
          </p:cNvSpPr>
          <p:nvPr>
            <p:ph type="sldNum" sz="quarter" idx="12"/>
          </p:nvPr>
        </p:nvSpPr>
        <p:spPr/>
        <p:txBody>
          <a:bodyPr/>
          <a:lstStyle/>
          <a:p>
            <a:fld id="{7CFE1BB6-D123-4A40-A163-A5EEFD9E7C54}" type="slidenum">
              <a:rPr lang="nb-NO" smtClean="0"/>
              <a:t>‹#›</a:t>
            </a:fld>
            <a:endParaRPr lang="nb-NO"/>
          </a:p>
        </p:txBody>
      </p:sp>
    </p:spTree>
    <p:extLst>
      <p:ext uri="{BB962C8B-B14F-4D97-AF65-F5344CB8AC3E}">
        <p14:creationId xmlns:p14="http://schemas.microsoft.com/office/powerpoint/2010/main" val="1061485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1986A4-DB03-4B08-8BBC-2708FDD6E06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6383EF7-CF28-4BF2-B6DF-422E31F3EB41}"/>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38AE609-C1C8-481B-9E2B-F721D71A7C14}"/>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F86A73AE-2DD7-47D6-A15A-8A4F2C5D0C00}"/>
              </a:ext>
            </a:extLst>
          </p:cNvPr>
          <p:cNvSpPr>
            <a:spLocks noGrp="1"/>
          </p:cNvSpPr>
          <p:nvPr>
            <p:ph type="dt" sz="half" idx="10"/>
          </p:nvPr>
        </p:nvSpPr>
        <p:spPr/>
        <p:txBody>
          <a:bodyPr/>
          <a:lstStyle/>
          <a:p>
            <a:fld id="{E39A6954-F566-4E35-9943-C27C52A784D7}" type="datetimeFigureOut">
              <a:rPr lang="nb-NO" smtClean="0"/>
              <a:t>05.10.2020</a:t>
            </a:fld>
            <a:endParaRPr lang="nb-NO"/>
          </a:p>
        </p:txBody>
      </p:sp>
      <p:sp>
        <p:nvSpPr>
          <p:cNvPr id="6" name="Plassholder for bunntekst 5">
            <a:extLst>
              <a:ext uri="{FF2B5EF4-FFF2-40B4-BE49-F238E27FC236}">
                <a16:creationId xmlns:a16="http://schemas.microsoft.com/office/drawing/2014/main" id="{3F1346E8-9E08-4CF2-9D7B-10B7500F4DE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9CC0CC6-C309-48D4-A0C1-A147DC6CBE75}"/>
              </a:ext>
            </a:extLst>
          </p:cNvPr>
          <p:cNvSpPr>
            <a:spLocks noGrp="1"/>
          </p:cNvSpPr>
          <p:nvPr>
            <p:ph type="sldNum" sz="quarter" idx="12"/>
          </p:nvPr>
        </p:nvSpPr>
        <p:spPr/>
        <p:txBody>
          <a:bodyPr/>
          <a:lstStyle/>
          <a:p>
            <a:fld id="{7CFE1BB6-D123-4A40-A163-A5EEFD9E7C54}" type="slidenum">
              <a:rPr lang="nb-NO" smtClean="0"/>
              <a:t>‹#›</a:t>
            </a:fld>
            <a:endParaRPr lang="nb-NO"/>
          </a:p>
        </p:txBody>
      </p:sp>
    </p:spTree>
    <p:extLst>
      <p:ext uri="{BB962C8B-B14F-4D97-AF65-F5344CB8AC3E}">
        <p14:creationId xmlns:p14="http://schemas.microsoft.com/office/powerpoint/2010/main" val="4132002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57195C-348A-4245-9A70-F24B2B9F0F37}"/>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619B847B-BB0E-4763-B550-A960566493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190028B3-EC2F-4647-8ADB-0F0AB540A5B5}"/>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6BCAC79-875E-4BDD-AC45-99C407EA5F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FCC7F73-F36E-4D5C-BCAE-372DD1E9B348}"/>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D22BD38-0DC5-4C84-B1A5-AFC78D614359}"/>
              </a:ext>
            </a:extLst>
          </p:cNvPr>
          <p:cNvSpPr>
            <a:spLocks noGrp="1"/>
          </p:cNvSpPr>
          <p:nvPr>
            <p:ph type="dt" sz="half" idx="10"/>
          </p:nvPr>
        </p:nvSpPr>
        <p:spPr/>
        <p:txBody>
          <a:bodyPr/>
          <a:lstStyle/>
          <a:p>
            <a:fld id="{E39A6954-F566-4E35-9943-C27C52A784D7}" type="datetimeFigureOut">
              <a:rPr lang="nb-NO" smtClean="0"/>
              <a:t>05.10.2020</a:t>
            </a:fld>
            <a:endParaRPr lang="nb-NO"/>
          </a:p>
        </p:txBody>
      </p:sp>
      <p:sp>
        <p:nvSpPr>
          <p:cNvPr id="8" name="Plassholder for bunntekst 7">
            <a:extLst>
              <a:ext uri="{FF2B5EF4-FFF2-40B4-BE49-F238E27FC236}">
                <a16:creationId xmlns:a16="http://schemas.microsoft.com/office/drawing/2014/main" id="{5D9069A1-78B3-4949-9261-F6D4C78DE5A7}"/>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0107357D-BFC8-4294-872B-432E3E9278D9}"/>
              </a:ext>
            </a:extLst>
          </p:cNvPr>
          <p:cNvSpPr>
            <a:spLocks noGrp="1"/>
          </p:cNvSpPr>
          <p:nvPr>
            <p:ph type="sldNum" sz="quarter" idx="12"/>
          </p:nvPr>
        </p:nvSpPr>
        <p:spPr/>
        <p:txBody>
          <a:bodyPr/>
          <a:lstStyle/>
          <a:p>
            <a:fld id="{7CFE1BB6-D123-4A40-A163-A5EEFD9E7C54}" type="slidenum">
              <a:rPr lang="nb-NO" smtClean="0"/>
              <a:t>‹#›</a:t>
            </a:fld>
            <a:endParaRPr lang="nb-NO"/>
          </a:p>
        </p:txBody>
      </p:sp>
    </p:spTree>
    <p:extLst>
      <p:ext uri="{BB962C8B-B14F-4D97-AF65-F5344CB8AC3E}">
        <p14:creationId xmlns:p14="http://schemas.microsoft.com/office/powerpoint/2010/main" val="3889271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293B52-8EF1-4586-877B-CDA2532AC909}"/>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A206DDF9-3EDB-4475-AC60-28D9415BFA76}"/>
              </a:ext>
            </a:extLst>
          </p:cNvPr>
          <p:cNvSpPr>
            <a:spLocks noGrp="1"/>
          </p:cNvSpPr>
          <p:nvPr>
            <p:ph type="dt" sz="half" idx="10"/>
          </p:nvPr>
        </p:nvSpPr>
        <p:spPr/>
        <p:txBody>
          <a:bodyPr/>
          <a:lstStyle/>
          <a:p>
            <a:fld id="{E39A6954-F566-4E35-9943-C27C52A784D7}" type="datetimeFigureOut">
              <a:rPr lang="nb-NO" smtClean="0"/>
              <a:t>05.10.2020</a:t>
            </a:fld>
            <a:endParaRPr lang="nb-NO"/>
          </a:p>
        </p:txBody>
      </p:sp>
      <p:sp>
        <p:nvSpPr>
          <p:cNvPr id="4" name="Plassholder for bunntekst 3">
            <a:extLst>
              <a:ext uri="{FF2B5EF4-FFF2-40B4-BE49-F238E27FC236}">
                <a16:creationId xmlns:a16="http://schemas.microsoft.com/office/drawing/2014/main" id="{3962888D-B0A8-4057-929B-703A8D7B64D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529A66DE-D543-4680-A378-8A7F2C48477F}"/>
              </a:ext>
            </a:extLst>
          </p:cNvPr>
          <p:cNvSpPr>
            <a:spLocks noGrp="1"/>
          </p:cNvSpPr>
          <p:nvPr>
            <p:ph type="sldNum" sz="quarter" idx="12"/>
          </p:nvPr>
        </p:nvSpPr>
        <p:spPr/>
        <p:txBody>
          <a:bodyPr/>
          <a:lstStyle/>
          <a:p>
            <a:fld id="{7CFE1BB6-D123-4A40-A163-A5EEFD9E7C54}" type="slidenum">
              <a:rPr lang="nb-NO" smtClean="0"/>
              <a:t>‹#›</a:t>
            </a:fld>
            <a:endParaRPr lang="nb-NO"/>
          </a:p>
        </p:txBody>
      </p:sp>
    </p:spTree>
    <p:extLst>
      <p:ext uri="{BB962C8B-B14F-4D97-AF65-F5344CB8AC3E}">
        <p14:creationId xmlns:p14="http://schemas.microsoft.com/office/powerpoint/2010/main" val="1017453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0009ADAD-5D12-4EBC-A516-4BE3E3906C9F}"/>
              </a:ext>
            </a:extLst>
          </p:cNvPr>
          <p:cNvSpPr>
            <a:spLocks noGrp="1"/>
          </p:cNvSpPr>
          <p:nvPr>
            <p:ph type="dt" sz="half" idx="10"/>
          </p:nvPr>
        </p:nvSpPr>
        <p:spPr/>
        <p:txBody>
          <a:bodyPr/>
          <a:lstStyle/>
          <a:p>
            <a:fld id="{E39A6954-F566-4E35-9943-C27C52A784D7}" type="datetimeFigureOut">
              <a:rPr lang="nb-NO" smtClean="0"/>
              <a:t>05.10.2020</a:t>
            </a:fld>
            <a:endParaRPr lang="nb-NO"/>
          </a:p>
        </p:txBody>
      </p:sp>
      <p:sp>
        <p:nvSpPr>
          <p:cNvPr id="3" name="Plassholder for bunntekst 2">
            <a:extLst>
              <a:ext uri="{FF2B5EF4-FFF2-40B4-BE49-F238E27FC236}">
                <a16:creationId xmlns:a16="http://schemas.microsoft.com/office/drawing/2014/main" id="{A9639F7A-2F8E-4FA2-B3A2-A883EA14E683}"/>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2FF7352-C8C9-4311-9DCE-9BF3B74E5F73}"/>
              </a:ext>
            </a:extLst>
          </p:cNvPr>
          <p:cNvSpPr>
            <a:spLocks noGrp="1"/>
          </p:cNvSpPr>
          <p:nvPr>
            <p:ph type="sldNum" sz="quarter" idx="12"/>
          </p:nvPr>
        </p:nvSpPr>
        <p:spPr/>
        <p:txBody>
          <a:bodyPr/>
          <a:lstStyle/>
          <a:p>
            <a:fld id="{7CFE1BB6-D123-4A40-A163-A5EEFD9E7C54}" type="slidenum">
              <a:rPr lang="nb-NO" smtClean="0"/>
              <a:t>‹#›</a:t>
            </a:fld>
            <a:endParaRPr lang="nb-NO"/>
          </a:p>
        </p:txBody>
      </p:sp>
    </p:spTree>
    <p:extLst>
      <p:ext uri="{BB962C8B-B14F-4D97-AF65-F5344CB8AC3E}">
        <p14:creationId xmlns:p14="http://schemas.microsoft.com/office/powerpoint/2010/main" val="1641342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E55586-E5C9-4E41-8DF2-5C68A8E89DA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73671D94-B13B-4A2C-916B-CF168A5E82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F26C483F-0C01-48F1-8F88-1B7D3F4835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7F8A4FB-C3DE-453F-B6D2-2AEA8F724BD6}"/>
              </a:ext>
            </a:extLst>
          </p:cNvPr>
          <p:cNvSpPr>
            <a:spLocks noGrp="1"/>
          </p:cNvSpPr>
          <p:nvPr>
            <p:ph type="dt" sz="half" idx="10"/>
          </p:nvPr>
        </p:nvSpPr>
        <p:spPr/>
        <p:txBody>
          <a:bodyPr/>
          <a:lstStyle/>
          <a:p>
            <a:fld id="{E39A6954-F566-4E35-9943-C27C52A784D7}" type="datetimeFigureOut">
              <a:rPr lang="nb-NO" smtClean="0"/>
              <a:t>05.10.2020</a:t>
            </a:fld>
            <a:endParaRPr lang="nb-NO"/>
          </a:p>
        </p:txBody>
      </p:sp>
      <p:sp>
        <p:nvSpPr>
          <p:cNvPr id="6" name="Plassholder for bunntekst 5">
            <a:extLst>
              <a:ext uri="{FF2B5EF4-FFF2-40B4-BE49-F238E27FC236}">
                <a16:creationId xmlns:a16="http://schemas.microsoft.com/office/drawing/2014/main" id="{79F09966-90A4-4D61-B545-CEBB2C4E39D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66225B5-983F-43B0-91CC-3EB9CBFBF71D}"/>
              </a:ext>
            </a:extLst>
          </p:cNvPr>
          <p:cNvSpPr>
            <a:spLocks noGrp="1"/>
          </p:cNvSpPr>
          <p:nvPr>
            <p:ph type="sldNum" sz="quarter" idx="12"/>
          </p:nvPr>
        </p:nvSpPr>
        <p:spPr/>
        <p:txBody>
          <a:bodyPr/>
          <a:lstStyle/>
          <a:p>
            <a:fld id="{7CFE1BB6-D123-4A40-A163-A5EEFD9E7C54}" type="slidenum">
              <a:rPr lang="nb-NO" smtClean="0"/>
              <a:t>‹#›</a:t>
            </a:fld>
            <a:endParaRPr lang="nb-NO"/>
          </a:p>
        </p:txBody>
      </p:sp>
    </p:spTree>
    <p:extLst>
      <p:ext uri="{BB962C8B-B14F-4D97-AF65-F5344CB8AC3E}">
        <p14:creationId xmlns:p14="http://schemas.microsoft.com/office/powerpoint/2010/main" val="2691462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1F8732-0678-49F5-B22C-8EF623CB4E1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B859C6F-310A-42F6-92FC-17B4F2184B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5736C63-1E44-4EF4-9735-FC240917E0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535C604-CE6C-44F2-8A15-5371AE370DBD}"/>
              </a:ext>
            </a:extLst>
          </p:cNvPr>
          <p:cNvSpPr>
            <a:spLocks noGrp="1"/>
          </p:cNvSpPr>
          <p:nvPr>
            <p:ph type="dt" sz="half" idx="10"/>
          </p:nvPr>
        </p:nvSpPr>
        <p:spPr/>
        <p:txBody>
          <a:bodyPr/>
          <a:lstStyle/>
          <a:p>
            <a:fld id="{E39A6954-F566-4E35-9943-C27C52A784D7}" type="datetimeFigureOut">
              <a:rPr lang="nb-NO" smtClean="0"/>
              <a:t>05.10.2020</a:t>
            </a:fld>
            <a:endParaRPr lang="nb-NO"/>
          </a:p>
        </p:txBody>
      </p:sp>
      <p:sp>
        <p:nvSpPr>
          <p:cNvPr id="6" name="Plassholder for bunntekst 5">
            <a:extLst>
              <a:ext uri="{FF2B5EF4-FFF2-40B4-BE49-F238E27FC236}">
                <a16:creationId xmlns:a16="http://schemas.microsoft.com/office/drawing/2014/main" id="{D6A00337-D23B-4117-BC80-4A51123395D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F3E43AA-13AF-4C29-B83C-81E3145FED8E}"/>
              </a:ext>
            </a:extLst>
          </p:cNvPr>
          <p:cNvSpPr>
            <a:spLocks noGrp="1"/>
          </p:cNvSpPr>
          <p:nvPr>
            <p:ph type="sldNum" sz="quarter" idx="12"/>
          </p:nvPr>
        </p:nvSpPr>
        <p:spPr/>
        <p:txBody>
          <a:bodyPr/>
          <a:lstStyle/>
          <a:p>
            <a:fld id="{7CFE1BB6-D123-4A40-A163-A5EEFD9E7C54}" type="slidenum">
              <a:rPr lang="nb-NO" smtClean="0"/>
              <a:t>‹#›</a:t>
            </a:fld>
            <a:endParaRPr lang="nb-NO"/>
          </a:p>
        </p:txBody>
      </p:sp>
    </p:spTree>
    <p:extLst>
      <p:ext uri="{BB962C8B-B14F-4D97-AF65-F5344CB8AC3E}">
        <p14:creationId xmlns:p14="http://schemas.microsoft.com/office/powerpoint/2010/main" val="299365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D0E9D4-F3BC-4721-B8F6-60974842F15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2E077EBF-171D-4E97-915E-4D75BDD395AB}"/>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E9E1D20-4FC9-4636-8690-B3768FB95A32}"/>
              </a:ext>
            </a:extLst>
          </p:cNvPr>
          <p:cNvSpPr>
            <a:spLocks noGrp="1"/>
          </p:cNvSpPr>
          <p:nvPr>
            <p:ph type="dt" sz="half" idx="10"/>
          </p:nvPr>
        </p:nvSpPr>
        <p:spPr/>
        <p:txBody>
          <a:bodyPr/>
          <a:lstStyle/>
          <a:p>
            <a:fld id="{E39A6954-F566-4E35-9943-C27C52A784D7}" type="datetimeFigureOut">
              <a:rPr lang="nb-NO" smtClean="0"/>
              <a:t>05.10.2020</a:t>
            </a:fld>
            <a:endParaRPr lang="nb-NO"/>
          </a:p>
        </p:txBody>
      </p:sp>
      <p:sp>
        <p:nvSpPr>
          <p:cNvPr id="5" name="Plassholder for bunntekst 4">
            <a:extLst>
              <a:ext uri="{FF2B5EF4-FFF2-40B4-BE49-F238E27FC236}">
                <a16:creationId xmlns:a16="http://schemas.microsoft.com/office/drawing/2014/main" id="{9D9A93FF-F6D4-422B-991D-460A4BBA0E1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CAD4D1C-7E75-425C-8A16-45281EAF5D04}"/>
              </a:ext>
            </a:extLst>
          </p:cNvPr>
          <p:cNvSpPr>
            <a:spLocks noGrp="1"/>
          </p:cNvSpPr>
          <p:nvPr>
            <p:ph type="sldNum" sz="quarter" idx="12"/>
          </p:nvPr>
        </p:nvSpPr>
        <p:spPr/>
        <p:txBody>
          <a:bodyPr/>
          <a:lstStyle/>
          <a:p>
            <a:fld id="{7CFE1BB6-D123-4A40-A163-A5EEFD9E7C54}" type="slidenum">
              <a:rPr lang="nb-NO" smtClean="0"/>
              <a:t>‹#›</a:t>
            </a:fld>
            <a:endParaRPr lang="nb-NO"/>
          </a:p>
        </p:txBody>
      </p:sp>
    </p:spTree>
    <p:extLst>
      <p:ext uri="{BB962C8B-B14F-4D97-AF65-F5344CB8AC3E}">
        <p14:creationId xmlns:p14="http://schemas.microsoft.com/office/powerpoint/2010/main" val="3044143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82C92B11-5C03-409C-8E0F-2B029D5D000A}"/>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1EB23106-1BB4-4BB4-A17F-59E123DDFC59}"/>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61608A7-1BE8-45E6-AC76-3968B611C096}"/>
              </a:ext>
            </a:extLst>
          </p:cNvPr>
          <p:cNvSpPr>
            <a:spLocks noGrp="1"/>
          </p:cNvSpPr>
          <p:nvPr>
            <p:ph type="dt" sz="half" idx="10"/>
          </p:nvPr>
        </p:nvSpPr>
        <p:spPr/>
        <p:txBody>
          <a:bodyPr/>
          <a:lstStyle/>
          <a:p>
            <a:fld id="{E39A6954-F566-4E35-9943-C27C52A784D7}" type="datetimeFigureOut">
              <a:rPr lang="nb-NO" smtClean="0"/>
              <a:t>05.10.2020</a:t>
            </a:fld>
            <a:endParaRPr lang="nb-NO"/>
          </a:p>
        </p:txBody>
      </p:sp>
      <p:sp>
        <p:nvSpPr>
          <p:cNvPr id="5" name="Plassholder for bunntekst 4">
            <a:extLst>
              <a:ext uri="{FF2B5EF4-FFF2-40B4-BE49-F238E27FC236}">
                <a16:creationId xmlns:a16="http://schemas.microsoft.com/office/drawing/2014/main" id="{71893A47-9D5B-4587-BD17-868090DCC21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8896E8F-F6EB-4560-804F-68EB50CDD5FE}"/>
              </a:ext>
            </a:extLst>
          </p:cNvPr>
          <p:cNvSpPr>
            <a:spLocks noGrp="1"/>
          </p:cNvSpPr>
          <p:nvPr>
            <p:ph type="sldNum" sz="quarter" idx="12"/>
          </p:nvPr>
        </p:nvSpPr>
        <p:spPr/>
        <p:txBody>
          <a:bodyPr/>
          <a:lstStyle/>
          <a:p>
            <a:fld id="{7CFE1BB6-D123-4A40-A163-A5EEFD9E7C54}" type="slidenum">
              <a:rPr lang="nb-NO" smtClean="0"/>
              <a:t>‹#›</a:t>
            </a:fld>
            <a:endParaRPr lang="nb-NO"/>
          </a:p>
        </p:txBody>
      </p:sp>
    </p:spTree>
    <p:extLst>
      <p:ext uri="{BB962C8B-B14F-4D97-AF65-F5344CB8AC3E}">
        <p14:creationId xmlns:p14="http://schemas.microsoft.com/office/powerpoint/2010/main" val="3994733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AB9B6F8-D341-4DE7-AB49-73E4DDD050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33BC7B0D-EA73-4E28-8681-ADAEAD8F66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846FD8A-5E47-4E8F-9A7D-01955F764F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9A6954-F566-4E35-9943-C27C52A784D7}" type="datetimeFigureOut">
              <a:rPr lang="nb-NO" smtClean="0"/>
              <a:t>05.10.2020</a:t>
            </a:fld>
            <a:endParaRPr lang="nb-NO"/>
          </a:p>
        </p:txBody>
      </p:sp>
      <p:sp>
        <p:nvSpPr>
          <p:cNvPr id="5" name="Plassholder for bunntekst 4">
            <a:extLst>
              <a:ext uri="{FF2B5EF4-FFF2-40B4-BE49-F238E27FC236}">
                <a16:creationId xmlns:a16="http://schemas.microsoft.com/office/drawing/2014/main" id="{F6BA12A2-D2E1-4C9C-9678-E370602B50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4CDE504F-7ED1-4495-AF08-9DC6BB269C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FE1BB6-D123-4A40-A163-A5EEFD9E7C54}" type="slidenum">
              <a:rPr lang="nb-NO" smtClean="0"/>
              <a:t>‹#›</a:t>
            </a:fld>
            <a:endParaRPr lang="nb-NO"/>
          </a:p>
        </p:txBody>
      </p:sp>
    </p:spTree>
    <p:extLst>
      <p:ext uri="{BB962C8B-B14F-4D97-AF65-F5344CB8AC3E}">
        <p14:creationId xmlns:p14="http://schemas.microsoft.com/office/powerpoint/2010/main" val="604556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7757CF-7FB9-43F4-B961-420DEAB2AF05}"/>
              </a:ext>
            </a:extLst>
          </p:cNvPr>
          <p:cNvSpPr>
            <a:spLocks noGrp="1"/>
          </p:cNvSpPr>
          <p:nvPr>
            <p:ph type="ctrTitle"/>
          </p:nvPr>
        </p:nvSpPr>
        <p:spPr>
          <a:xfrm>
            <a:off x="1524000" y="706967"/>
            <a:ext cx="9144000" cy="2071158"/>
          </a:xfrm>
        </p:spPr>
        <p:txBody>
          <a:bodyPr>
            <a:normAutofit fontScale="90000"/>
          </a:bodyPr>
          <a:lstStyle/>
          <a:p>
            <a:r>
              <a:rPr lang="nb-NO" sz="2200" dirty="0"/>
              <a:t>Studentbestilt forelesning 2 og 3</a:t>
            </a:r>
            <a:br>
              <a:rPr lang="nb-NO" sz="2200" dirty="0"/>
            </a:br>
            <a:r>
              <a:rPr lang="nb-NO" sz="2200" dirty="0"/>
              <a:t>om</a:t>
            </a:r>
            <a:br>
              <a:rPr lang="nb-NO" sz="3600" dirty="0"/>
            </a:br>
            <a:r>
              <a:rPr lang="nb-NO" sz="3600" b="1" baseline="-10000" dirty="0">
                <a:solidFill>
                  <a:srgbClr val="C00000"/>
                </a:solidFill>
              </a:rPr>
              <a:t>*</a:t>
            </a:r>
            <a:r>
              <a:rPr lang="nb-NO" sz="3600" b="1" baseline="-10000" dirty="0"/>
              <a:t> </a:t>
            </a:r>
            <a:r>
              <a:rPr lang="nb-NO" sz="3600" dirty="0"/>
              <a:t>innebygget personvern</a:t>
            </a:r>
            <a:br>
              <a:rPr lang="nb-NO" sz="3600" dirty="0"/>
            </a:br>
            <a:r>
              <a:rPr lang="nb-NO" sz="3600" b="1" baseline="-10000" dirty="0">
                <a:solidFill>
                  <a:srgbClr val="C00000"/>
                </a:solidFill>
              </a:rPr>
              <a:t>*</a:t>
            </a:r>
            <a:r>
              <a:rPr lang="nb-NO" sz="3600" b="1" baseline="-10000" dirty="0"/>
              <a:t> </a:t>
            </a:r>
            <a:r>
              <a:rPr lang="nb-NO" sz="3600" dirty="0"/>
              <a:t>betydningen av risikovurderinger i art. 24, 32 og 35</a:t>
            </a:r>
            <a:br>
              <a:rPr lang="nb-NO" sz="3600" dirty="0"/>
            </a:br>
            <a:endParaRPr lang="nb-NO" sz="3600" dirty="0"/>
          </a:p>
        </p:txBody>
      </p:sp>
      <p:sp>
        <p:nvSpPr>
          <p:cNvPr id="3" name="Undertittel 2">
            <a:extLst>
              <a:ext uri="{FF2B5EF4-FFF2-40B4-BE49-F238E27FC236}">
                <a16:creationId xmlns:a16="http://schemas.microsoft.com/office/drawing/2014/main" id="{15BEA3AD-34F5-4269-BA1A-BD10504BB6CD}"/>
              </a:ext>
            </a:extLst>
          </p:cNvPr>
          <p:cNvSpPr>
            <a:spLocks noGrp="1"/>
          </p:cNvSpPr>
          <p:nvPr>
            <p:ph type="subTitle" idx="1"/>
          </p:nvPr>
        </p:nvSpPr>
        <p:spPr/>
        <p:txBody>
          <a:bodyPr/>
          <a:lstStyle/>
          <a:p>
            <a:r>
              <a:rPr lang="nb-NO" dirty="0"/>
              <a:t>Dag Wiese Schartum</a:t>
            </a:r>
          </a:p>
        </p:txBody>
      </p:sp>
    </p:spTree>
    <p:extLst>
      <p:ext uri="{BB962C8B-B14F-4D97-AF65-F5344CB8AC3E}">
        <p14:creationId xmlns:p14="http://schemas.microsoft.com/office/powerpoint/2010/main" val="3053534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kstSylinder 32">
            <a:extLst>
              <a:ext uri="{FF2B5EF4-FFF2-40B4-BE49-F238E27FC236}">
                <a16:creationId xmlns:a16="http://schemas.microsoft.com/office/drawing/2014/main" id="{45CD452D-0A36-4F89-8219-C14371BFD1C3}"/>
              </a:ext>
            </a:extLst>
          </p:cNvPr>
          <p:cNvSpPr txBox="1"/>
          <p:nvPr/>
        </p:nvSpPr>
        <p:spPr>
          <a:xfrm>
            <a:off x="69394" y="4718606"/>
            <a:ext cx="9596923" cy="1815882"/>
          </a:xfrm>
          <a:prstGeom prst="rect">
            <a:avLst/>
          </a:prstGeom>
          <a:solidFill>
            <a:srgbClr val="002060"/>
          </a:solidFill>
        </p:spPr>
        <p:txBody>
          <a:bodyPr wrap="none" rtlCol="0">
            <a:spAutoFit/>
          </a:bodyPr>
          <a:lstStyle/>
          <a:p>
            <a:pPr marL="87313" indent="-87313">
              <a:buFont typeface="Arial" panose="020B0604020202020204" pitchFamily="34" charset="0"/>
              <a:buChar char="•"/>
            </a:pPr>
            <a:r>
              <a:rPr lang="nb-NO" sz="1600" dirty="0">
                <a:solidFill>
                  <a:schemeClr val="accent4">
                    <a:lumMod val="20000"/>
                    <a:lumOff val="80000"/>
                  </a:schemeClr>
                </a:solidFill>
              </a:rPr>
              <a:t>Mange rettigheter kan understøttes uten store kostnader</a:t>
            </a:r>
          </a:p>
          <a:p>
            <a:pPr marL="87313" indent="-87313"/>
            <a:r>
              <a:rPr lang="nb-NO" sz="1600" dirty="0">
                <a:solidFill>
                  <a:schemeClr val="accent4">
                    <a:lumMod val="20000"/>
                    <a:lumOff val="80000"/>
                  </a:schemeClr>
                </a:solidFill>
              </a:rPr>
              <a:t>  eller avansert teknologi</a:t>
            </a:r>
          </a:p>
          <a:p>
            <a:pPr marL="87313" indent="-87313">
              <a:buFont typeface="Arial" panose="020B0604020202020204" pitchFamily="34" charset="0"/>
              <a:buChar char="•"/>
            </a:pPr>
            <a:r>
              <a:rPr lang="nb-NO" sz="1600" dirty="0">
                <a:solidFill>
                  <a:schemeClr val="accent4">
                    <a:lumMod val="20000"/>
                    <a:lumOff val="80000"/>
                  </a:schemeClr>
                </a:solidFill>
              </a:rPr>
              <a:t>«Fastsettelse av midlene» omfatter ikke systemutvikling med</a:t>
            </a:r>
          </a:p>
          <a:p>
            <a:pPr marL="87313" indent="-87313"/>
            <a:r>
              <a:rPr lang="nb-NO" sz="1600" dirty="0">
                <a:solidFill>
                  <a:schemeClr val="accent4">
                    <a:lumMod val="20000"/>
                    <a:lumOff val="80000"/>
                  </a:schemeClr>
                </a:solidFill>
              </a:rPr>
              <a:t>  mindre behandlingsansvarlig utvikler selv. Produsenter er</a:t>
            </a:r>
          </a:p>
          <a:p>
            <a:pPr marL="87313" indent="-87313"/>
            <a:r>
              <a:rPr lang="nb-NO" sz="1600" dirty="0">
                <a:solidFill>
                  <a:schemeClr val="accent4">
                    <a:lumMod val="20000"/>
                    <a:lumOff val="80000"/>
                  </a:schemeClr>
                </a:solidFill>
              </a:rPr>
              <a:t>  ikke omfattet</a:t>
            </a:r>
          </a:p>
          <a:p>
            <a:pPr marL="87313" indent="-87313">
              <a:buFont typeface="Arial" panose="020B0604020202020204" pitchFamily="34" charset="0"/>
              <a:buChar char="•"/>
            </a:pPr>
            <a:r>
              <a:rPr lang="nb-NO" sz="1600" dirty="0">
                <a:solidFill>
                  <a:schemeClr val="accent4">
                    <a:lumMod val="20000"/>
                    <a:lumOff val="80000"/>
                  </a:schemeClr>
                </a:solidFill>
              </a:rPr>
              <a:t>Organisatoriske tiltak er her trolig primært slike som er av teknisk art (IT-arkitektur mv)</a:t>
            </a:r>
          </a:p>
          <a:p>
            <a:pPr marL="87313" indent="-87313">
              <a:buFont typeface="Arial" panose="020B0604020202020204" pitchFamily="34" charset="0"/>
              <a:buChar char="•"/>
            </a:pPr>
            <a:r>
              <a:rPr lang="nb-NO" sz="1600" dirty="0">
                <a:solidFill>
                  <a:schemeClr val="accent4">
                    <a:lumMod val="20000"/>
                    <a:lumOff val="80000"/>
                  </a:schemeClr>
                </a:solidFill>
              </a:rPr>
              <a:t>Trolig er det primært bestemmelsene i </a:t>
            </a:r>
            <a:r>
              <a:rPr lang="nb-NO" sz="1600" dirty="0" err="1">
                <a:solidFill>
                  <a:schemeClr val="accent4">
                    <a:lumMod val="20000"/>
                    <a:lumOff val="80000"/>
                  </a:schemeClr>
                </a:solidFill>
              </a:rPr>
              <a:t>kap</a:t>
            </a:r>
            <a:r>
              <a:rPr lang="nb-NO" sz="1600" dirty="0">
                <a:solidFill>
                  <a:schemeClr val="accent4">
                    <a:lumMod val="20000"/>
                    <a:lumOff val="80000"/>
                  </a:schemeClr>
                </a:solidFill>
              </a:rPr>
              <a:t>. II (prinsipper) og kap. III (rettigheter) som det er aktuelt å bygge inn</a:t>
            </a:r>
          </a:p>
        </p:txBody>
      </p:sp>
      <p:sp>
        <p:nvSpPr>
          <p:cNvPr id="2" name="Tittel 1">
            <a:extLst>
              <a:ext uri="{FF2B5EF4-FFF2-40B4-BE49-F238E27FC236}">
                <a16:creationId xmlns:a16="http://schemas.microsoft.com/office/drawing/2014/main" id="{54903E72-8829-45DF-A27E-95F191F1D4D3}"/>
              </a:ext>
            </a:extLst>
          </p:cNvPr>
          <p:cNvSpPr>
            <a:spLocks noGrp="1"/>
          </p:cNvSpPr>
          <p:nvPr>
            <p:ph type="title"/>
          </p:nvPr>
        </p:nvSpPr>
        <p:spPr>
          <a:xfrm>
            <a:off x="838200" y="156673"/>
            <a:ext cx="10515600" cy="955907"/>
          </a:xfrm>
        </p:spPr>
        <p:txBody>
          <a:bodyPr>
            <a:normAutofit/>
          </a:bodyPr>
          <a:lstStyle/>
          <a:p>
            <a:r>
              <a:rPr lang="nb-NO" sz="3200" dirty="0">
                <a:solidFill>
                  <a:srgbClr val="0070C0"/>
                </a:solidFill>
              </a:rPr>
              <a:t>Innebygget personvern, art. 25</a:t>
            </a:r>
          </a:p>
        </p:txBody>
      </p:sp>
      <p:sp>
        <p:nvSpPr>
          <p:cNvPr id="9" name="TekstSylinder 8">
            <a:extLst>
              <a:ext uri="{FF2B5EF4-FFF2-40B4-BE49-F238E27FC236}">
                <a16:creationId xmlns:a16="http://schemas.microsoft.com/office/drawing/2014/main" id="{C5914A77-7228-4332-9BA2-F975E7392AFA}"/>
              </a:ext>
            </a:extLst>
          </p:cNvPr>
          <p:cNvSpPr txBox="1"/>
          <p:nvPr/>
        </p:nvSpPr>
        <p:spPr>
          <a:xfrm>
            <a:off x="144997" y="2599560"/>
            <a:ext cx="5088679" cy="1754326"/>
          </a:xfrm>
          <a:prstGeom prst="rect">
            <a:avLst/>
          </a:prstGeom>
          <a:solidFill>
            <a:schemeClr val="accent4">
              <a:lumMod val="20000"/>
              <a:lumOff val="80000"/>
            </a:schemeClr>
          </a:solidFill>
        </p:spPr>
        <p:txBody>
          <a:bodyPr wrap="square" rtlCol="0">
            <a:spAutoFit/>
          </a:bodyPr>
          <a:lstStyle/>
          <a:p>
            <a:r>
              <a:rPr lang="nb-NO" dirty="0"/>
              <a:t>Hvis en samlet vurdering av </a:t>
            </a:r>
            <a:r>
              <a:rPr lang="nb-NO" dirty="0">
                <a:solidFill>
                  <a:srgbClr val="C00000"/>
                </a:solidFill>
              </a:rPr>
              <a:t>forholdene</a:t>
            </a:r>
            <a:r>
              <a:rPr lang="nb-NO" dirty="0"/>
              <a:t> tilsier det</a:t>
            </a:r>
          </a:p>
          <a:p>
            <a:r>
              <a:rPr lang="nb-NO" dirty="0"/>
              <a:t>skal den behandlingsansvarlige til fastsatt </a:t>
            </a:r>
            <a:r>
              <a:rPr lang="nb-NO" dirty="0">
                <a:solidFill>
                  <a:srgbClr val="C00000"/>
                </a:solidFill>
              </a:rPr>
              <a:t>tid</a:t>
            </a:r>
            <a:r>
              <a:rPr lang="nb-NO" dirty="0"/>
              <a:t> gjennomføre tekniske og organisatoriske </a:t>
            </a:r>
            <a:r>
              <a:rPr lang="nb-NO" dirty="0">
                <a:solidFill>
                  <a:srgbClr val="C00000"/>
                </a:solidFill>
              </a:rPr>
              <a:t>tiltak</a:t>
            </a:r>
          </a:p>
          <a:p>
            <a:r>
              <a:rPr lang="nb-NO" dirty="0"/>
              <a:t>for at </a:t>
            </a:r>
            <a:r>
              <a:rPr lang="nb-NO" dirty="0">
                <a:solidFill>
                  <a:srgbClr val="C00000"/>
                </a:solidFill>
              </a:rPr>
              <a:t>personvernprinsippene</a:t>
            </a:r>
            <a:r>
              <a:rPr lang="nb-NO" dirty="0"/>
              <a:t> og </a:t>
            </a:r>
            <a:r>
              <a:rPr lang="nb-NO" dirty="0">
                <a:solidFill>
                  <a:srgbClr val="C00000"/>
                </a:solidFill>
              </a:rPr>
              <a:t>kravene</a:t>
            </a:r>
            <a:r>
              <a:rPr lang="nb-NO" dirty="0"/>
              <a:t> i denne forordningen til sikring av </a:t>
            </a:r>
            <a:r>
              <a:rPr lang="nb-NO">
                <a:solidFill>
                  <a:srgbClr val="C00000"/>
                </a:solidFill>
              </a:rPr>
              <a:t>registrertes rettigheter</a:t>
            </a:r>
            <a:r>
              <a:rPr lang="nb-NO" dirty="0"/>
              <a:t> </a:t>
            </a:r>
            <a:r>
              <a:rPr lang="nb-NO"/>
              <a:t> </a:t>
            </a:r>
            <a:r>
              <a:rPr lang="nb-NO" dirty="0"/>
              <a:t>blir effektivt gjennomført</a:t>
            </a:r>
          </a:p>
        </p:txBody>
      </p:sp>
      <p:grpSp>
        <p:nvGrpSpPr>
          <p:cNvPr id="31" name="Gruppe 30">
            <a:extLst>
              <a:ext uri="{FF2B5EF4-FFF2-40B4-BE49-F238E27FC236}">
                <a16:creationId xmlns:a16="http://schemas.microsoft.com/office/drawing/2014/main" id="{F3E6E0B1-5217-4DC7-AACC-0FB2F6B5F27E}"/>
              </a:ext>
            </a:extLst>
          </p:cNvPr>
          <p:cNvGrpSpPr/>
          <p:nvPr/>
        </p:nvGrpSpPr>
        <p:grpSpPr>
          <a:xfrm>
            <a:off x="4870673" y="1028342"/>
            <a:ext cx="6986758" cy="1728643"/>
            <a:chOff x="4870673" y="1028342"/>
            <a:chExt cx="6986758" cy="1728643"/>
          </a:xfrm>
        </p:grpSpPr>
        <p:sp>
          <p:nvSpPr>
            <p:cNvPr id="4" name="TekstSylinder 3">
              <a:extLst>
                <a:ext uri="{FF2B5EF4-FFF2-40B4-BE49-F238E27FC236}">
                  <a16:creationId xmlns:a16="http://schemas.microsoft.com/office/drawing/2014/main" id="{AFB55733-8FDB-485B-BEC3-BF2C1333961D}"/>
                </a:ext>
              </a:extLst>
            </p:cNvPr>
            <p:cNvSpPr txBox="1"/>
            <p:nvPr/>
          </p:nvSpPr>
          <p:spPr>
            <a:xfrm>
              <a:off x="5379247" y="1028342"/>
              <a:ext cx="6478184" cy="1477328"/>
            </a:xfrm>
            <a:prstGeom prst="rect">
              <a:avLst/>
            </a:prstGeom>
            <a:solidFill>
              <a:schemeClr val="accent5">
                <a:lumMod val="20000"/>
                <a:lumOff val="80000"/>
              </a:schemeClr>
            </a:solidFill>
          </p:spPr>
          <p:txBody>
            <a:bodyPr wrap="none" rtlCol="0">
              <a:spAutoFit/>
            </a:bodyPr>
            <a:lstStyle/>
            <a:p>
              <a:r>
                <a:rPr lang="nb-NO" dirty="0"/>
                <a:t>Idet det tas hensyn til den tekniske utviklingen, gjennomførings-</a:t>
              </a:r>
            </a:p>
            <a:p>
              <a:r>
                <a:rPr lang="nb-NO" dirty="0"/>
                <a:t>kostnadene, behandlingens art, omfang, formål og sammenhengen</a:t>
              </a:r>
            </a:p>
            <a:p>
              <a:r>
                <a:rPr lang="nb-NO" dirty="0"/>
                <a:t>den utføres i, samt risikoene av varierende sannsynlighets- og</a:t>
              </a:r>
            </a:p>
            <a:p>
              <a:r>
                <a:rPr lang="nb-NO" dirty="0"/>
                <a:t>alvorlighetsgrad for fysiske personers rettigheter og friheter som</a:t>
              </a:r>
            </a:p>
            <a:p>
              <a:r>
                <a:rPr lang="nb-NO" dirty="0"/>
                <a:t>behandlingen medfører, </a:t>
              </a:r>
            </a:p>
          </p:txBody>
        </p:sp>
        <p:cxnSp>
          <p:nvCxnSpPr>
            <p:cNvPr id="11" name="Rett linje 10">
              <a:extLst>
                <a:ext uri="{FF2B5EF4-FFF2-40B4-BE49-F238E27FC236}">
                  <a16:creationId xmlns:a16="http://schemas.microsoft.com/office/drawing/2014/main" id="{98423544-775F-419D-8F35-CCF2EA1FD0D8}"/>
                </a:ext>
              </a:extLst>
            </p:cNvPr>
            <p:cNvCxnSpPr/>
            <p:nvPr/>
          </p:nvCxnSpPr>
          <p:spPr>
            <a:xfrm flipV="1">
              <a:off x="4870673" y="1231453"/>
              <a:ext cx="569512" cy="1525532"/>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0" name="Gruppe 29">
            <a:extLst>
              <a:ext uri="{FF2B5EF4-FFF2-40B4-BE49-F238E27FC236}">
                <a16:creationId xmlns:a16="http://schemas.microsoft.com/office/drawing/2014/main" id="{FCEB6B1F-53F9-4D03-9764-03F18978F66F}"/>
              </a:ext>
            </a:extLst>
          </p:cNvPr>
          <p:cNvGrpSpPr/>
          <p:nvPr/>
        </p:nvGrpSpPr>
        <p:grpSpPr>
          <a:xfrm>
            <a:off x="4434151" y="2599560"/>
            <a:ext cx="7423278" cy="923330"/>
            <a:chOff x="4434151" y="2599560"/>
            <a:chExt cx="7423278" cy="923330"/>
          </a:xfrm>
        </p:grpSpPr>
        <p:sp>
          <p:nvSpPr>
            <p:cNvPr id="6" name="Rektangel 5">
              <a:extLst>
                <a:ext uri="{FF2B5EF4-FFF2-40B4-BE49-F238E27FC236}">
                  <a16:creationId xmlns:a16="http://schemas.microsoft.com/office/drawing/2014/main" id="{EC1AFE82-8F20-4D58-A688-934823FE616F}"/>
                </a:ext>
              </a:extLst>
            </p:cNvPr>
            <p:cNvSpPr/>
            <p:nvPr/>
          </p:nvSpPr>
          <p:spPr>
            <a:xfrm>
              <a:off x="5379246" y="2599560"/>
              <a:ext cx="6478183" cy="923330"/>
            </a:xfrm>
            <a:prstGeom prst="rect">
              <a:avLst/>
            </a:prstGeom>
            <a:solidFill>
              <a:schemeClr val="accent2">
                <a:lumMod val="20000"/>
                <a:lumOff val="80000"/>
              </a:schemeClr>
            </a:solidFill>
          </p:spPr>
          <p:txBody>
            <a:bodyPr wrap="square">
              <a:spAutoFit/>
            </a:bodyPr>
            <a:lstStyle/>
            <a:p>
              <a:r>
                <a:rPr lang="nb-NO" dirty="0"/>
                <a:t>både på tidspunktet for fastsettelse av midlene som skal brukes i forbindelse med behandlingen, og på tidspunktet for selve behandlingen, skal den behandlingsansvarlige </a:t>
              </a:r>
            </a:p>
          </p:txBody>
        </p:sp>
        <p:cxnSp>
          <p:nvCxnSpPr>
            <p:cNvPr id="12" name="Rett linje 11">
              <a:extLst>
                <a:ext uri="{FF2B5EF4-FFF2-40B4-BE49-F238E27FC236}">
                  <a16:creationId xmlns:a16="http://schemas.microsoft.com/office/drawing/2014/main" id="{7070CD1C-830E-4A7D-A96B-6272FAC73F5E}"/>
                </a:ext>
              </a:extLst>
            </p:cNvPr>
            <p:cNvCxnSpPr>
              <a:cxnSpLocks/>
            </p:cNvCxnSpPr>
            <p:nvPr/>
          </p:nvCxnSpPr>
          <p:spPr>
            <a:xfrm flipV="1">
              <a:off x="4434151" y="2809439"/>
              <a:ext cx="1006034" cy="280525"/>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7" name="Gruppe 26">
            <a:extLst>
              <a:ext uri="{FF2B5EF4-FFF2-40B4-BE49-F238E27FC236}">
                <a16:creationId xmlns:a16="http://schemas.microsoft.com/office/drawing/2014/main" id="{A9CEA453-CA04-447F-AD4F-BE2CBC53CEC4}"/>
              </a:ext>
            </a:extLst>
          </p:cNvPr>
          <p:cNvGrpSpPr/>
          <p:nvPr/>
        </p:nvGrpSpPr>
        <p:grpSpPr>
          <a:xfrm>
            <a:off x="4549025" y="3377339"/>
            <a:ext cx="7308404" cy="613513"/>
            <a:chOff x="4549025" y="3377339"/>
            <a:chExt cx="7308404" cy="613513"/>
          </a:xfrm>
        </p:grpSpPr>
        <p:sp>
          <p:nvSpPr>
            <p:cNvPr id="5" name="Rektangel 4">
              <a:extLst>
                <a:ext uri="{FF2B5EF4-FFF2-40B4-BE49-F238E27FC236}">
                  <a16:creationId xmlns:a16="http://schemas.microsoft.com/office/drawing/2014/main" id="{EB0D16CE-C41D-4688-963D-53E116D29656}"/>
                </a:ext>
              </a:extLst>
            </p:cNvPr>
            <p:cNvSpPr/>
            <p:nvPr/>
          </p:nvSpPr>
          <p:spPr>
            <a:xfrm>
              <a:off x="5379244" y="3621520"/>
              <a:ext cx="6478185" cy="369332"/>
            </a:xfrm>
            <a:prstGeom prst="rect">
              <a:avLst/>
            </a:prstGeom>
            <a:solidFill>
              <a:schemeClr val="accent6">
                <a:lumMod val="20000"/>
                <a:lumOff val="80000"/>
              </a:schemeClr>
            </a:solidFill>
          </p:spPr>
          <p:txBody>
            <a:bodyPr wrap="square">
              <a:spAutoFit/>
            </a:bodyPr>
            <a:lstStyle/>
            <a:p>
              <a:r>
                <a:rPr lang="nb-NO" dirty="0"/>
                <a:t>gjennomføre egnede tekniske og organisatoriske tiltak, [</a:t>
              </a:r>
              <a:r>
                <a:rPr lang="nb-NO" dirty="0">
                  <a:highlight>
                    <a:srgbClr val="FFCCFF"/>
                  </a:highlight>
                </a:rPr>
                <a:t>eksempel</a:t>
              </a:r>
              <a:r>
                <a:rPr lang="nb-NO" dirty="0"/>
                <a:t>], </a:t>
              </a:r>
            </a:p>
          </p:txBody>
        </p:sp>
        <p:cxnSp>
          <p:nvCxnSpPr>
            <p:cNvPr id="15" name="Rett linje 14">
              <a:extLst>
                <a:ext uri="{FF2B5EF4-FFF2-40B4-BE49-F238E27FC236}">
                  <a16:creationId xmlns:a16="http://schemas.microsoft.com/office/drawing/2014/main" id="{1A0EA879-9824-4E5B-8EB2-B2F323978D49}"/>
                </a:ext>
              </a:extLst>
            </p:cNvPr>
            <p:cNvCxnSpPr>
              <a:cxnSpLocks/>
              <a:endCxn id="5" idx="1"/>
            </p:cNvCxnSpPr>
            <p:nvPr/>
          </p:nvCxnSpPr>
          <p:spPr>
            <a:xfrm>
              <a:off x="4549025" y="3377339"/>
              <a:ext cx="830219" cy="428847"/>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A4D66F49-1F4A-4146-A7EF-2C92D9EE6C55}"/>
              </a:ext>
            </a:extLst>
          </p:cNvPr>
          <p:cNvGrpSpPr/>
          <p:nvPr/>
        </p:nvGrpSpPr>
        <p:grpSpPr>
          <a:xfrm>
            <a:off x="2642111" y="4170561"/>
            <a:ext cx="9215317" cy="1552176"/>
            <a:chOff x="2642111" y="4170561"/>
            <a:chExt cx="9215317" cy="1552176"/>
          </a:xfrm>
        </p:grpSpPr>
        <p:sp>
          <p:nvSpPr>
            <p:cNvPr id="3" name="Rektangel 2">
              <a:extLst>
                <a:ext uri="{FF2B5EF4-FFF2-40B4-BE49-F238E27FC236}">
                  <a16:creationId xmlns:a16="http://schemas.microsoft.com/office/drawing/2014/main" id="{B3099256-652D-4962-BBD0-99C114D57505}"/>
                </a:ext>
              </a:extLst>
            </p:cNvPr>
            <p:cNvSpPr/>
            <p:nvPr/>
          </p:nvSpPr>
          <p:spPr>
            <a:xfrm>
              <a:off x="5379243" y="4522408"/>
              <a:ext cx="6478185" cy="1200329"/>
            </a:xfrm>
            <a:prstGeom prst="rect">
              <a:avLst/>
            </a:prstGeom>
            <a:solidFill>
              <a:srgbClr val="CCCCFF"/>
            </a:solidFill>
          </p:spPr>
          <p:txBody>
            <a:bodyPr wrap="square">
              <a:spAutoFit/>
            </a:bodyPr>
            <a:lstStyle/>
            <a:p>
              <a:r>
                <a:rPr lang="nb-NO" dirty="0"/>
                <a:t>utformet med sikte på en effektiv gjennomføring av prinsippene for vern av personopplysninger, [</a:t>
              </a:r>
              <a:r>
                <a:rPr lang="nb-NO" dirty="0">
                  <a:highlight>
                    <a:srgbClr val="FFCCFF"/>
                  </a:highlight>
                </a:rPr>
                <a:t>eksempel</a:t>
              </a:r>
              <a:r>
                <a:rPr lang="nb-NO" dirty="0"/>
                <a:t>], og for å integrere de nødvendige garantier i behandlingen for å oppfylle kravene i denne forordning og verne de registrertes rettigheter</a:t>
              </a:r>
            </a:p>
          </p:txBody>
        </p:sp>
        <p:cxnSp>
          <p:nvCxnSpPr>
            <p:cNvPr id="18" name="Rett linje 17">
              <a:extLst>
                <a:ext uri="{FF2B5EF4-FFF2-40B4-BE49-F238E27FC236}">
                  <a16:creationId xmlns:a16="http://schemas.microsoft.com/office/drawing/2014/main" id="{1ED89202-0D16-4088-B071-B13893529603}"/>
                </a:ext>
              </a:extLst>
            </p:cNvPr>
            <p:cNvCxnSpPr>
              <a:cxnSpLocks/>
            </p:cNvCxnSpPr>
            <p:nvPr/>
          </p:nvCxnSpPr>
          <p:spPr>
            <a:xfrm>
              <a:off x="2642111" y="4170561"/>
              <a:ext cx="2784289" cy="541436"/>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A6799566-6620-47DE-87FF-5572B444578A}"/>
              </a:ext>
            </a:extLst>
          </p:cNvPr>
          <p:cNvGrpSpPr/>
          <p:nvPr/>
        </p:nvGrpSpPr>
        <p:grpSpPr>
          <a:xfrm>
            <a:off x="9422595" y="3904816"/>
            <a:ext cx="2434834" cy="518962"/>
            <a:chOff x="9422595" y="3904816"/>
            <a:chExt cx="2434834" cy="518962"/>
          </a:xfrm>
        </p:grpSpPr>
        <p:sp>
          <p:nvSpPr>
            <p:cNvPr id="7" name="Rektangel 6">
              <a:extLst>
                <a:ext uri="{FF2B5EF4-FFF2-40B4-BE49-F238E27FC236}">
                  <a16:creationId xmlns:a16="http://schemas.microsoft.com/office/drawing/2014/main" id="{492E796D-CAE0-4437-9E86-2347486327BE}"/>
                </a:ext>
              </a:extLst>
            </p:cNvPr>
            <p:cNvSpPr/>
            <p:nvPr/>
          </p:nvSpPr>
          <p:spPr>
            <a:xfrm>
              <a:off x="9422595" y="4054446"/>
              <a:ext cx="2434834" cy="369332"/>
            </a:xfrm>
            <a:prstGeom prst="rect">
              <a:avLst/>
            </a:prstGeom>
            <a:solidFill>
              <a:srgbClr val="FFCCFF"/>
            </a:solidFill>
          </p:spPr>
          <p:txBody>
            <a:bodyPr wrap="none">
              <a:spAutoFit/>
            </a:bodyPr>
            <a:lstStyle/>
            <a:p>
              <a:r>
                <a:rPr lang="nb-NO" dirty="0"/>
                <a:t>f.eks. </a:t>
              </a:r>
              <a:r>
                <a:rPr lang="nb-NO" dirty="0" err="1"/>
                <a:t>pseudonymisering</a:t>
              </a:r>
              <a:endParaRPr lang="nb-NO" dirty="0"/>
            </a:p>
          </p:txBody>
        </p:sp>
        <p:cxnSp>
          <p:nvCxnSpPr>
            <p:cNvPr id="21" name="Rett linje 20">
              <a:extLst>
                <a:ext uri="{FF2B5EF4-FFF2-40B4-BE49-F238E27FC236}">
                  <a16:creationId xmlns:a16="http://schemas.microsoft.com/office/drawing/2014/main" id="{4AA60365-FC82-433C-824A-8E835BA03E3E}"/>
                </a:ext>
              </a:extLst>
            </p:cNvPr>
            <p:cNvCxnSpPr/>
            <p:nvPr/>
          </p:nvCxnSpPr>
          <p:spPr>
            <a:xfrm>
              <a:off x="10954420" y="3904816"/>
              <a:ext cx="0" cy="184666"/>
            </a:xfrm>
            <a:prstGeom prst="line">
              <a:avLst/>
            </a:prstGeom>
            <a:ln w="63500">
              <a:solidFill>
                <a:srgbClr val="FFCCFF"/>
              </a:solidFill>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D8D7881A-894D-4EE4-BA3D-E52FFBC6054A}"/>
              </a:ext>
            </a:extLst>
          </p:cNvPr>
          <p:cNvGrpSpPr/>
          <p:nvPr/>
        </p:nvGrpSpPr>
        <p:grpSpPr>
          <a:xfrm>
            <a:off x="7782607" y="5086637"/>
            <a:ext cx="2206117" cy="1067628"/>
            <a:chOff x="7782607" y="5086637"/>
            <a:chExt cx="2206117" cy="1067628"/>
          </a:xfrm>
        </p:grpSpPr>
        <p:sp>
          <p:nvSpPr>
            <p:cNvPr id="8" name="Rektangel 7">
              <a:extLst>
                <a:ext uri="{FF2B5EF4-FFF2-40B4-BE49-F238E27FC236}">
                  <a16:creationId xmlns:a16="http://schemas.microsoft.com/office/drawing/2014/main" id="{4A276F6E-E5BD-445A-8D8A-D7951AB87E12}"/>
                </a:ext>
              </a:extLst>
            </p:cNvPr>
            <p:cNvSpPr/>
            <p:nvPr/>
          </p:nvSpPr>
          <p:spPr>
            <a:xfrm>
              <a:off x="7782607" y="5784933"/>
              <a:ext cx="2206117" cy="369332"/>
            </a:xfrm>
            <a:prstGeom prst="rect">
              <a:avLst/>
            </a:prstGeom>
            <a:solidFill>
              <a:srgbClr val="FFCCFF"/>
            </a:solidFill>
          </p:spPr>
          <p:txBody>
            <a:bodyPr wrap="none">
              <a:spAutoFit/>
            </a:bodyPr>
            <a:lstStyle/>
            <a:p>
              <a:r>
                <a:rPr lang="nb-NO" dirty="0"/>
                <a:t>f.eks. dataminimering</a:t>
              </a:r>
            </a:p>
          </p:txBody>
        </p:sp>
        <p:cxnSp>
          <p:nvCxnSpPr>
            <p:cNvPr id="22" name="Rett linje 21">
              <a:extLst>
                <a:ext uri="{FF2B5EF4-FFF2-40B4-BE49-F238E27FC236}">
                  <a16:creationId xmlns:a16="http://schemas.microsoft.com/office/drawing/2014/main" id="{B027D332-57E3-43B1-8C80-9AF8ABB1688F}"/>
                </a:ext>
              </a:extLst>
            </p:cNvPr>
            <p:cNvCxnSpPr>
              <a:cxnSpLocks/>
            </p:cNvCxnSpPr>
            <p:nvPr/>
          </p:nvCxnSpPr>
          <p:spPr>
            <a:xfrm>
              <a:off x="8740408" y="5086637"/>
              <a:ext cx="0" cy="698296"/>
            </a:xfrm>
            <a:prstGeom prst="line">
              <a:avLst/>
            </a:prstGeom>
            <a:ln w="63500">
              <a:solidFill>
                <a:srgbClr val="FFCCFF"/>
              </a:solidFill>
            </a:ln>
          </p:spPr>
          <p:style>
            <a:lnRef idx="1">
              <a:schemeClr val="accent1"/>
            </a:lnRef>
            <a:fillRef idx="0">
              <a:schemeClr val="accent1"/>
            </a:fillRef>
            <a:effectRef idx="0">
              <a:schemeClr val="accent1"/>
            </a:effectRef>
            <a:fontRef idx="minor">
              <a:schemeClr val="tx1"/>
            </a:fontRef>
          </p:style>
        </p:cxnSp>
      </p:grpSp>
      <p:sp>
        <p:nvSpPr>
          <p:cNvPr id="32" name="TekstSylinder 31">
            <a:extLst>
              <a:ext uri="{FF2B5EF4-FFF2-40B4-BE49-F238E27FC236}">
                <a16:creationId xmlns:a16="http://schemas.microsoft.com/office/drawing/2014/main" id="{455D3C75-C531-45B1-84EA-79D28C12659D}"/>
              </a:ext>
            </a:extLst>
          </p:cNvPr>
          <p:cNvSpPr txBox="1"/>
          <p:nvPr/>
        </p:nvSpPr>
        <p:spPr>
          <a:xfrm>
            <a:off x="1547113" y="1412770"/>
            <a:ext cx="1561611" cy="923330"/>
          </a:xfrm>
          <a:prstGeom prst="rect">
            <a:avLst/>
          </a:prstGeom>
          <a:solidFill>
            <a:srgbClr val="7030A0"/>
          </a:solidFill>
        </p:spPr>
        <p:txBody>
          <a:bodyPr wrap="square" rtlCol="0">
            <a:spAutoFit/>
          </a:bodyPr>
          <a:lstStyle/>
          <a:p>
            <a:pPr marL="342900" indent="-342900">
              <a:buFont typeface="+mj-lt"/>
              <a:buAutoNum type="arabicPeriod"/>
            </a:pPr>
            <a:r>
              <a:rPr lang="nb-NO" dirty="0">
                <a:solidFill>
                  <a:schemeClr val="accent4">
                    <a:lumMod val="20000"/>
                    <a:lumOff val="80000"/>
                  </a:schemeClr>
                </a:solidFill>
              </a:rPr>
              <a:t>Vilkår</a:t>
            </a:r>
          </a:p>
          <a:p>
            <a:pPr marL="342900" indent="-342900">
              <a:buFont typeface="+mj-lt"/>
              <a:buAutoNum type="arabicPeriod"/>
            </a:pPr>
            <a:r>
              <a:rPr lang="nb-NO" dirty="0">
                <a:solidFill>
                  <a:schemeClr val="accent4">
                    <a:lumMod val="20000"/>
                    <a:lumOff val="80000"/>
                  </a:schemeClr>
                </a:solidFill>
              </a:rPr>
              <a:t>Handling</a:t>
            </a:r>
          </a:p>
          <a:p>
            <a:pPr marL="342900" indent="-342900">
              <a:buFont typeface="+mj-lt"/>
              <a:buAutoNum type="arabicPeriod"/>
            </a:pPr>
            <a:r>
              <a:rPr lang="nb-NO" dirty="0">
                <a:solidFill>
                  <a:schemeClr val="accent4">
                    <a:lumMod val="20000"/>
                    <a:lumOff val="80000"/>
                  </a:schemeClr>
                </a:solidFill>
              </a:rPr>
              <a:t>Resultat </a:t>
            </a:r>
          </a:p>
        </p:txBody>
      </p:sp>
      <p:sp>
        <p:nvSpPr>
          <p:cNvPr id="10" name="Pil: ned 9">
            <a:extLst>
              <a:ext uri="{FF2B5EF4-FFF2-40B4-BE49-F238E27FC236}">
                <a16:creationId xmlns:a16="http://schemas.microsoft.com/office/drawing/2014/main" id="{CC1C5847-675C-4677-AEB5-CE04D50A1248}"/>
              </a:ext>
            </a:extLst>
          </p:cNvPr>
          <p:cNvSpPr/>
          <p:nvPr/>
        </p:nvSpPr>
        <p:spPr>
          <a:xfrm>
            <a:off x="2205567" y="2336800"/>
            <a:ext cx="237066" cy="262760"/>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717739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3191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2AB75F-E5B9-4777-AEF0-44FC3B58FFEB}"/>
              </a:ext>
            </a:extLst>
          </p:cNvPr>
          <p:cNvSpPr>
            <a:spLocks noGrp="1"/>
          </p:cNvSpPr>
          <p:nvPr>
            <p:ph type="title"/>
          </p:nvPr>
        </p:nvSpPr>
        <p:spPr>
          <a:xfrm>
            <a:off x="804644" y="39484"/>
            <a:ext cx="10515600" cy="641553"/>
          </a:xfrm>
        </p:spPr>
        <p:txBody>
          <a:bodyPr>
            <a:normAutofit/>
          </a:bodyPr>
          <a:lstStyle/>
          <a:p>
            <a:r>
              <a:rPr lang="nb-NO" sz="3200" b="1" dirty="0">
                <a:solidFill>
                  <a:srgbClr val="C00000"/>
                </a:solidFill>
              </a:rPr>
              <a:t>Vurdering av risiko som grunnlag for iverksetting av tiltak</a:t>
            </a:r>
          </a:p>
        </p:txBody>
      </p:sp>
      <p:sp>
        <p:nvSpPr>
          <p:cNvPr id="3" name="Plassholder for innhold 2">
            <a:extLst>
              <a:ext uri="{FF2B5EF4-FFF2-40B4-BE49-F238E27FC236}">
                <a16:creationId xmlns:a16="http://schemas.microsoft.com/office/drawing/2014/main" id="{982849BF-BC82-4E4D-BA5F-D4279A0102BE}"/>
              </a:ext>
            </a:extLst>
          </p:cNvPr>
          <p:cNvSpPr>
            <a:spLocks noGrp="1"/>
          </p:cNvSpPr>
          <p:nvPr>
            <p:ph idx="1"/>
          </p:nvPr>
        </p:nvSpPr>
        <p:spPr>
          <a:xfrm>
            <a:off x="506543" y="1067574"/>
            <a:ext cx="11270609" cy="5453907"/>
          </a:xfrm>
        </p:spPr>
        <p:txBody>
          <a:bodyPr>
            <a:normAutofit fontScale="85000" lnSpcReduction="20000"/>
          </a:bodyPr>
          <a:lstStyle/>
          <a:p>
            <a:r>
              <a:rPr lang="nb-NO" sz="3000" dirty="0">
                <a:latin typeface="Calibri Light" panose="020F0302020204030204" pitchFamily="34" charset="0"/>
                <a:cs typeface="Calibri Light" panose="020F0302020204030204" pitchFamily="34" charset="0"/>
              </a:rPr>
              <a:t>Flere bestemmelser viser til risiko for å krenke «fysiske personers rettigheter og friheter» </a:t>
            </a:r>
          </a:p>
          <a:p>
            <a:r>
              <a:rPr lang="nb-NO" sz="3000" dirty="0">
                <a:latin typeface="Calibri Light" panose="020F0302020204030204" pitchFamily="34" charset="0"/>
                <a:cs typeface="Calibri Light" panose="020F0302020204030204" pitchFamily="34" charset="0"/>
              </a:rPr>
              <a:t>Fire bestemmelser angir forpliktelser til å vurdere slik risiko</a:t>
            </a:r>
          </a:p>
          <a:p>
            <a:pPr lvl="1"/>
            <a:r>
              <a:rPr lang="nb-NO" sz="2600" dirty="0">
                <a:latin typeface="Calibri Light" panose="020F0302020204030204" pitchFamily="34" charset="0"/>
                <a:cs typeface="Calibri Light" panose="020F0302020204030204" pitchFamily="34" charset="0"/>
              </a:rPr>
              <a:t>Art. 24(1) Den behandlingsansvarliges ansvar  [gjelder behandlingsansvarlige]</a:t>
            </a:r>
          </a:p>
          <a:p>
            <a:pPr lvl="1"/>
            <a:r>
              <a:rPr lang="nb-NO" sz="2600" dirty="0">
                <a:latin typeface="Calibri Light" panose="020F0302020204030204" pitchFamily="34" charset="0"/>
                <a:cs typeface="Calibri Light" panose="020F0302020204030204" pitchFamily="34" charset="0"/>
              </a:rPr>
              <a:t>Art. 25(1) Innebygd personvern  [gjelder behandlingsansvarlige]</a:t>
            </a:r>
          </a:p>
          <a:p>
            <a:pPr lvl="1"/>
            <a:r>
              <a:rPr lang="nb-NO" sz="2600" dirty="0">
                <a:latin typeface="Calibri Light" panose="020F0302020204030204" pitchFamily="34" charset="0"/>
                <a:cs typeface="Calibri Light" panose="020F0302020204030204" pitchFamily="34" charset="0"/>
              </a:rPr>
              <a:t>Art. 32(1) Sikkerhet ved behandlingen  [gjelder behandlingsansvarlige og databehandler]</a:t>
            </a:r>
          </a:p>
          <a:p>
            <a:pPr lvl="1"/>
            <a:r>
              <a:rPr lang="nb-NO" sz="2600" dirty="0">
                <a:latin typeface="Calibri Light" panose="020F0302020204030204" pitchFamily="34" charset="0"/>
                <a:cs typeface="Calibri Light" panose="020F0302020204030204" pitchFamily="34" charset="0"/>
              </a:rPr>
              <a:t>Art. 35(1) Vurdering av personvernkonsekvenser  [gjelder behandlingsansvarlige]</a:t>
            </a:r>
          </a:p>
          <a:p>
            <a:r>
              <a:rPr lang="nb-NO" sz="3000" dirty="0">
                <a:latin typeface="Calibri Light" panose="020F0302020204030204" pitchFamily="34" charset="0"/>
                <a:cs typeface="Calibri Light" panose="020F0302020204030204" pitchFamily="34" charset="0"/>
              </a:rPr>
              <a:t>Vurderingen gjelder «rettigheter og friheter», altså noe </a:t>
            </a:r>
            <a:r>
              <a:rPr lang="nb-NO" sz="3000" i="1" dirty="0">
                <a:latin typeface="Calibri Light" panose="020F0302020204030204" pitchFamily="34" charset="0"/>
                <a:cs typeface="Calibri Light" panose="020F0302020204030204" pitchFamily="34" charset="0"/>
              </a:rPr>
              <a:t>mer</a:t>
            </a:r>
            <a:r>
              <a:rPr lang="nb-NO" sz="3000" dirty="0">
                <a:latin typeface="Calibri Light" panose="020F0302020204030204" pitchFamily="34" charset="0"/>
                <a:cs typeface="Calibri Light" panose="020F0302020204030204" pitchFamily="34" charset="0"/>
              </a:rPr>
              <a:t> enn personopplysningsvern:</a:t>
            </a:r>
          </a:p>
          <a:p>
            <a:pPr marL="896938" indent="0" defTabSz="898525">
              <a:buNone/>
              <a:tabLst>
                <a:tab pos="9685338" algn="l"/>
                <a:tab pos="9867900" algn="l"/>
              </a:tabLst>
            </a:pPr>
            <a:r>
              <a:rPr lang="nb-NO" sz="2600" dirty="0">
                <a:latin typeface="Calibri Light" panose="020F0302020204030204" pitchFamily="34" charset="0"/>
                <a:cs typeface="Calibri Light" panose="020F0302020204030204" pitchFamily="34" charset="0"/>
              </a:rPr>
              <a:t>«Denne forordning overholder alle grunnleggende rettigheter og de friheter og prinsipper som er anerkjent i pakten, slik de er nedfelt i traktatene, særlig med hensyn til privatliv og familieliv, hjem og kommunikasjon, vern av personopplysninger, tanke-, tros- og religionsfrihet, ytrings- og informasjonsfrihet, frihet til å drive næringsvirksomhet, retten til effektiv prøving og rettferdig rettergang samt kulturelt, religiøst og språklig mangfold.» </a:t>
            </a:r>
            <a:r>
              <a:rPr lang="nb-NO" sz="2600" i="1" dirty="0">
                <a:latin typeface="Calibri Light" panose="020F0302020204030204" pitchFamily="34" charset="0"/>
                <a:cs typeface="Calibri Light" panose="020F0302020204030204" pitchFamily="34" charset="0"/>
              </a:rPr>
              <a:t>(fra fortalen, avsnitt 4)</a:t>
            </a:r>
          </a:p>
          <a:p>
            <a:r>
              <a:rPr lang="nb-NO" sz="3000" dirty="0">
                <a:latin typeface="Calibri Light" panose="020F0302020204030204" pitchFamily="34" charset="0"/>
                <a:cs typeface="Calibri Light" panose="020F0302020204030204" pitchFamily="34" charset="0"/>
              </a:rPr>
              <a:t>Når det gjelder «rettigheter og friheter» knyttet til personopplysningsvern, er det primært art. 12 – 22 som er viktige. Artikkel 5 (prinsippene) er dessuten av generell betydning</a:t>
            </a:r>
          </a:p>
        </p:txBody>
      </p:sp>
    </p:spTree>
    <p:extLst>
      <p:ext uri="{BB962C8B-B14F-4D97-AF65-F5344CB8AC3E}">
        <p14:creationId xmlns:p14="http://schemas.microsoft.com/office/powerpoint/2010/main" val="313417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5FC8AE-DDC0-46D0-8BA6-D02AAAD931FF}"/>
              </a:ext>
            </a:extLst>
          </p:cNvPr>
          <p:cNvSpPr>
            <a:spLocks noGrp="1"/>
          </p:cNvSpPr>
          <p:nvPr>
            <p:ph type="title"/>
          </p:nvPr>
        </p:nvSpPr>
        <p:spPr/>
        <p:txBody>
          <a:bodyPr>
            <a:normAutofit/>
          </a:bodyPr>
          <a:lstStyle/>
          <a:p>
            <a:r>
              <a:rPr lang="nb-NO" sz="3200" b="1" dirty="0">
                <a:solidFill>
                  <a:srgbClr val="C00000"/>
                </a:solidFill>
              </a:rPr>
              <a:t>Nærmere om risikovurderinger (1)</a:t>
            </a:r>
          </a:p>
        </p:txBody>
      </p:sp>
      <p:sp>
        <p:nvSpPr>
          <p:cNvPr id="3" name="Plassholder for innhold 2">
            <a:extLst>
              <a:ext uri="{FF2B5EF4-FFF2-40B4-BE49-F238E27FC236}">
                <a16:creationId xmlns:a16="http://schemas.microsoft.com/office/drawing/2014/main" id="{8ED60636-C8D6-48D4-AB7F-F2D5335BBD6A}"/>
              </a:ext>
            </a:extLst>
          </p:cNvPr>
          <p:cNvSpPr>
            <a:spLocks noGrp="1"/>
          </p:cNvSpPr>
          <p:nvPr>
            <p:ph idx="1"/>
          </p:nvPr>
        </p:nvSpPr>
        <p:spPr/>
        <p:txBody>
          <a:bodyPr>
            <a:normAutofit fontScale="92500" lnSpcReduction="10000"/>
          </a:bodyPr>
          <a:lstStyle/>
          <a:p>
            <a:r>
              <a:rPr lang="nb-NO" dirty="0">
                <a:latin typeface="Calibri Light" panose="020F0302020204030204" pitchFamily="34" charset="0"/>
                <a:cs typeface="Calibri Light" panose="020F0302020204030204" pitchFamily="34" charset="0"/>
              </a:rPr>
              <a:t>Risikovurderinger handler her om å anslå </a:t>
            </a:r>
            <a:r>
              <a:rPr lang="nb-NO" i="1" dirty="0">
                <a:latin typeface="Calibri Light" panose="020F0302020204030204" pitchFamily="34" charset="0"/>
                <a:cs typeface="Calibri Light" panose="020F0302020204030204" pitchFamily="34" charset="0"/>
              </a:rPr>
              <a:t>sannsynlighet</a:t>
            </a:r>
            <a:r>
              <a:rPr lang="nb-NO" dirty="0">
                <a:latin typeface="Calibri Light" panose="020F0302020204030204" pitchFamily="34" charset="0"/>
                <a:cs typeface="Calibri Light" panose="020F0302020204030204" pitchFamily="34" charset="0"/>
              </a:rPr>
              <a:t> for hendelser og handlinger som har negativ </a:t>
            </a:r>
            <a:r>
              <a:rPr lang="nb-NO" i="1" dirty="0">
                <a:latin typeface="Calibri Light" panose="020F0302020204030204" pitchFamily="34" charset="0"/>
                <a:cs typeface="Calibri Light" panose="020F0302020204030204" pitchFamily="34" charset="0"/>
              </a:rPr>
              <a:t>konsekvenser</a:t>
            </a:r>
            <a:r>
              <a:rPr lang="nb-NO" dirty="0">
                <a:latin typeface="Calibri Light" panose="020F0302020204030204" pitchFamily="34" charset="0"/>
                <a:cs typeface="Calibri Light" panose="020F0302020204030204" pitchFamily="34" charset="0"/>
              </a:rPr>
              <a:t> på fysiske personers rettigheter og friheter, herunder alvorlighetsgraden av slike mulige konsekvenser</a:t>
            </a:r>
          </a:p>
          <a:p>
            <a:pPr marL="268288" indent="0">
              <a:buNone/>
            </a:pPr>
            <a:r>
              <a:rPr lang="nb-NO" sz="2200" dirty="0">
                <a:latin typeface="Calibri Light" panose="020F0302020204030204" pitchFamily="34" charset="0"/>
                <a:cs typeface="Calibri Light" panose="020F0302020204030204" pitchFamily="34" charset="0"/>
              </a:rPr>
              <a:t>«Hvor sannsynlig og alvorlig risikoen for den registrertes rettigheter og friheter er, bør fastslås ut fra behandlingens art, omfang, formål og sammenhengen den utføres i. Risikoen bør vurderes ut fra en objektiv vurdering der det fastslås om behandlingen av personopplysningene innebærer en risiko eller en høy risiko». (fortalen, nr. 76)</a:t>
            </a:r>
          </a:p>
          <a:p>
            <a:r>
              <a:rPr lang="nb-NO" dirty="0">
                <a:latin typeface="Calibri Light" panose="020F0302020204030204" pitchFamily="34" charset="0"/>
                <a:cs typeface="Calibri Light" panose="020F0302020204030204" pitchFamily="34" charset="0"/>
              </a:rPr>
              <a:t>Ut over fortalen nr. 76 angir ikke forordningen noen metodikk for å vurdere risiko</a:t>
            </a:r>
          </a:p>
          <a:p>
            <a:pPr lvl="1"/>
            <a:r>
              <a:rPr lang="nb-NO" dirty="0">
                <a:latin typeface="Calibri Light" panose="020F0302020204030204" pitchFamily="34" charset="0"/>
                <a:cs typeface="Calibri Light" panose="020F0302020204030204" pitchFamily="34" charset="0"/>
              </a:rPr>
              <a:t>Dette gir i utgangspunktet god anledning til å bruke tilgjengelig metodikk for vurdering av risiko (f.eks. veiledere fra </a:t>
            </a:r>
            <a:r>
              <a:rPr lang="nb-NO" dirty="0" err="1">
                <a:latin typeface="Calibri Light" panose="020F0302020204030204" pitchFamily="34" charset="0"/>
                <a:cs typeface="Calibri Light" panose="020F0302020204030204" pitchFamily="34" charset="0"/>
              </a:rPr>
              <a:t>DigDir</a:t>
            </a:r>
            <a:r>
              <a:rPr lang="nb-NO" dirty="0">
                <a:latin typeface="Calibri Light" panose="020F0302020204030204" pitchFamily="34" charset="0"/>
                <a:cs typeface="Calibri Light" panose="020F0302020204030204" pitchFamily="34" charset="0"/>
              </a:rPr>
              <a:t> og NSM, ISO 31000 «Risikostyring» mv. </a:t>
            </a:r>
          </a:p>
          <a:p>
            <a:pPr lvl="1"/>
            <a:r>
              <a:rPr lang="nb-NO" dirty="0">
                <a:latin typeface="Calibri Light" panose="020F0302020204030204" pitchFamily="34" charset="0"/>
                <a:cs typeface="Calibri Light" panose="020F0302020204030204" pitchFamily="34" charset="0"/>
              </a:rPr>
              <a:t>Dessuten har Datatilsynet en omfattende veileder, og det finnes flere metodikker internasjonalt</a:t>
            </a:r>
          </a:p>
        </p:txBody>
      </p:sp>
    </p:spTree>
    <p:extLst>
      <p:ext uri="{BB962C8B-B14F-4D97-AF65-F5344CB8AC3E}">
        <p14:creationId xmlns:p14="http://schemas.microsoft.com/office/powerpoint/2010/main" val="2149488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AD6FE9A-FBF2-4A4E-B560-BB2F9113DFCF}"/>
              </a:ext>
            </a:extLst>
          </p:cNvPr>
          <p:cNvSpPr>
            <a:spLocks noGrp="1"/>
          </p:cNvSpPr>
          <p:nvPr>
            <p:ph type="title"/>
          </p:nvPr>
        </p:nvSpPr>
        <p:spPr/>
        <p:txBody>
          <a:bodyPr>
            <a:normAutofit/>
          </a:bodyPr>
          <a:lstStyle/>
          <a:p>
            <a:r>
              <a:rPr lang="nb-NO" sz="3200" b="1" dirty="0">
                <a:solidFill>
                  <a:srgbClr val="C00000"/>
                </a:solidFill>
              </a:rPr>
              <a:t>Nærmere om risikovurdering (2)</a:t>
            </a:r>
          </a:p>
        </p:txBody>
      </p:sp>
      <p:sp>
        <p:nvSpPr>
          <p:cNvPr id="3" name="Plassholder for innhold 2">
            <a:extLst>
              <a:ext uri="{FF2B5EF4-FFF2-40B4-BE49-F238E27FC236}">
                <a16:creationId xmlns:a16="http://schemas.microsoft.com/office/drawing/2014/main" id="{99AE2EF2-C5C7-4176-BBCC-1ED4F4A4A523}"/>
              </a:ext>
            </a:extLst>
          </p:cNvPr>
          <p:cNvSpPr>
            <a:spLocks noGrp="1"/>
          </p:cNvSpPr>
          <p:nvPr>
            <p:ph idx="1"/>
          </p:nvPr>
        </p:nvSpPr>
        <p:spPr>
          <a:xfrm>
            <a:off x="436524" y="1825625"/>
            <a:ext cx="5954632" cy="4351338"/>
          </a:xfrm>
        </p:spPr>
        <p:txBody>
          <a:bodyPr>
            <a:normAutofit fontScale="92500" lnSpcReduction="10000"/>
          </a:bodyPr>
          <a:lstStyle/>
          <a:p>
            <a:r>
              <a:rPr lang="nb-NO" dirty="0">
                <a:latin typeface="Calibri Light" panose="020F0302020204030204" pitchFamily="34" charset="0"/>
                <a:cs typeface="Calibri Light" panose="020F0302020204030204" pitchFamily="34" charset="0"/>
              </a:rPr>
              <a:t>Det vil alltid være risiko for krenkelse av rettigheter og friheter («trusler»)</a:t>
            </a:r>
          </a:p>
          <a:p>
            <a:r>
              <a:rPr lang="nb-NO" dirty="0">
                <a:latin typeface="Calibri Light" panose="020F0302020204030204" pitchFamily="34" charset="0"/>
                <a:cs typeface="Calibri Light" panose="020F0302020204030204" pitchFamily="34" charset="0"/>
              </a:rPr>
              <a:t>En viss risiko kan alltid aksepteres</a:t>
            </a:r>
          </a:p>
          <a:p>
            <a:r>
              <a:rPr lang="nb-NO" dirty="0">
                <a:latin typeface="Calibri Light" panose="020F0302020204030204" pitchFamily="34" charset="0"/>
                <a:cs typeface="Calibri Light" panose="020F0302020204030204" pitchFamily="34" charset="0"/>
              </a:rPr>
              <a:t>Risiko er ikke noe som kan bedømmes én gang for alle</a:t>
            </a:r>
          </a:p>
          <a:p>
            <a:pPr lvl="1"/>
            <a:r>
              <a:rPr lang="nb-NO" dirty="0">
                <a:latin typeface="Calibri Light" panose="020F0302020204030204" pitchFamily="34" charset="0"/>
                <a:cs typeface="Calibri Light" panose="020F0302020204030204" pitchFamily="34" charset="0"/>
              </a:rPr>
              <a:t>Forordningen forutsetter grunnleggende, dekkende risikovurderinger, og</a:t>
            </a:r>
          </a:p>
          <a:p>
            <a:pPr lvl="1"/>
            <a:r>
              <a:rPr lang="nb-NO" dirty="0">
                <a:latin typeface="Calibri Light" panose="020F0302020204030204" pitchFamily="34" charset="0"/>
                <a:cs typeface="Calibri Light" panose="020F0302020204030204" pitchFamily="34" charset="0"/>
              </a:rPr>
              <a:t>fortsatte vurderinger ut ifra hendelser, ny kunnskap mv.</a:t>
            </a:r>
          </a:p>
          <a:p>
            <a:pPr lvl="1"/>
            <a:r>
              <a:rPr lang="nb-NO" dirty="0">
                <a:latin typeface="Calibri Light" panose="020F0302020204030204" pitchFamily="34" charset="0"/>
                <a:cs typeface="Calibri Light" panose="020F0302020204030204" pitchFamily="34" charset="0"/>
              </a:rPr>
              <a:t>Vil være grunn til både å ha hendelsesbasert og periodisk revisjon av grunnleggende risikovurderinger</a:t>
            </a:r>
          </a:p>
          <a:p>
            <a:endParaRPr lang="nb-NO" dirty="0"/>
          </a:p>
        </p:txBody>
      </p:sp>
      <p:pic>
        <p:nvPicPr>
          <p:cNvPr id="6" name="Bilde 5">
            <a:extLst>
              <a:ext uri="{FF2B5EF4-FFF2-40B4-BE49-F238E27FC236}">
                <a16:creationId xmlns:a16="http://schemas.microsoft.com/office/drawing/2014/main" id="{D20E7003-574B-4627-AF76-DB2B1F8944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07811" y="1843720"/>
            <a:ext cx="5704563" cy="4171103"/>
          </a:xfrm>
          <a:prstGeom prst="rect">
            <a:avLst/>
          </a:prstGeom>
          <a:noFill/>
        </p:spPr>
      </p:pic>
    </p:spTree>
    <p:extLst>
      <p:ext uri="{BB962C8B-B14F-4D97-AF65-F5344CB8AC3E}">
        <p14:creationId xmlns:p14="http://schemas.microsoft.com/office/powerpoint/2010/main" val="132182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BF1366-C33B-4C88-9ECC-751DB30E7618}"/>
              </a:ext>
            </a:extLst>
          </p:cNvPr>
          <p:cNvSpPr>
            <a:spLocks noGrp="1"/>
          </p:cNvSpPr>
          <p:nvPr>
            <p:ph type="title"/>
          </p:nvPr>
        </p:nvSpPr>
        <p:spPr/>
        <p:txBody>
          <a:bodyPr>
            <a:normAutofit/>
          </a:bodyPr>
          <a:lstStyle/>
          <a:p>
            <a:r>
              <a:rPr lang="nb-NO" sz="3200" b="1" dirty="0">
                <a:solidFill>
                  <a:srgbClr val="C00000"/>
                </a:solidFill>
              </a:rPr>
              <a:t>Risiko og tiltak</a:t>
            </a:r>
          </a:p>
        </p:txBody>
      </p:sp>
      <p:sp>
        <p:nvSpPr>
          <p:cNvPr id="3" name="Plassholder for innhold 2">
            <a:extLst>
              <a:ext uri="{FF2B5EF4-FFF2-40B4-BE49-F238E27FC236}">
                <a16:creationId xmlns:a16="http://schemas.microsoft.com/office/drawing/2014/main" id="{37ACCCD8-1DD6-443F-8EA5-61AE61E47AE5}"/>
              </a:ext>
            </a:extLst>
          </p:cNvPr>
          <p:cNvSpPr>
            <a:spLocks noGrp="1"/>
          </p:cNvSpPr>
          <p:nvPr>
            <p:ph idx="1"/>
          </p:nvPr>
        </p:nvSpPr>
        <p:spPr>
          <a:xfrm>
            <a:off x="838200" y="1825625"/>
            <a:ext cx="10515600" cy="3679341"/>
          </a:xfrm>
        </p:spPr>
        <p:txBody>
          <a:bodyPr>
            <a:normAutofit fontScale="92500" lnSpcReduction="10000"/>
          </a:bodyPr>
          <a:lstStyle/>
          <a:p>
            <a:r>
              <a:rPr lang="nb-NO" dirty="0">
                <a:latin typeface="Calibri Light" panose="020F0302020204030204" pitchFamily="34" charset="0"/>
                <a:cs typeface="Calibri Light" panose="020F0302020204030204" pitchFamily="34" charset="0"/>
              </a:rPr>
              <a:t>Ikke akseptabel (for høy) risiko skal utløse tiltak</a:t>
            </a:r>
          </a:p>
          <a:p>
            <a:r>
              <a:rPr lang="nb-NO" dirty="0">
                <a:latin typeface="Calibri Light" panose="020F0302020204030204" pitchFamily="34" charset="0"/>
                <a:cs typeface="Calibri Light" panose="020F0302020204030204" pitchFamily="34" charset="0"/>
              </a:rPr>
              <a:t>Forordningen bruker standardformuleringen «tekniske og organisatoriske tiltak» (se bl.a. art. 24, 25 og 32)</a:t>
            </a:r>
          </a:p>
          <a:p>
            <a:r>
              <a:rPr lang="nb-NO" dirty="0">
                <a:latin typeface="Calibri Light" panose="020F0302020204030204" pitchFamily="34" charset="0"/>
                <a:cs typeface="Calibri Light" panose="020F0302020204030204" pitchFamily="34" charset="0"/>
              </a:rPr>
              <a:t>I artikkel 35 brukes bare «de planlagte tiltakene», se nr. 7(d)</a:t>
            </a:r>
          </a:p>
          <a:p>
            <a:r>
              <a:rPr lang="nb-NO" dirty="0">
                <a:latin typeface="Calibri Light" panose="020F0302020204030204" pitchFamily="34" charset="0"/>
                <a:cs typeface="Calibri Light" panose="020F0302020204030204" pitchFamily="34" charset="0"/>
              </a:rPr>
              <a:t>Det er neppe grunnlag for å avgrense tiltak til slike som kan klassifiseres som tekniske eller organisatoriske</a:t>
            </a:r>
          </a:p>
          <a:p>
            <a:pPr lvl="1"/>
            <a:r>
              <a:rPr lang="nb-NO" sz="2600" dirty="0">
                <a:latin typeface="Calibri Light" panose="020F0302020204030204" pitchFamily="34" charset="0"/>
                <a:cs typeface="Calibri Light" panose="020F0302020204030204" pitchFamily="34" charset="0"/>
              </a:rPr>
              <a:t>Tekniske og organisatoriske tiltak bør imidlertid alltid vurderes</a:t>
            </a:r>
          </a:p>
          <a:p>
            <a:pPr lvl="1"/>
            <a:r>
              <a:rPr lang="nb-NO" sz="2600" dirty="0">
                <a:latin typeface="Calibri Light" panose="020F0302020204030204" pitchFamily="34" charset="0"/>
                <a:cs typeface="Calibri Light" panose="020F0302020204030204" pitchFamily="34" charset="0"/>
              </a:rPr>
              <a:t>I tillegg bør økonomiske, pedagogiske, juridiske og andre tiltak vurderes (jf. f.eks. «holdningsskapende tiltak» i art. 39(1)(b) om personvernombudets oppgaver)</a:t>
            </a:r>
          </a:p>
        </p:txBody>
      </p:sp>
    </p:spTree>
    <p:extLst>
      <p:ext uri="{BB962C8B-B14F-4D97-AF65-F5344CB8AC3E}">
        <p14:creationId xmlns:p14="http://schemas.microsoft.com/office/powerpoint/2010/main" val="29190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C91A1A-2AB5-4632-8476-8DB1E57932FD}"/>
              </a:ext>
            </a:extLst>
          </p:cNvPr>
          <p:cNvSpPr>
            <a:spLocks noGrp="1"/>
          </p:cNvSpPr>
          <p:nvPr>
            <p:ph type="title"/>
          </p:nvPr>
        </p:nvSpPr>
        <p:spPr>
          <a:xfrm>
            <a:off x="838200" y="162947"/>
            <a:ext cx="10515600" cy="861733"/>
          </a:xfrm>
        </p:spPr>
        <p:txBody>
          <a:bodyPr>
            <a:normAutofit/>
          </a:bodyPr>
          <a:lstStyle/>
          <a:p>
            <a:r>
              <a:rPr lang="nb-NO" sz="3200" b="1" dirty="0">
                <a:solidFill>
                  <a:srgbClr val="C00000"/>
                </a:solidFill>
                <a:latin typeface="Calibri Light" panose="020F0302020204030204" pitchFamily="34" charset="0"/>
                <a:cs typeface="Calibri Light" panose="020F0302020204030204" pitchFamily="34" charset="0"/>
              </a:rPr>
              <a:t>Den behandlingsansvarliges ansvar, art. 24</a:t>
            </a:r>
          </a:p>
        </p:txBody>
      </p:sp>
      <p:sp>
        <p:nvSpPr>
          <p:cNvPr id="3" name="Plassholder for innhold 2">
            <a:extLst>
              <a:ext uri="{FF2B5EF4-FFF2-40B4-BE49-F238E27FC236}">
                <a16:creationId xmlns:a16="http://schemas.microsoft.com/office/drawing/2014/main" id="{840D4988-BD58-4134-A5B0-A4E561A0DAED}"/>
              </a:ext>
            </a:extLst>
          </p:cNvPr>
          <p:cNvSpPr>
            <a:spLocks noGrp="1"/>
          </p:cNvSpPr>
          <p:nvPr>
            <p:ph idx="1"/>
          </p:nvPr>
        </p:nvSpPr>
        <p:spPr>
          <a:xfrm>
            <a:off x="422739" y="1098199"/>
            <a:ext cx="11253092" cy="5477210"/>
          </a:xfrm>
        </p:spPr>
        <p:txBody>
          <a:bodyPr>
            <a:normAutofit lnSpcReduction="10000"/>
          </a:bodyPr>
          <a:lstStyle/>
          <a:p>
            <a:r>
              <a:rPr lang="nb-NO" dirty="0">
                <a:latin typeface="Calibri Light" panose="020F0302020204030204" pitchFamily="34" charset="0"/>
                <a:cs typeface="Calibri Light" panose="020F0302020204030204" pitchFamily="34" charset="0"/>
              </a:rPr>
              <a:t>Jeg antar at risikovurderingen som artikkel 24 gir anvisning på er «overordet», men forholdet til risikovurderingene i art. 25 og 32 er ikke klar </a:t>
            </a:r>
          </a:p>
          <a:p>
            <a:pPr lvl="1"/>
            <a:r>
              <a:rPr lang="nb-NO" dirty="0">
                <a:latin typeface="Calibri Light" panose="020F0302020204030204" pitchFamily="34" charset="0"/>
                <a:cs typeface="Calibri Light" panose="020F0302020204030204" pitchFamily="34" charset="0"/>
              </a:rPr>
              <a:t>Art. 24 gjelder sikring av «samsvar med denne forordningen»</a:t>
            </a:r>
          </a:p>
          <a:p>
            <a:pPr lvl="2"/>
            <a:r>
              <a:rPr lang="nb-NO" sz="2200" dirty="0">
                <a:latin typeface="Calibri Light" panose="020F0302020204030204" pitchFamily="34" charset="0"/>
                <a:cs typeface="Calibri Light" panose="020F0302020204030204" pitchFamily="34" charset="0"/>
              </a:rPr>
              <a:t>Ansvarsprinsippet i art. 5(2) uttrykker noe av det samme når det gjelder prinsippene i art. 5(1)</a:t>
            </a:r>
          </a:p>
          <a:p>
            <a:pPr lvl="1"/>
            <a:r>
              <a:rPr lang="nb-NO" dirty="0">
                <a:latin typeface="Calibri Light" panose="020F0302020204030204" pitchFamily="34" charset="0"/>
                <a:cs typeface="Calibri Light" panose="020F0302020204030204" pitchFamily="34" charset="0"/>
              </a:rPr>
              <a:t>Art. 25 om innebygget personvern er mer rettet inn mot prinsipper og rettigheter (</a:t>
            </a:r>
            <a:r>
              <a:rPr lang="nb-NO" dirty="0" err="1">
                <a:latin typeface="Calibri Light" panose="020F0302020204030204" pitchFamily="34" charset="0"/>
                <a:cs typeface="Calibri Light" panose="020F0302020204030204" pitchFamily="34" charset="0"/>
              </a:rPr>
              <a:t>kap</a:t>
            </a:r>
            <a:r>
              <a:rPr lang="nb-NO" dirty="0">
                <a:latin typeface="Calibri Light" panose="020F0302020204030204" pitchFamily="34" charset="0"/>
                <a:cs typeface="Calibri Light" panose="020F0302020204030204" pitchFamily="34" charset="0"/>
              </a:rPr>
              <a:t>. II og III) enn det art. 24 er</a:t>
            </a:r>
          </a:p>
          <a:p>
            <a:pPr lvl="1"/>
            <a:r>
              <a:rPr lang="nb-NO" dirty="0">
                <a:latin typeface="Calibri Light" panose="020F0302020204030204" pitchFamily="34" charset="0"/>
                <a:cs typeface="Calibri Light" panose="020F0302020204030204" pitchFamily="34" charset="0"/>
              </a:rPr>
              <a:t>Art. 32 om sikkerhet ved behandlingen, gjelder spesielt for sikkerhet, jf. art. 5(1)(f) og prinsippet om integritet og konfidensialitet</a:t>
            </a:r>
          </a:p>
          <a:p>
            <a:r>
              <a:rPr lang="nb-NO" dirty="0">
                <a:latin typeface="Calibri Light" panose="020F0302020204030204" pitchFamily="34" charset="0"/>
                <a:cs typeface="Calibri Light" panose="020F0302020204030204" pitchFamily="34" charset="0"/>
              </a:rPr>
              <a:t>Den behandlingsansvarlige skal i følge art. 24(1)</a:t>
            </a:r>
          </a:p>
          <a:p>
            <a:pPr lvl="1"/>
            <a:r>
              <a:rPr lang="nb-NO" b="1" i="1" dirty="0">
                <a:latin typeface="Calibri Light" panose="020F0302020204030204" pitchFamily="34" charset="0"/>
                <a:cs typeface="Calibri Light" panose="020F0302020204030204" pitchFamily="34" charset="0"/>
              </a:rPr>
              <a:t>sikre</a:t>
            </a:r>
            <a:r>
              <a:rPr lang="nb-NO" dirty="0">
                <a:latin typeface="Calibri Light" panose="020F0302020204030204" pitchFamily="34" charset="0"/>
                <a:cs typeface="Calibri Light" panose="020F0302020204030204" pitchFamily="34" charset="0"/>
              </a:rPr>
              <a:t> samsvar med de bestemmelser i forordningen som gjelder behandlingsansvarlige ved å treffe tiltak</a:t>
            </a:r>
          </a:p>
          <a:p>
            <a:pPr lvl="1"/>
            <a:r>
              <a:rPr lang="nb-NO" b="1" i="1" dirty="0">
                <a:latin typeface="Calibri Light" panose="020F0302020204030204" pitchFamily="34" charset="0"/>
                <a:cs typeface="Calibri Light" panose="020F0302020204030204" pitchFamily="34" charset="0"/>
              </a:rPr>
              <a:t>påvise</a:t>
            </a:r>
            <a:r>
              <a:rPr lang="nb-NO" dirty="0">
                <a:latin typeface="Calibri Light" panose="020F0302020204030204" pitchFamily="34" charset="0"/>
                <a:cs typeface="Calibri Light" panose="020F0302020204030204" pitchFamily="34" charset="0"/>
              </a:rPr>
              <a:t> samsvar med forordningen innen dette området</a:t>
            </a:r>
          </a:p>
          <a:p>
            <a:pPr lvl="2"/>
            <a:r>
              <a:rPr lang="nb-NO" sz="2200" dirty="0">
                <a:latin typeface="Calibri Light" panose="020F0302020204030204" pitchFamily="34" charset="0"/>
                <a:cs typeface="Calibri Light" panose="020F0302020204030204" pitchFamily="34" charset="0"/>
              </a:rPr>
              <a:t>Kan innebære behov for dokumentasjon</a:t>
            </a:r>
          </a:p>
          <a:p>
            <a:pPr lvl="2"/>
            <a:r>
              <a:rPr lang="nb-NO" sz="2200" dirty="0">
                <a:latin typeface="Calibri Light" panose="020F0302020204030204" pitchFamily="34" charset="0"/>
                <a:cs typeface="Calibri Light" panose="020F0302020204030204" pitchFamily="34" charset="0"/>
              </a:rPr>
              <a:t>Overholdelse av godkjente </a:t>
            </a:r>
            <a:r>
              <a:rPr lang="nb-NO" sz="2200" dirty="0" err="1">
                <a:latin typeface="Calibri Light" panose="020F0302020204030204" pitchFamily="34" charset="0"/>
                <a:cs typeface="Calibri Light" panose="020F0302020204030204" pitchFamily="34" charset="0"/>
              </a:rPr>
              <a:t>atferdsnormer</a:t>
            </a:r>
            <a:r>
              <a:rPr lang="nb-NO" sz="2200" dirty="0">
                <a:latin typeface="Calibri Light" panose="020F0302020204030204" pitchFamily="34" charset="0"/>
                <a:cs typeface="Calibri Light" panose="020F0302020204030204" pitchFamily="34" charset="0"/>
              </a:rPr>
              <a:t> (jf. art. 40) og sertifiseringsmekanismer (jf. art. 42) kan brukes for å påvise samsvar, se art. 24(3)</a:t>
            </a:r>
          </a:p>
        </p:txBody>
      </p:sp>
    </p:spTree>
    <p:extLst>
      <p:ext uri="{BB962C8B-B14F-4D97-AF65-F5344CB8AC3E}">
        <p14:creationId xmlns:p14="http://schemas.microsoft.com/office/powerpoint/2010/main" val="329715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72304A-6835-47CA-9BC7-4B1F3848056F}"/>
              </a:ext>
            </a:extLst>
          </p:cNvPr>
          <p:cNvSpPr>
            <a:spLocks noGrp="1"/>
          </p:cNvSpPr>
          <p:nvPr>
            <p:ph type="title"/>
          </p:nvPr>
        </p:nvSpPr>
        <p:spPr>
          <a:xfrm>
            <a:off x="838200" y="109440"/>
            <a:ext cx="10515600" cy="745226"/>
          </a:xfrm>
        </p:spPr>
        <p:txBody>
          <a:bodyPr>
            <a:normAutofit/>
          </a:bodyPr>
          <a:lstStyle/>
          <a:p>
            <a:r>
              <a:rPr lang="nb-NO" sz="3200" b="1" dirty="0">
                <a:solidFill>
                  <a:srgbClr val="C00000"/>
                </a:solidFill>
              </a:rPr>
              <a:t>Sikkerhet ved behandlingen, art. 32   (1)</a:t>
            </a:r>
          </a:p>
        </p:txBody>
      </p:sp>
      <p:sp>
        <p:nvSpPr>
          <p:cNvPr id="3" name="Plassholder for innhold 2">
            <a:extLst>
              <a:ext uri="{FF2B5EF4-FFF2-40B4-BE49-F238E27FC236}">
                <a16:creationId xmlns:a16="http://schemas.microsoft.com/office/drawing/2014/main" id="{39269B07-6873-478C-9541-DE5EE813CDB2}"/>
              </a:ext>
            </a:extLst>
          </p:cNvPr>
          <p:cNvSpPr>
            <a:spLocks noGrp="1"/>
          </p:cNvSpPr>
          <p:nvPr>
            <p:ph idx="1"/>
          </p:nvPr>
        </p:nvSpPr>
        <p:spPr>
          <a:xfrm>
            <a:off x="101089" y="900615"/>
            <a:ext cx="11910175" cy="5899948"/>
          </a:xfrm>
        </p:spPr>
        <p:txBody>
          <a:bodyPr>
            <a:normAutofit/>
          </a:bodyPr>
          <a:lstStyle/>
          <a:p>
            <a:r>
              <a:rPr lang="nb-NO" dirty="0">
                <a:latin typeface="Calibri Light" panose="020F0302020204030204" pitchFamily="34" charset="0"/>
                <a:cs typeface="Calibri Light" panose="020F0302020204030204" pitchFamily="34" charset="0"/>
              </a:rPr>
              <a:t>Denne bestemmelsen er etter min mening ikke logisk og systematisk oppbygget</a:t>
            </a:r>
          </a:p>
          <a:p>
            <a:pPr lvl="1"/>
            <a:r>
              <a:rPr lang="nb-NO" dirty="0">
                <a:latin typeface="Calibri Light" panose="020F0302020204030204" pitchFamily="34" charset="0"/>
                <a:cs typeface="Calibri Light" panose="020F0302020204030204" pitchFamily="34" charset="0"/>
              </a:rPr>
              <a:t>… bl.a. fordi den i innledningen på usystematisk måte veksler mellom </a:t>
            </a:r>
            <a:r>
              <a:rPr lang="nb-NO" i="1" dirty="0">
                <a:latin typeface="Calibri Light" panose="020F0302020204030204" pitchFamily="34" charset="0"/>
                <a:cs typeface="Calibri Light" panose="020F0302020204030204" pitchFamily="34" charset="0"/>
              </a:rPr>
              <a:t>tiltak</a:t>
            </a:r>
            <a:r>
              <a:rPr lang="nb-NO" dirty="0">
                <a:latin typeface="Calibri Light" panose="020F0302020204030204" pitchFamily="34" charset="0"/>
                <a:cs typeface="Calibri Light" panose="020F0302020204030204" pitchFamily="34" charset="0"/>
              </a:rPr>
              <a:t> for å oppnå «et sikkerhetsnivå som er egnet», </a:t>
            </a:r>
            <a:r>
              <a:rPr lang="nb-NO" i="1" dirty="0">
                <a:latin typeface="Calibri Light" panose="020F0302020204030204" pitchFamily="34" charset="0"/>
                <a:cs typeface="Calibri Light" panose="020F0302020204030204" pitchFamily="34" charset="0"/>
              </a:rPr>
              <a:t>hva</a:t>
            </a:r>
            <a:r>
              <a:rPr lang="nb-NO" dirty="0">
                <a:latin typeface="Calibri Light" panose="020F0302020204030204" pitchFamily="34" charset="0"/>
                <a:cs typeface="Calibri Light" panose="020F0302020204030204" pitchFamily="34" charset="0"/>
              </a:rPr>
              <a:t> som skal sikres, ulike </a:t>
            </a:r>
            <a:r>
              <a:rPr lang="nb-NO" i="1" dirty="0">
                <a:latin typeface="Calibri Light" panose="020F0302020204030204" pitchFamily="34" charset="0"/>
                <a:cs typeface="Calibri Light" panose="020F0302020204030204" pitchFamily="34" charset="0"/>
              </a:rPr>
              <a:t>evner</a:t>
            </a:r>
            <a:r>
              <a:rPr lang="nb-NO" dirty="0">
                <a:latin typeface="Calibri Light" panose="020F0302020204030204" pitchFamily="34" charset="0"/>
                <a:cs typeface="Calibri Light" panose="020F0302020204030204" pitchFamily="34" charset="0"/>
              </a:rPr>
              <a:t> til å sikre og gjenopprette, og </a:t>
            </a:r>
            <a:r>
              <a:rPr lang="nb-NO" i="1" dirty="0">
                <a:latin typeface="Calibri Light" panose="020F0302020204030204" pitchFamily="34" charset="0"/>
                <a:cs typeface="Calibri Light" panose="020F0302020204030204" pitchFamily="34" charset="0"/>
              </a:rPr>
              <a:t>risikoer/trusler</a:t>
            </a:r>
          </a:p>
          <a:p>
            <a:pPr lvl="1"/>
            <a:r>
              <a:rPr lang="nb-NO" dirty="0">
                <a:latin typeface="Calibri Light" panose="020F0302020204030204" pitchFamily="34" charset="0"/>
                <a:cs typeface="Calibri Light" panose="020F0302020204030204" pitchFamily="34" charset="0"/>
              </a:rPr>
              <a:t>Nr. 1(b) nevner </a:t>
            </a:r>
            <a:r>
              <a:rPr lang="nb-NO" u="sng" dirty="0">
                <a:latin typeface="Calibri Light" panose="020F0302020204030204" pitchFamily="34" charset="0"/>
                <a:cs typeface="Calibri Light" panose="020F0302020204030204" pitchFamily="34" charset="0"/>
              </a:rPr>
              <a:t>hva</a:t>
            </a:r>
            <a:r>
              <a:rPr lang="nb-NO" dirty="0">
                <a:latin typeface="Calibri Light" panose="020F0302020204030204" pitchFamily="34" charset="0"/>
                <a:cs typeface="Calibri Light" panose="020F0302020204030204" pitchFamily="34" charset="0"/>
              </a:rPr>
              <a:t> som skal sikres</a:t>
            </a:r>
          </a:p>
          <a:p>
            <a:pPr lvl="1"/>
            <a:r>
              <a:rPr lang="nb-NO" dirty="0">
                <a:latin typeface="Calibri Light" panose="020F0302020204030204" pitchFamily="34" charset="0"/>
                <a:cs typeface="Calibri Light" panose="020F0302020204030204" pitchFamily="34" charset="0"/>
              </a:rPr>
              <a:t>Nr. 1 (a) nevner </a:t>
            </a:r>
            <a:r>
              <a:rPr lang="nb-NO" u="sng" dirty="0">
                <a:latin typeface="Calibri Light" panose="020F0302020204030204" pitchFamily="34" charset="0"/>
                <a:cs typeface="Calibri Light" panose="020F0302020204030204" pitchFamily="34" charset="0"/>
              </a:rPr>
              <a:t>tiltak</a:t>
            </a:r>
            <a:r>
              <a:rPr lang="nb-NO" dirty="0">
                <a:latin typeface="Calibri Light" panose="020F0302020204030204" pitchFamily="34" charset="0"/>
                <a:cs typeface="Calibri Light" panose="020F0302020204030204" pitchFamily="34" charset="0"/>
              </a:rPr>
              <a:t> for å sikre</a:t>
            </a:r>
          </a:p>
          <a:p>
            <a:pPr lvl="1"/>
            <a:r>
              <a:rPr lang="nb-NO" dirty="0">
                <a:latin typeface="Calibri Light" panose="020F0302020204030204" pitchFamily="34" charset="0"/>
                <a:cs typeface="Calibri Light" panose="020F0302020204030204" pitchFamily="34" charset="0"/>
              </a:rPr>
              <a:t>Nr. 1 (c) nevner evne til </a:t>
            </a:r>
            <a:r>
              <a:rPr lang="nb-NO" u="sng" dirty="0">
                <a:latin typeface="Calibri Light" panose="020F0302020204030204" pitchFamily="34" charset="0"/>
                <a:cs typeface="Calibri Light" panose="020F0302020204030204" pitchFamily="34" charset="0"/>
              </a:rPr>
              <a:t>gjenoppretting</a:t>
            </a:r>
            <a:r>
              <a:rPr lang="nb-NO" dirty="0">
                <a:latin typeface="Calibri Light" panose="020F0302020204030204" pitchFamily="34" charset="0"/>
                <a:cs typeface="Calibri Light" panose="020F0302020204030204" pitchFamily="34" charset="0"/>
              </a:rPr>
              <a:t> dersom risiko blir realisert</a:t>
            </a:r>
          </a:p>
          <a:p>
            <a:pPr lvl="1"/>
            <a:r>
              <a:rPr lang="nb-NO" dirty="0">
                <a:latin typeface="Calibri Light" panose="020F0302020204030204" pitchFamily="34" charset="0"/>
                <a:cs typeface="Calibri Light" panose="020F0302020204030204" pitchFamily="34" charset="0"/>
              </a:rPr>
              <a:t>Nr. 1 (d) nevner krav til </a:t>
            </a:r>
            <a:r>
              <a:rPr lang="nb-NO" u="sng" dirty="0">
                <a:latin typeface="Calibri Light" panose="020F0302020204030204" pitchFamily="34" charset="0"/>
                <a:cs typeface="Calibri Light" panose="020F0302020204030204" pitchFamily="34" charset="0"/>
              </a:rPr>
              <a:t>testing og evaluering </a:t>
            </a:r>
            <a:r>
              <a:rPr lang="nb-NO" dirty="0">
                <a:latin typeface="Calibri Light" panose="020F0302020204030204" pitchFamily="34" charset="0"/>
                <a:cs typeface="Calibri Light" panose="020F0302020204030204" pitchFamily="34" charset="0"/>
              </a:rPr>
              <a:t>av eksisterende sikkerhetstiltak</a:t>
            </a:r>
          </a:p>
          <a:p>
            <a:pPr lvl="1"/>
            <a:r>
              <a:rPr lang="nb-NO" dirty="0">
                <a:latin typeface="Calibri Light" panose="020F0302020204030204" pitchFamily="34" charset="0"/>
                <a:cs typeface="Calibri Light" panose="020F0302020204030204" pitchFamily="34" charset="0"/>
              </a:rPr>
              <a:t>Nr. 2 nevner </a:t>
            </a:r>
            <a:r>
              <a:rPr lang="nb-NO" i="1" dirty="0">
                <a:latin typeface="Calibri Light" panose="020F0302020204030204" pitchFamily="34" charset="0"/>
                <a:cs typeface="Calibri Light" panose="020F0302020204030204" pitchFamily="34" charset="0"/>
              </a:rPr>
              <a:t>eksempler</a:t>
            </a:r>
            <a:r>
              <a:rPr lang="nb-NO" dirty="0">
                <a:latin typeface="Calibri Light" panose="020F0302020204030204" pitchFamily="34" charset="0"/>
                <a:cs typeface="Calibri Light" panose="020F0302020204030204" pitchFamily="34" charset="0"/>
              </a:rPr>
              <a:t> på </a:t>
            </a:r>
            <a:r>
              <a:rPr lang="nb-NO" u="sng" dirty="0">
                <a:latin typeface="Calibri Light" panose="020F0302020204030204" pitchFamily="34" charset="0"/>
                <a:cs typeface="Calibri Light" panose="020F0302020204030204" pitchFamily="34" charset="0"/>
              </a:rPr>
              <a:t>risikoer/trusler</a:t>
            </a:r>
            <a:r>
              <a:rPr lang="nb-NO" dirty="0">
                <a:latin typeface="Calibri Light" panose="020F0302020204030204" pitchFamily="34" charset="0"/>
                <a:cs typeface="Calibri Light" panose="020F0302020204030204" pitchFamily="34" charset="0"/>
              </a:rPr>
              <a:t>, jf. art. 5(1)(f) som uttrykker mye av det samme</a:t>
            </a:r>
          </a:p>
          <a:p>
            <a:pPr lvl="1"/>
            <a:r>
              <a:rPr lang="nb-NO" dirty="0">
                <a:latin typeface="Calibri Light" panose="020F0302020204030204" pitchFamily="34" charset="0"/>
                <a:cs typeface="Calibri Light" panose="020F0302020204030204" pitchFamily="34" charset="0"/>
              </a:rPr>
              <a:t>Nr. 3 nevner </a:t>
            </a:r>
            <a:r>
              <a:rPr lang="nb-NO" dirty="0" err="1">
                <a:latin typeface="Calibri Light" panose="020F0302020204030204" pitchFamily="34" charset="0"/>
                <a:cs typeface="Calibri Light" panose="020F0302020204030204" pitchFamily="34" charset="0"/>
              </a:rPr>
              <a:t>atferdsnormer</a:t>
            </a:r>
            <a:r>
              <a:rPr lang="nb-NO" dirty="0">
                <a:latin typeface="Calibri Light" panose="020F0302020204030204" pitchFamily="34" charset="0"/>
                <a:cs typeface="Calibri Light" panose="020F0302020204030204" pitchFamily="34" charset="0"/>
              </a:rPr>
              <a:t> og sertifisering for å påvise at krav til etterlevelse av nr. 1 er oppfylt (teksten i art. 32(3) er likelydende med art. 24(3))</a:t>
            </a:r>
          </a:p>
          <a:p>
            <a:pPr lvl="1"/>
            <a:r>
              <a:rPr lang="nb-NO" dirty="0">
                <a:latin typeface="Calibri Light" panose="020F0302020204030204" pitchFamily="34" charset="0"/>
                <a:cs typeface="Calibri Light" panose="020F0302020204030204" pitchFamily="34" charset="0"/>
              </a:rPr>
              <a:t>Nr. 4 stiller krav til instrukser til fysiske personer</a:t>
            </a:r>
          </a:p>
        </p:txBody>
      </p:sp>
    </p:spTree>
    <p:extLst>
      <p:ext uri="{BB962C8B-B14F-4D97-AF65-F5344CB8AC3E}">
        <p14:creationId xmlns:p14="http://schemas.microsoft.com/office/powerpoint/2010/main" val="3630600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E151D0C-7CA1-477F-9EAC-7F0927B2409C}"/>
              </a:ext>
            </a:extLst>
          </p:cNvPr>
          <p:cNvSpPr>
            <a:spLocks noGrp="1"/>
          </p:cNvSpPr>
          <p:nvPr>
            <p:ph type="title"/>
          </p:nvPr>
        </p:nvSpPr>
        <p:spPr/>
        <p:txBody>
          <a:bodyPr>
            <a:normAutofit/>
          </a:bodyPr>
          <a:lstStyle/>
          <a:p>
            <a:r>
              <a:rPr lang="nb-NO" sz="3200" b="1" dirty="0">
                <a:solidFill>
                  <a:srgbClr val="C00000"/>
                </a:solidFill>
              </a:rPr>
              <a:t>Sikkerhet ved behandlingen, art. 32   (2)</a:t>
            </a:r>
            <a:endParaRPr lang="nb-NO" sz="3200" dirty="0"/>
          </a:p>
        </p:txBody>
      </p:sp>
      <p:sp>
        <p:nvSpPr>
          <p:cNvPr id="5" name="Plassholder for innhold 4">
            <a:extLst>
              <a:ext uri="{FF2B5EF4-FFF2-40B4-BE49-F238E27FC236}">
                <a16:creationId xmlns:a16="http://schemas.microsoft.com/office/drawing/2014/main" id="{37EB7612-1F6D-4173-A4EC-9CE8B75101AE}"/>
              </a:ext>
            </a:extLst>
          </p:cNvPr>
          <p:cNvSpPr>
            <a:spLocks noGrp="1"/>
          </p:cNvSpPr>
          <p:nvPr>
            <p:ph idx="1"/>
          </p:nvPr>
        </p:nvSpPr>
        <p:spPr>
          <a:xfrm>
            <a:off x="436313" y="1825624"/>
            <a:ext cx="11218806" cy="4547325"/>
          </a:xfrm>
        </p:spPr>
        <p:txBody>
          <a:bodyPr>
            <a:normAutofit fontScale="92500" lnSpcReduction="20000"/>
          </a:bodyPr>
          <a:lstStyle/>
          <a:p>
            <a:r>
              <a:rPr lang="nb-NO" dirty="0">
                <a:latin typeface="Calibri Light" panose="020F0302020204030204" pitchFamily="34" charset="0"/>
                <a:cs typeface="Calibri Light" panose="020F0302020204030204" pitchFamily="34" charset="0"/>
              </a:rPr>
              <a:t>«Rotet» i art. 32 motiverer til å bruke alternativ systematikk for å «rydde opp», f.eks.:</a:t>
            </a:r>
          </a:p>
          <a:p>
            <a:pPr lvl="1"/>
            <a:r>
              <a:rPr lang="nb-NO" dirty="0">
                <a:latin typeface="Calibri Light" panose="020F0302020204030204" pitchFamily="34" charset="0"/>
                <a:cs typeface="Calibri Light" panose="020F0302020204030204" pitchFamily="34" charset="0"/>
              </a:rPr>
              <a:t>Hva som skal sikres </a:t>
            </a:r>
            <a:r>
              <a:rPr lang="nb-NO" dirty="0">
                <a:latin typeface="Calibri Light" panose="020F0302020204030204" pitchFamily="34" charset="0"/>
                <a:cs typeface="Calibri Light" panose="020F0302020204030204" pitchFamily="34" charset="0"/>
                <a:sym typeface="Wingdings" panose="05000000000000000000" pitchFamily="2" charset="2"/>
              </a:rPr>
              <a:t> trusler  sikringstiltak  </a:t>
            </a:r>
            <a:r>
              <a:rPr lang="nb-NO" dirty="0">
                <a:latin typeface="Calibri Light" panose="020F0302020204030204" pitchFamily="34" charset="0"/>
                <a:cs typeface="Calibri Light" panose="020F0302020204030204" pitchFamily="34" charset="0"/>
              </a:rPr>
              <a:t>prioritering</a:t>
            </a:r>
            <a:endParaRPr lang="nb-NO" dirty="0">
              <a:latin typeface="Calibri Light" panose="020F0302020204030204" pitchFamily="34" charset="0"/>
              <a:cs typeface="Calibri Light" panose="020F0302020204030204" pitchFamily="34" charset="0"/>
              <a:sym typeface="Wingdings" panose="05000000000000000000" pitchFamily="2" charset="2"/>
            </a:endParaRPr>
          </a:p>
          <a:p>
            <a:pPr lvl="1"/>
            <a:r>
              <a:rPr lang="nb-NO" dirty="0">
                <a:latin typeface="Calibri Light" panose="020F0302020204030204" pitchFamily="34" charset="0"/>
                <a:cs typeface="Calibri Light" panose="020F0302020204030204" pitchFamily="34" charset="0"/>
                <a:sym typeface="Wingdings" panose="05000000000000000000" pitchFamily="2" charset="2"/>
              </a:rPr>
              <a:t>Hva som skal gjenopprettes  hva som skal utløse gjenoppretting tiltak for gjenoppretting prioritering</a:t>
            </a:r>
          </a:p>
          <a:p>
            <a:pPr lvl="1"/>
            <a:r>
              <a:rPr lang="nb-NO" dirty="0">
                <a:latin typeface="Calibri Light" panose="020F0302020204030204" pitchFamily="34" charset="0"/>
                <a:cs typeface="Calibri Light" panose="020F0302020204030204" pitchFamily="34" charset="0"/>
                <a:sym typeface="Wingdings" panose="05000000000000000000" pitchFamily="2" charset="2"/>
              </a:rPr>
              <a:t>Hva som skal testes og evalueres (sikring, gjenoppretting)  hva som skal utløse test/evaluering  testings- og evalueringsmetodikk  prioritering</a:t>
            </a:r>
          </a:p>
          <a:p>
            <a:r>
              <a:rPr lang="nb-NO" dirty="0">
                <a:latin typeface="Calibri Light" panose="020F0302020204030204" pitchFamily="34" charset="0"/>
                <a:cs typeface="Calibri Light" panose="020F0302020204030204" pitchFamily="34" charset="0"/>
                <a:sym typeface="Wingdings" panose="05000000000000000000" pitchFamily="2" charset="2"/>
              </a:rPr>
              <a:t>Gjenstand for sikring («hva»)</a:t>
            </a:r>
          </a:p>
          <a:p>
            <a:pPr lvl="1"/>
            <a:r>
              <a:rPr lang="nb-NO" dirty="0">
                <a:latin typeface="Calibri Light" panose="020F0302020204030204" pitchFamily="34" charset="0"/>
                <a:cs typeface="Calibri Light" panose="020F0302020204030204" pitchFamily="34" charset="0"/>
                <a:sym typeface="Wingdings" panose="05000000000000000000" pitchFamily="2" charset="2"/>
              </a:rPr>
              <a:t>Her kan en med fordel benytte klassiske kategorier (konfidensialitet, integritet, tilgjengelighet)</a:t>
            </a:r>
          </a:p>
          <a:p>
            <a:pPr lvl="1"/>
            <a:r>
              <a:rPr lang="nb-NO" dirty="0">
                <a:latin typeface="Calibri Light" panose="020F0302020204030204" pitchFamily="34" charset="0"/>
                <a:cs typeface="Calibri Light" panose="020F0302020204030204" pitchFamily="34" charset="0"/>
                <a:sym typeface="Wingdings" panose="05000000000000000000" pitchFamily="2" charset="2"/>
              </a:rPr>
              <a:t>Opplysningskvalitet kan neppe regnes med i det som skal sikres i henhold til art. 32, men må ivaretas i samsvar med art. 5(1)(d) og 24, eventuelt art. 25 (jf. dog «integritet»)</a:t>
            </a:r>
          </a:p>
          <a:p>
            <a:r>
              <a:rPr lang="nb-NO" dirty="0">
                <a:latin typeface="Calibri Light" panose="020F0302020204030204" pitchFamily="34" charset="0"/>
                <a:cs typeface="Calibri Light" panose="020F0302020204030204" pitchFamily="34" charset="0"/>
                <a:sym typeface="Wingdings" panose="05000000000000000000" pitchFamily="2" charset="2"/>
              </a:rPr>
              <a:t>Husk at omfanget og styrken av sikkerhetskravene avhenger av risikovurderingene («Idet det tas hensyn til …»), og vil derfor kunne variere over tid</a:t>
            </a:r>
            <a:endParaRPr lang="nb-NO" dirty="0">
              <a:latin typeface="Calibri Light" panose="020F0302020204030204" pitchFamily="34" charset="0"/>
              <a:cs typeface="Calibri Light" panose="020F0302020204030204" pitchFamily="34" charset="0"/>
            </a:endParaRPr>
          </a:p>
          <a:p>
            <a:endParaRPr lang="nb-NO" dirty="0"/>
          </a:p>
        </p:txBody>
      </p:sp>
    </p:spTree>
    <p:extLst>
      <p:ext uri="{BB962C8B-B14F-4D97-AF65-F5344CB8AC3E}">
        <p14:creationId xmlns:p14="http://schemas.microsoft.com/office/powerpoint/2010/main" val="626202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C6AE4A0B-7884-4B46-821B-62F6E4A5C6CD}"/>
              </a:ext>
            </a:extLst>
          </p:cNvPr>
          <p:cNvSpPr txBox="1"/>
          <p:nvPr/>
        </p:nvSpPr>
        <p:spPr>
          <a:xfrm rot="10800000">
            <a:off x="229246" y="1555490"/>
            <a:ext cx="923330" cy="3255250"/>
          </a:xfrm>
          <a:prstGeom prst="rect">
            <a:avLst/>
          </a:prstGeom>
          <a:solidFill>
            <a:schemeClr val="tx1"/>
          </a:solidFill>
        </p:spPr>
        <p:txBody>
          <a:bodyPr vert="eaVert" wrap="none" rtlCol="0">
            <a:spAutoFit/>
          </a:bodyPr>
          <a:lstStyle/>
          <a:p>
            <a:r>
              <a:rPr lang="nb-NO" sz="2400" dirty="0">
                <a:solidFill>
                  <a:schemeClr val="accent4"/>
                </a:solidFill>
              </a:rPr>
              <a:t>Vurdering av personvern-</a:t>
            </a:r>
          </a:p>
          <a:p>
            <a:r>
              <a:rPr lang="nb-NO" sz="2400" dirty="0">
                <a:solidFill>
                  <a:schemeClr val="accent4"/>
                </a:solidFill>
              </a:rPr>
              <a:t>Konsekvenser (1)</a:t>
            </a:r>
          </a:p>
        </p:txBody>
      </p:sp>
      <p:sp>
        <p:nvSpPr>
          <p:cNvPr id="4" name="TekstSylinder 3">
            <a:extLst>
              <a:ext uri="{FF2B5EF4-FFF2-40B4-BE49-F238E27FC236}">
                <a16:creationId xmlns:a16="http://schemas.microsoft.com/office/drawing/2014/main" id="{DC168643-5481-4F9C-9C06-43381C54FFE5}"/>
              </a:ext>
            </a:extLst>
          </p:cNvPr>
          <p:cNvSpPr txBox="1"/>
          <p:nvPr/>
        </p:nvSpPr>
        <p:spPr>
          <a:xfrm>
            <a:off x="1587976" y="280655"/>
            <a:ext cx="10374779" cy="2585323"/>
          </a:xfrm>
          <a:prstGeom prst="rect">
            <a:avLst/>
          </a:prstGeom>
          <a:solidFill>
            <a:srgbClr val="FF99CC"/>
          </a:solidFill>
        </p:spPr>
        <p:txBody>
          <a:bodyPr wrap="square" rtlCol="0">
            <a:spAutoFit/>
          </a:bodyPr>
          <a:lstStyle/>
          <a:p>
            <a:r>
              <a:rPr lang="nb-NO" dirty="0"/>
              <a:t>Plikt til å vurdere personvernkonsekvenser hvis «sannsynlig at behandlingen vil medføre høy risiko for fysiske personers rettigheter og friheter» (jf. art. 35(1))</a:t>
            </a:r>
          </a:p>
          <a:p>
            <a:pPr marL="285750" indent="-285750">
              <a:buFont typeface="Arial" panose="020B0604020202020204" pitchFamily="34" charset="0"/>
              <a:buChar char="•"/>
            </a:pPr>
            <a:r>
              <a:rPr lang="nb-NO" dirty="0"/>
              <a:t>Vurderingen skal skje </a:t>
            </a:r>
            <a:r>
              <a:rPr lang="nb-NO" i="1" dirty="0"/>
              <a:t>før</a:t>
            </a:r>
            <a:r>
              <a:rPr lang="nb-NO" dirty="0"/>
              <a:t> behandlingen foretas</a:t>
            </a:r>
          </a:p>
          <a:p>
            <a:pPr marL="285750" indent="-285750">
              <a:buFont typeface="Arial" panose="020B0604020202020204" pitchFamily="34" charset="0"/>
              <a:buChar char="•"/>
            </a:pPr>
            <a:r>
              <a:rPr lang="nb-NO" dirty="0"/>
              <a:t>Krav til konsekvensanalyse  gjelder bare dersom det er sannsynlig med høy risiko – men må uansett gjøre et anslag jf. art. 24 og 32</a:t>
            </a:r>
          </a:p>
          <a:p>
            <a:pPr marL="285750" indent="-285750">
              <a:buFont typeface="Arial" panose="020B0604020202020204" pitchFamily="34" charset="0"/>
              <a:buChar char="•"/>
            </a:pPr>
            <a:r>
              <a:rPr lang="nb-NO" dirty="0"/>
              <a:t>Den generelle sannsynligheten/risikoen skal vurderes konkret: «idet det tas hensyn til behandlingens art, omfang, formål og sammenhengen den utføres i»</a:t>
            </a:r>
          </a:p>
          <a:p>
            <a:pPr marL="285750" indent="-285750">
              <a:buFont typeface="Arial" panose="020B0604020202020204" pitchFamily="34" charset="0"/>
              <a:buChar char="•"/>
            </a:pPr>
            <a:r>
              <a:rPr lang="nb-NO" dirty="0"/>
              <a:t>Bruk av ny teknologi er en indikasjon (jf. § 35(1))</a:t>
            </a:r>
          </a:p>
          <a:p>
            <a:pPr marL="285750" indent="-285750">
              <a:buFont typeface="Arial" panose="020B0604020202020204" pitchFamily="34" charset="0"/>
              <a:buChar char="•"/>
            </a:pPr>
            <a:r>
              <a:rPr lang="nb-NO" dirty="0"/>
              <a:t>Risikoen må alltid regnes som høy hvis behandlingen dekkes av art. 35(3), jf. neste boks</a:t>
            </a:r>
          </a:p>
        </p:txBody>
      </p:sp>
      <p:sp>
        <p:nvSpPr>
          <p:cNvPr id="5" name="TekstSylinder 4">
            <a:extLst>
              <a:ext uri="{FF2B5EF4-FFF2-40B4-BE49-F238E27FC236}">
                <a16:creationId xmlns:a16="http://schemas.microsoft.com/office/drawing/2014/main" id="{86F96BAF-2BB3-4B48-B589-A0F03E8DA6F5}"/>
              </a:ext>
            </a:extLst>
          </p:cNvPr>
          <p:cNvSpPr txBox="1"/>
          <p:nvPr/>
        </p:nvSpPr>
        <p:spPr>
          <a:xfrm>
            <a:off x="1587976" y="2908300"/>
            <a:ext cx="10341574" cy="1477328"/>
          </a:xfrm>
          <a:prstGeom prst="rect">
            <a:avLst/>
          </a:prstGeom>
          <a:solidFill>
            <a:srgbClr val="FFCCFF"/>
          </a:solidFill>
        </p:spPr>
        <p:txBody>
          <a:bodyPr wrap="square" rtlCol="0">
            <a:spAutoFit/>
          </a:bodyPr>
          <a:lstStyle/>
          <a:p>
            <a:r>
              <a:rPr lang="nb-NO" dirty="0"/>
              <a:t>Konsekvensvurderingen «skal særlig være nødvendig» hvis (jf. art. 35(3)):</a:t>
            </a:r>
          </a:p>
          <a:p>
            <a:pPr marL="285750" indent="-285750">
              <a:buFont typeface="Arial" panose="020B0604020202020204" pitchFamily="34" charset="0"/>
              <a:buChar char="•"/>
            </a:pPr>
            <a:r>
              <a:rPr lang="nb-NO" dirty="0"/>
              <a:t>Systematisk og omfattende vurdering av personlige aspekter ved den registrerte når denne er basert på automatisert behandling / «profilering» (jf. art. 22 og art. 4(4))</a:t>
            </a:r>
          </a:p>
          <a:p>
            <a:pPr marL="285750" indent="-285750">
              <a:buFont typeface="Arial" panose="020B0604020202020204" pitchFamily="34" charset="0"/>
              <a:buChar char="•"/>
            </a:pPr>
            <a:r>
              <a:rPr lang="nb-NO" dirty="0"/>
              <a:t>Behandling i stor skala av særlige kategorier personopplysninger (jf. art. 9(1))</a:t>
            </a:r>
          </a:p>
          <a:p>
            <a:pPr marL="285750" indent="-285750">
              <a:buFont typeface="Arial" panose="020B0604020202020204" pitchFamily="34" charset="0"/>
              <a:buChar char="•"/>
            </a:pPr>
            <a:r>
              <a:rPr lang="nb-NO" dirty="0"/>
              <a:t>Systematisk overvåking av offentlig tilgjengelig sted</a:t>
            </a:r>
          </a:p>
        </p:txBody>
      </p:sp>
      <p:sp>
        <p:nvSpPr>
          <p:cNvPr id="3" name="TekstSylinder 2">
            <a:extLst>
              <a:ext uri="{FF2B5EF4-FFF2-40B4-BE49-F238E27FC236}">
                <a16:creationId xmlns:a16="http://schemas.microsoft.com/office/drawing/2014/main" id="{4B6791DF-DBFE-4405-BD12-A9232511B936}"/>
              </a:ext>
            </a:extLst>
          </p:cNvPr>
          <p:cNvSpPr txBox="1"/>
          <p:nvPr/>
        </p:nvSpPr>
        <p:spPr>
          <a:xfrm>
            <a:off x="1587977" y="4427950"/>
            <a:ext cx="10374778" cy="923330"/>
          </a:xfrm>
          <a:prstGeom prst="rect">
            <a:avLst/>
          </a:prstGeom>
          <a:solidFill>
            <a:schemeClr val="accent4">
              <a:lumMod val="20000"/>
              <a:lumOff val="80000"/>
            </a:schemeClr>
          </a:solidFill>
        </p:spPr>
        <p:txBody>
          <a:bodyPr wrap="square" rtlCol="0">
            <a:spAutoFit/>
          </a:bodyPr>
          <a:lstStyle/>
          <a:p>
            <a:pPr marL="285750" indent="-285750">
              <a:buFont typeface="Arial" panose="020B0604020202020204" pitchFamily="34" charset="0"/>
              <a:buChar char="•"/>
            </a:pPr>
            <a:r>
              <a:rPr lang="nb-NO" dirty="0"/>
              <a:t>Art. 35(3) skaper trolig </a:t>
            </a:r>
            <a:r>
              <a:rPr lang="nb-NO" i="1" dirty="0"/>
              <a:t>plikt</a:t>
            </a:r>
            <a:r>
              <a:rPr lang="nb-NO" dirty="0"/>
              <a:t> til konsekvensutredning (jf. </a:t>
            </a:r>
            <a:r>
              <a:rPr lang="nb-NO" i="1" dirty="0"/>
              <a:t>«skal særlig være nødvendig»)</a:t>
            </a:r>
          </a:p>
          <a:p>
            <a:pPr marL="285750" indent="-285750">
              <a:buFont typeface="Arial" panose="020B0604020202020204" pitchFamily="34" charset="0"/>
              <a:buChar char="•"/>
            </a:pPr>
            <a:r>
              <a:rPr lang="nb-NO" dirty="0"/>
              <a:t>Kriteriene i art. 35(1) kan imidlertid medføre plikt til konsekvensutredning selv om behandlingen ikke er slik som beskrevet i art. 35(3)</a:t>
            </a:r>
          </a:p>
        </p:txBody>
      </p:sp>
      <p:sp>
        <p:nvSpPr>
          <p:cNvPr id="6" name="TekstSylinder 5">
            <a:extLst>
              <a:ext uri="{FF2B5EF4-FFF2-40B4-BE49-F238E27FC236}">
                <a16:creationId xmlns:a16="http://schemas.microsoft.com/office/drawing/2014/main" id="{D026919E-3D1D-4C6A-A232-B309D6E2EFF6}"/>
              </a:ext>
            </a:extLst>
          </p:cNvPr>
          <p:cNvSpPr txBox="1"/>
          <p:nvPr/>
        </p:nvSpPr>
        <p:spPr>
          <a:xfrm>
            <a:off x="1587975" y="5393602"/>
            <a:ext cx="10374777" cy="646331"/>
          </a:xfrm>
          <a:prstGeom prst="rect">
            <a:avLst/>
          </a:prstGeom>
          <a:solidFill>
            <a:schemeClr val="accent6">
              <a:lumMod val="20000"/>
              <a:lumOff val="80000"/>
            </a:schemeClr>
          </a:solidFill>
        </p:spPr>
        <p:txBody>
          <a:bodyPr wrap="square" rtlCol="0">
            <a:spAutoFit/>
          </a:bodyPr>
          <a:lstStyle/>
          <a:p>
            <a:r>
              <a:rPr lang="nb-NO" dirty="0"/>
              <a:t>Tilsynsmyndigheten </a:t>
            </a:r>
            <a:r>
              <a:rPr lang="nb-NO" i="1" dirty="0"/>
              <a:t>skal</a:t>
            </a:r>
            <a:r>
              <a:rPr lang="nb-NO" dirty="0"/>
              <a:t> utarbeide «må vurdere-liste», og</a:t>
            </a:r>
            <a:r>
              <a:rPr lang="nb-NO" i="1" dirty="0"/>
              <a:t> kan</a:t>
            </a:r>
            <a:r>
              <a:rPr lang="nb-NO" dirty="0"/>
              <a:t> utarbeide «må ikke vurdere-liste», jf. art. 35(4) og (5)</a:t>
            </a:r>
          </a:p>
        </p:txBody>
      </p:sp>
    </p:spTree>
    <p:extLst>
      <p:ext uri="{BB962C8B-B14F-4D97-AF65-F5344CB8AC3E}">
        <p14:creationId xmlns:p14="http://schemas.microsoft.com/office/powerpoint/2010/main" val="226049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C6AE4A0B-7884-4B46-821B-62F6E4A5C6CD}"/>
              </a:ext>
            </a:extLst>
          </p:cNvPr>
          <p:cNvSpPr txBox="1"/>
          <p:nvPr/>
        </p:nvSpPr>
        <p:spPr>
          <a:xfrm rot="10800000">
            <a:off x="229246" y="1555490"/>
            <a:ext cx="923330" cy="3255250"/>
          </a:xfrm>
          <a:prstGeom prst="rect">
            <a:avLst/>
          </a:prstGeom>
          <a:solidFill>
            <a:schemeClr val="tx1"/>
          </a:solidFill>
        </p:spPr>
        <p:txBody>
          <a:bodyPr vert="eaVert" wrap="none" rtlCol="0">
            <a:spAutoFit/>
          </a:bodyPr>
          <a:lstStyle/>
          <a:p>
            <a:r>
              <a:rPr lang="nb-NO" sz="2400" dirty="0">
                <a:solidFill>
                  <a:schemeClr val="accent4"/>
                </a:solidFill>
              </a:rPr>
              <a:t>Vurdering av personvern-</a:t>
            </a:r>
          </a:p>
          <a:p>
            <a:r>
              <a:rPr lang="nb-NO" sz="2400" dirty="0">
                <a:solidFill>
                  <a:schemeClr val="accent4"/>
                </a:solidFill>
              </a:rPr>
              <a:t>Konsekvenser (2)</a:t>
            </a:r>
          </a:p>
        </p:txBody>
      </p:sp>
      <p:sp>
        <p:nvSpPr>
          <p:cNvPr id="7" name="TekstSylinder 6">
            <a:extLst>
              <a:ext uri="{FF2B5EF4-FFF2-40B4-BE49-F238E27FC236}">
                <a16:creationId xmlns:a16="http://schemas.microsoft.com/office/drawing/2014/main" id="{EAAD1DCE-9B71-4094-9DA0-60DA7B9527CF}"/>
              </a:ext>
            </a:extLst>
          </p:cNvPr>
          <p:cNvSpPr txBox="1"/>
          <p:nvPr/>
        </p:nvSpPr>
        <p:spPr>
          <a:xfrm>
            <a:off x="1697261" y="1392605"/>
            <a:ext cx="9972540" cy="1107996"/>
          </a:xfrm>
          <a:prstGeom prst="rect">
            <a:avLst/>
          </a:prstGeom>
          <a:solidFill>
            <a:schemeClr val="accent2">
              <a:lumMod val="40000"/>
              <a:lumOff val="60000"/>
            </a:schemeClr>
          </a:solidFill>
        </p:spPr>
        <p:txBody>
          <a:bodyPr wrap="square" rtlCol="0">
            <a:spAutoFit/>
          </a:bodyPr>
          <a:lstStyle/>
          <a:p>
            <a:r>
              <a:rPr lang="nb-NO" sz="2200" dirty="0"/>
              <a:t>Personvernombudet skal rådføres om utførelsen av konsekvensutredningen, men kan med fordel også rådføres i spørsmålet om konsekvensvurdering er nødvendig/ønskelig (jf. art. 35(2))</a:t>
            </a:r>
          </a:p>
        </p:txBody>
      </p:sp>
      <p:sp>
        <p:nvSpPr>
          <p:cNvPr id="8" name="TekstSylinder 7">
            <a:extLst>
              <a:ext uri="{FF2B5EF4-FFF2-40B4-BE49-F238E27FC236}">
                <a16:creationId xmlns:a16="http://schemas.microsoft.com/office/drawing/2014/main" id="{9B929F52-6EA9-4928-BFE2-7F042A4CC0DF}"/>
              </a:ext>
            </a:extLst>
          </p:cNvPr>
          <p:cNvSpPr txBox="1"/>
          <p:nvPr/>
        </p:nvSpPr>
        <p:spPr>
          <a:xfrm>
            <a:off x="1697261" y="3371844"/>
            <a:ext cx="10002675" cy="769441"/>
          </a:xfrm>
          <a:prstGeom prst="rect">
            <a:avLst/>
          </a:prstGeom>
          <a:solidFill>
            <a:schemeClr val="accent6">
              <a:lumMod val="20000"/>
              <a:lumOff val="80000"/>
            </a:schemeClr>
          </a:solidFill>
        </p:spPr>
        <p:txBody>
          <a:bodyPr wrap="none" rtlCol="0">
            <a:spAutoFit/>
          </a:bodyPr>
          <a:lstStyle/>
          <a:p>
            <a:r>
              <a:rPr lang="nb-NO" sz="2200" dirty="0"/>
              <a:t>Det gjelder minstekrav til innholdet av behandlingsansvarliges konsekvensvurderinger,</a:t>
            </a:r>
            <a:br>
              <a:rPr lang="nb-NO" sz="2200" dirty="0"/>
            </a:br>
            <a:r>
              <a:rPr lang="nb-NO" sz="2200" dirty="0"/>
              <a:t>se art. 35(7)</a:t>
            </a:r>
          </a:p>
        </p:txBody>
      </p:sp>
      <p:sp>
        <p:nvSpPr>
          <p:cNvPr id="16" name="TekstSylinder 15">
            <a:extLst>
              <a:ext uri="{FF2B5EF4-FFF2-40B4-BE49-F238E27FC236}">
                <a16:creationId xmlns:a16="http://schemas.microsoft.com/office/drawing/2014/main" id="{E004E215-7130-4F99-960F-9D76401D53C8}"/>
              </a:ext>
            </a:extLst>
          </p:cNvPr>
          <p:cNvSpPr txBox="1"/>
          <p:nvPr/>
        </p:nvSpPr>
        <p:spPr>
          <a:xfrm>
            <a:off x="1697261" y="2551502"/>
            <a:ext cx="9972540" cy="769441"/>
          </a:xfrm>
          <a:prstGeom prst="rect">
            <a:avLst/>
          </a:prstGeom>
          <a:solidFill>
            <a:schemeClr val="accent4">
              <a:lumMod val="60000"/>
              <a:lumOff val="40000"/>
            </a:schemeClr>
          </a:solidFill>
        </p:spPr>
        <p:txBody>
          <a:bodyPr wrap="square" rtlCol="0">
            <a:spAutoFit/>
          </a:bodyPr>
          <a:lstStyle/>
          <a:p>
            <a:r>
              <a:rPr lang="nb-NO" sz="2200" dirty="0"/>
              <a:t>Registrerte eller registrertes representanter skal høres dersom dette er relevant (jf. art. 35(9) og art. 5(1)(a))</a:t>
            </a:r>
          </a:p>
        </p:txBody>
      </p:sp>
    </p:spTree>
    <p:extLst>
      <p:ext uri="{BB962C8B-B14F-4D97-AF65-F5344CB8AC3E}">
        <p14:creationId xmlns:p14="http://schemas.microsoft.com/office/powerpoint/2010/main" val="321100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14679C04-2228-4555-87F7-19E3B671252A}"/>
              </a:ext>
            </a:extLst>
          </p:cNvPr>
          <p:cNvSpPr txBox="1"/>
          <p:nvPr/>
        </p:nvSpPr>
        <p:spPr>
          <a:xfrm>
            <a:off x="1435493" y="670121"/>
            <a:ext cx="10015468" cy="2462213"/>
          </a:xfrm>
          <a:prstGeom prst="rect">
            <a:avLst/>
          </a:prstGeom>
          <a:solidFill>
            <a:srgbClr val="FF99CC"/>
          </a:solidFill>
        </p:spPr>
        <p:txBody>
          <a:bodyPr wrap="square" rtlCol="0">
            <a:spAutoFit/>
          </a:bodyPr>
          <a:lstStyle/>
          <a:p>
            <a:r>
              <a:rPr lang="nb-NO" sz="2200" dirty="0"/>
              <a:t>Hvis vurderingen i </a:t>
            </a:r>
            <a:r>
              <a:rPr lang="nb-NO" sz="2200" dirty="0" err="1"/>
              <a:t>hht</a:t>
            </a:r>
            <a:r>
              <a:rPr lang="nb-NO" sz="2200" dirty="0"/>
              <a:t>. art. 35 viser «høy risiko» skal den behandlingsansvarlige i visse tilfeller rådføre seg med Datatilsynet, jf. art. 36(1)</a:t>
            </a:r>
          </a:p>
          <a:p>
            <a:pPr marL="285750" indent="-285750">
              <a:buFont typeface="Arial" panose="020B0604020202020204" pitchFamily="34" charset="0"/>
              <a:buChar char="•"/>
            </a:pPr>
            <a:r>
              <a:rPr lang="nb-NO" sz="2200" dirty="0"/>
              <a:t>Plikten til forhåndsdrøfting oppstår trolig bare når det ikke er mulig, ønskelig, hensiktsmessig e.l. å gjennomføre risikoreduserende tiltak, eller når det er tvil om iverksatte tiltak er tilstrekkelige</a:t>
            </a:r>
          </a:p>
          <a:p>
            <a:pPr marL="285750" indent="-285750">
              <a:buFont typeface="Arial" panose="020B0604020202020204" pitchFamily="34" charset="0"/>
              <a:buChar char="•"/>
            </a:pPr>
            <a:r>
              <a:rPr lang="nb-NO" sz="2200" dirty="0"/>
              <a:t>Oppstår drøftingsplikt, skal behandlingsansvarlige legge frem informasjon som nevnt i art. 36(3)(a – f)</a:t>
            </a:r>
          </a:p>
        </p:txBody>
      </p:sp>
      <p:sp>
        <p:nvSpPr>
          <p:cNvPr id="4" name="TekstSylinder 3">
            <a:extLst>
              <a:ext uri="{FF2B5EF4-FFF2-40B4-BE49-F238E27FC236}">
                <a16:creationId xmlns:a16="http://schemas.microsoft.com/office/drawing/2014/main" id="{AA8B68EE-B876-49E4-A735-713AEEBC5583}"/>
              </a:ext>
            </a:extLst>
          </p:cNvPr>
          <p:cNvSpPr txBox="1"/>
          <p:nvPr/>
        </p:nvSpPr>
        <p:spPr>
          <a:xfrm rot="10800000">
            <a:off x="299936" y="1447070"/>
            <a:ext cx="553998" cy="2922723"/>
          </a:xfrm>
          <a:prstGeom prst="rect">
            <a:avLst/>
          </a:prstGeom>
          <a:solidFill>
            <a:schemeClr val="tx1"/>
          </a:solidFill>
        </p:spPr>
        <p:txBody>
          <a:bodyPr vert="eaVert" wrap="none" rtlCol="0">
            <a:spAutoFit/>
          </a:bodyPr>
          <a:lstStyle/>
          <a:p>
            <a:r>
              <a:rPr lang="nb-NO" sz="2400" dirty="0">
                <a:solidFill>
                  <a:schemeClr val="accent4"/>
                </a:solidFill>
              </a:rPr>
              <a:t>Forhåndsdrøftinger (1)</a:t>
            </a:r>
          </a:p>
        </p:txBody>
      </p:sp>
      <p:sp>
        <p:nvSpPr>
          <p:cNvPr id="6" name="TekstSylinder 5">
            <a:extLst>
              <a:ext uri="{FF2B5EF4-FFF2-40B4-BE49-F238E27FC236}">
                <a16:creationId xmlns:a16="http://schemas.microsoft.com/office/drawing/2014/main" id="{6BD0C227-3DE6-49ED-9C58-303AFEEB6E76}"/>
              </a:ext>
            </a:extLst>
          </p:cNvPr>
          <p:cNvSpPr txBox="1"/>
          <p:nvPr/>
        </p:nvSpPr>
        <p:spPr>
          <a:xfrm>
            <a:off x="1435493" y="3199802"/>
            <a:ext cx="10015466" cy="1107996"/>
          </a:xfrm>
          <a:prstGeom prst="rect">
            <a:avLst/>
          </a:prstGeom>
          <a:solidFill>
            <a:schemeClr val="accent4">
              <a:lumMod val="20000"/>
              <a:lumOff val="80000"/>
            </a:schemeClr>
          </a:solidFill>
        </p:spPr>
        <p:txBody>
          <a:bodyPr wrap="square" rtlCol="0">
            <a:spAutoFit/>
          </a:bodyPr>
          <a:lstStyle/>
          <a:p>
            <a:r>
              <a:rPr lang="nb-NO" sz="2200" dirty="0"/>
              <a:t>Mener Datatilsynet at den planlagte behandlingen vil være i strid med forordningen (fordi risikoen er for høy, eller av andre grunner) starter drøftinger i tråd med art. 36(2) og (3)</a:t>
            </a:r>
          </a:p>
        </p:txBody>
      </p:sp>
      <p:sp>
        <p:nvSpPr>
          <p:cNvPr id="8" name="TekstSylinder 7">
            <a:extLst>
              <a:ext uri="{FF2B5EF4-FFF2-40B4-BE49-F238E27FC236}">
                <a16:creationId xmlns:a16="http://schemas.microsoft.com/office/drawing/2014/main" id="{9F84EA96-1614-450C-834E-54EB36CF9AEE}"/>
              </a:ext>
            </a:extLst>
          </p:cNvPr>
          <p:cNvSpPr txBox="1"/>
          <p:nvPr/>
        </p:nvSpPr>
        <p:spPr>
          <a:xfrm>
            <a:off x="1435493" y="4375266"/>
            <a:ext cx="10015466" cy="1107996"/>
          </a:xfrm>
          <a:prstGeom prst="rect">
            <a:avLst/>
          </a:prstGeom>
          <a:solidFill>
            <a:schemeClr val="accent2">
              <a:lumMod val="40000"/>
              <a:lumOff val="60000"/>
            </a:schemeClr>
          </a:solidFill>
        </p:spPr>
        <p:txBody>
          <a:bodyPr wrap="square" rtlCol="0">
            <a:spAutoFit/>
          </a:bodyPr>
          <a:lstStyle/>
          <a:p>
            <a:r>
              <a:rPr lang="nb-NO" sz="2200" dirty="0"/>
              <a:t>Drøftingene innebærer at Datatilsynet skal gi skriftlige råd til behandlingsansvarlige</a:t>
            </a:r>
          </a:p>
          <a:p>
            <a:pPr marL="285750" indent="-285750">
              <a:buFont typeface="Arial" panose="020B0604020202020204" pitchFamily="34" charset="0"/>
              <a:buChar char="•"/>
            </a:pPr>
            <a:r>
              <a:rPr lang="nb-NO" sz="2200" dirty="0"/>
              <a:t>Det fremgår ikke klart hva drøftingen nærmere går ut på, men en må forutsettes en form for meningsutveksling mellom Tilsynet og behandlingsansvarlige</a:t>
            </a:r>
          </a:p>
        </p:txBody>
      </p:sp>
    </p:spTree>
    <p:extLst>
      <p:ext uri="{BB962C8B-B14F-4D97-AF65-F5344CB8AC3E}">
        <p14:creationId xmlns:p14="http://schemas.microsoft.com/office/powerpoint/2010/main" val="3745147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392BC4E5-EABA-400B-B7AD-F016B125E08B}"/>
              </a:ext>
            </a:extLst>
          </p:cNvPr>
          <p:cNvSpPr txBox="1"/>
          <p:nvPr/>
        </p:nvSpPr>
        <p:spPr>
          <a:xfrm>
            <a:off x="1384985" y="1397398"/>
            <a:ext cx="10015466" cy="769441"/>
          </a:xfrm>
          <a:prstGeom prst="rect">
            <a:avLst/>
          </a:prstGeom>
          <a:solidFill>
            <a:srgbClr val="FF99CC"/>
          </a:solidFill>
        </p:spPr>
        <p:txBody>
          <a:bodyPr wrap="square" rtlCol="0">
            <a:spAutoFit/>
          </a:bodyPr>
          <a:lstStyle/>
          <a:p>
            <a:r>
              <a:rPr lang="nb-NO" sz="2200" dirty="0"/>
              <a:t>Kan ikke risikoen reduseres ned til akseptabelt nivå, kan Datatilsynet bruke myndighet i samsvar med art. 58, og i siste instans forby behandlingen, jf. art. 58(2)(f)</a:t>
            </a:r>
          </a:p>
        </p:txBody>
      </p:sp>
      <p:sp>
        <p:nvSpPr>
          <p:cNvPr id="4" name="TekstSylinder 3">
            <a:extLst>
              <a:ext uri="{FF2B5EF4-FFF2-40B4-BE49-F238E27FC236}">
                <a16:creationId xmlns:a16="http://schemas.microsoft.com/office/drawing/2014/main" id="{AA8B68EE-B876-49E4-A735-713AEEBC5583}"/>
              </a:ext>
            </a:extLst>
          </p:cNvPr>
          <p:cNvSpPr txBox="1"/>
          <p:nvPr/>
        </p:nvSpPr>
        <p:spPr>
          <a:xfrm rot="10800000">
            <a:off x="299936" y="1447070"/>
            <a:ext cx="553998" cy="2922723"/>
          </a:xfrm>
          <a:prstGeom prst="rect">
            <a:avLst/>
          </a:prstGeom>
          <a:solidFill>
            <a:schemeClr val="tx1"/>
          </a:solidFill>
        </p:spPr>
        <p:txBody>
          <a:bodyPr vert="eaVert" wrap="none" rtlCol="0">
            <a:spAutoFit/>
          </a:bodyPr>
          <a:lstStyle/>
          <a:p>
            <a:r>
              <a:rPr lang="nb-NO" sz="2400" dirty="0">
                <a:solidFill>
                  <a:schemeClr val="accent4"/>
                </a:solidFill>
              </a:rPr>
              <a:t>Forhåndsdrøftinger (2)</a:t>
            </a:r>
          </a:p>
        </p:txBody>
      </p:sp>
      <p:sp>
        <p:nvSpPr>
          <p:cNvPr id="5" name="TekstSylinder 4">
            <a:extLst>
              <a:ext uri="{FF2B5EF4-FFF2-40B4-BE49-F238E27FC236}">
                <a16:creationId xmlns:a16="http://schemas.microsoft.com/office/drawing/2014/main" id="{7B26A04D-7251-4BAE-943A-CDC428A77EC8}"/>
              </a:ext>
            </a:extLst>
          </p:cNvPr>
          <p:cNvSpPr txBox="1"/>
          <p:nvPr/>
        </p:nvSpPr>
        <p:spPr>
          <a:xfrm>
            <a:off x="1384985" y="2258327"/>
            <a:ext cx="10015467" cy="1446550"/>
          </a:xfrm>
          <a:prstGeom prst="rect">
            <a:avLst/>
          </a:prstGeom>
          <a:solidFill>
            <a:srgbClr val="FFCCFF"/>
          </a:solidFill>
        </p:spPr>
        <p:txBody>
          <a:bodyPr wrap="square" rtlCol="0">
            <a:spAutoFit/>
          </a:bodyPr>
          <a:lstStyle/>
          <a:p>
            <a:r>
              <a:rPr lang="nb-NO" sz="2200" dirty="0"/>
              <a:t>Samlet sett kan en se art. 35 og 36 som en «selvbetjent konsesjonsbehandling»</a:t>
            </a:r>
          </a:p>
          <a:p>
            <a:pPr marL="285750" indent="-285750">
              <a:buFont typeface="Arial" panose="020B0604020202020204" pitchFamily="34" charset="0"/>
              <a:buChar char="•"/>
            </a:pPr>
            <a:r>
              <a:rPr lang="nb-NO" sz="2200" dirty="0"/>
              <a:t>Det er åpnet for nasjonale krav til forhåndsgodkjenning (konsesjon) i tilknytning til behandling av personopplysninger «i allmennhetens interesse» (art. 36(5)), men denne muligheten er til nå ikke benyttet i Norge</a:t>
            </a:r>
          </a:p>
        </p:txBody>
      </p:sp>
    </p:spTree>
    <p:extLst>
      <p:ext uri="{BB962C8B-B14F-4D97-AF65-F5344CB8AC3E}">
        <p14:creationId xmlns:p14="http://schemas.microsoft.com/office/powerpoint/2010/main" val="3114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1935</Words>
  <Application>Microsoft Office PowerPoint</Application>
  <PresentationFormat>Widescreen</PresentationFormat>
  <Paragraphs>117</Paragraphs>
  <Slides>14</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14</vt:i4>
      </vt:variant>
    </vt:vector>
  </HeadingPairs>
  <TitlesOfParts>
    <vt:vector size="18" baseType="lpstr">
      <vt:lpstr>Arial</vt:lpstr>
      <vt:lpstr>Calibri</vt:lpstr>
      <vt:lpstr>Calibri Light</vt:lpstr>
      <vt:lpstr>Office-tema</vt:lpstr>
      <vt:lpstr>Studentbestilt forelesning 2 og 3 om * innebygget personvern * betydningen av risikovurderinger i art. 24, 32 og 35 </vt:lpstr>
      <vt:lpstr>Innebygget personvern, art. 25</vt:lpstr>
      <vt:lpstr>PowerPoint-presentasjon</vt:lpstr>
      <vt:lpstr>Vurdering av risiko som grunnlag for iverksetting av tiltak</vt:lpstr>
      <vt:lpstr>Nærmere om risikovurderinger (1)</vt:lpstr>
      <vt:lpstr>Nærmere om risikovurdering (2)</vt:lpstr>
      <vt:lpstr>Risiko og tiltak</vt:lpstr>
      <vt:lpstr>Den behandlingsansvarliges ansvar, art. 24</vt:lpstr>
      <vt:lpstr>Sikkerhet ved behandlingen, art. 32   (1)</vt:lpstr>
      <vt:lpstr>Sikkerhet ved behandlingen, art. 32   (2)</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Studentbestilt forelesning 2 og 3 om * innebygget personvern * betydningen av risikovurderinger i art. 24, 32 og 35 </dc:title>
  <dc:creator>dag wiese schartum</dc:creator>
  <cp:lastModifiedBy>dag wiese schartum</cp:lastModifiedBy>
  <cp:revision>6</cp:revision>
  <dcterms:created xsi:type="dcterms:W3CDTF">2020-10-05T19:22:03Z</dcterms:created>
  <dcterms:modified xsi:type="dcterms:W3CDTF">2020-10-05T20:12:55Z</dcterms:modified>
</cp:coreProperties>
</file>