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257" r:id="rId2"/>
    <p:sldId id="292" r:id="rId3"/>
    <p:sldId id="291" r:id="rId4"/>
    <p:sldId id="302" r:id="rId5"/>
    <p:sldId id="308" r:id="rId6"/>
    <p:sldId id="297" r:id="rId7"/>
    <p:sldId id="260" r:id="rId8"/>
    <p:sldId id="283" r:id="rId9"/>
    <p:sldId id="307" r:id="rId10"/>
    <p:sldId id="295" r:id="rId11"/>
    <p:sldId id="296" r:id="rId12"/>
    <p:sldId id="293" r:id="rId13"/>
    <p:sldId id="300" r:id="rId14"/>
    <p:sldId id="301" r:id="rId15"/>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9" autoAdjust="0"/>
    <p:restoredTop sz="92362" autoAdjust="0"/>
  </p:normalViewPr>
  <p:slideViewPr>
    <p:cSldViewPr>
      <p:cViewPr>
        <p:scale>
          <a:sx n="76" d="100"/>
          <a:sy n="76" d="100"/>
        </p:scale>
        <p:origin x="-2718" y="-780"/>
      </p:cViewPr>
      <p:guideLst>
        <p:guide orient="horz" pos="2160"/>
        <p:guide pos="2880"/>
      </p:guideLst>
    </p:cSldViewPr>
  </p:slideViewPr>
  <p:notesTextViewPr>
    <p:cViewPr>
      <p:scale>
        <a:sx n="1" d="1"/>
        <a:sy n="1" d="1"/>
      </p:scale>
      <p:origin x="0" y="0"/>
    </p:cViewPr>
  </p:notesTextViewPr>
  <p:sorterViewPr>
    <p:cViewPr>
      <p:scale>
        <a:sx n="120" d="100"/>
        <a:sy n="120" d="100"/>
      </p:scale>
      <p:origin x="0" y="25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FFA6D419-E5F5-4266-AEF0-04BC58470FB5}" type="datetimeFigureOut">
              <a:rPr lang="nb-NO" smtClean="0"/>
              <a:t>28.03.2017</a:t>
            </a:fld>
            <a:endParaRPr lang="nb-NO"/>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6CC9E355-B08A-45BD-9C7D-0FD6EFDD63CE}" type="slidenum">
              <a:rPr lang="nb-NO" smtClean="0"/>
              <a:t>‹#›</a:t>
            </a:fld>
            <a:endParaRPr lang="nb-NO"/>
          </a:p>
        </p:txBody>
      </p:sp>
    </p:spTree>
    <p:extLst>
      <p:ext uri="{BB962C8B-B14F-4D97-AF65-F5344CB8AC3E}">
        <p14:creationId xmlns:p14="http://schemas.microsoft.com/office/powerpoint/2010/main" val="3571123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65A6543E-CB4F-44E3-AC3E-FF2B662BB946}" type="datetimeFigureOut">
              <a:rPr lang="nb-NO" smtClean="0"/>
              <a:t>28.03.2017</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91975DF0-147E-4D54-8254-4E51F5A90E8E}" type="slidenum">
              <a:rPr lang="nb-NO" smtClean="0"/>
              <a:t>‹#›</a:t>
            </a:fld>
            <a:endParaRPr lang="nb-NO"/>
          </a:p>
        </p:txBody>
      </p:sp>
    </p:spTree>
    <p:extLst>
      <p:ext uri="{BB962C8B-B14F-4D97-AF65-F5344CB8AC3E}">
        <p14:creationId xmlns:p14="http://schemas.microsoft.com/office/powerpoint/2010/main" val="1243875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Senteret</a:t>
            </a:r>
            <a:r>
              <a:rPr lang="en-GB" baseline="0" dirty="0" smtClean="0"/>
              <a:t> </a:t>
            </a:r>
            <a:r>
              <a:rPr lang="en-GB" baseline="0" dirty="0" err="1" smtClean="0"/>
              <a:t>skal</a:t>
            </a:r>
            <a:r>
              <a:rPr lang="en-GB" baseline="0" dirty="0" smtClean="0"/>
              <a:t> </a:t>
            </a:r>
            <a:r>
              <a:rPr lang="en-GB" baseline="0" dirty="0" err="1" smtClean="0"/>
              <a:t>støtte</a:t>
            </a:r>
            <a:r>
              <a:rPr lang="en-GB" baseline="0" dirty="0" smtClean="0"/>
              <a:t> </a:t>
            </a:r>
            <a:r>
              <a:rPr lang="en-GB" baseline="0" dirty="0" err="1" smtClean="0"/>
              <a:t>opp</a:t>
            </a:r>
            <a:r>
              <a:rPr lang="en-GB" baseline="0" dirty="0" smtClean="0"/>
              <a:t> under </a:t>
            </a:r>
            <a:r>
              <a:rPr lang="en-GB" baseline="0" dirty="0" err="1" smtClean="0"/>
              <a:t>UiO</a:t>
            </a:r>
            <a:r>
              <a:rPr lang="en-GB" baseline="0" dirty="0" smtClean="0"/>
              <a:t> </a:t>
            </a:r>
            <a:r>
              <a:rPr lang="en-GB" baseline="0" dirty="0" err="1" smtClean="0"/>
              <a:t>ambisjoner</a:t>
            </a:r>
            <a:r>
              <a:rPr lang="en-GB" baseline="0" dirty="0" smtClean="0"/>
              <a:t> </a:t>
            </a:r>
            <a:r>
              <a:rPr lang="en-GB" baseline="0" dirty="0" err="1" smtClean="0"/>
              <a:t>og</a:t>
            </a:r>
            <a:r>
              <a:rPr lang="en-GB" baseline="0" dirty="0" smtClean="0"/>
              <a:t> </a:t>
            </a:r>
            <a:r>
              <a:rPr lang="en-GB" baseline="0" dirty="0" err="1" smtClean="0"/>
              <a:t>verdigrunnlag</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91975DF0-147E-4D54-8254-4E51F5A90E8E}" type="slidenum">
              <a:rPr lang="nb-NO" smtClean="0"/>
              <a:t>1</a:t>
            </a:fld>
            <a:endParaRPr lang="nb-NO"/>
          </a:p>
        </p:txBody>
      </p:sp>
    </p:spTree>
    <p:extLst>
      <p:ext uri="{BB962C8B-B14F-4D97-AF65-F5344CB8AC3E}">
        <p14:creationId xmlns:p14="http://schemas.microsoft.com/office/powerpoint/2010/main" val="3979868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1975DF0-147E-4D54-8254-4E51F5A90E8E}" type="slidenum">
              <a:rPr lang="nb-NO" smtClean="0"/>
              <a:t>2</a:t>
            </a:fld>
            <a:endParaRPr lang="nb-NO"/>
          </a:p>
        </p:txBody>
      </p:sp>
    </p:spTree>
    <p:extLst>
      <p:ext uri="{BB962C8B-B14F-4D97-AF65-F5344CB8AC3E}">
        <p14:creationId xmlns:p14="http://schemas.microsoft.com/office/powerpoint/2010/main" val="3741839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1975DF0-147E-4D54-8254-4E51F5A90E8E}" type="slidenum">
              <a:rPr lang="nb-NO" smtClean="0">
                <a:solidFill>
                  <a:prstClr val="black"/>
                </a:solidFill>
              </a:rPr>
              <a:pPr/>
              <a:t>9</a:t>
            </a:fld>
            <a:endParaRPr lang="nb-NO">
              <a:solidFill>
                <a:prstClr val="black"/>
              </a:solidFill>
            </a:endParaRPr>
          </a:p>
        </p:txBody>
      </p:sp>
    </p:spTree>
    <p:extLst>
      <p:ext uri="{BB962C8B-B14F-4D97-AF65-F5344CB8AC3E}">
        <p14:creationId xmlns:p14="http://schemas.microsoft.com/office/powerpoint/2010/main" val="3719065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Prosjekt</a:t>
            </a:r>
            <a:r>
              <a:rPr lang="en-GB" baseline="0" dirty="0" smtClean="0"/>
              <a:t> </a:t>
            </a:r>
            <a:r>
              <a:rPr lang="en-GB" baseline="0" dirty="0" err="1" smtClean="0"/>
              <a:t>digitalt</a:t>
            </a:r>
            <a:r>
              <a:rPr lang="en-GB" baseline="0" dirty="0" smtClean="0"/>
              <a:t> </a:t>
            </a:r>
            <a:r>
              <a:rPr lang="en-GB" baseline="0" dirty="0" err="1" smtClean="0"/>
              <a:t>læringsmiljø</a:t>
            </a:r>
            <a:r>
              <a:rPr lang="en-GB" baseline="0" dirty="0" smtClean="0"/>
              <a:t>  </a:t>
            </a:r>
            <a:r>
              <a:rPr lang="en-GB" baseline="0" dirty="0" err="1" smtClean="0"/>
              <a:t>systemansvar</a:t>
            </a:r>
            <a:endParaRPr lang="en-GB" dirty="0"/>
          </a:p>
        </p:txBody>
      </p:sp>
      <p:sp>
        <p:nvSpPr>
          <p:cNvPr id="4" name="Slide Number Placeholder 3"/>
          <p:cNvSpPr>
            <a:spLocks noGrp="1"/>
          </p:cNvSpPr>
          <p:nvPr>
            <p:ph type="sldNum" sz="quarter" idx="10"/>
          </p:nvPr>
        </p:nvSpPr>
        <p:spPr/>
        <p:txBody>
          <a:bodyPr/>
          <a:lstStyle/>
          <a:p>
            <a:fld id="{91975DF0-147E-4D54-8254-4E51F5A90E8E}" type="slidenum">
              <a:rPr lang="nb-NO" smtClean="0"/>
              <a:t>10</a:t>
            </a:fld>
            <a:endParaRPr lang="nb-NO"/>
          </a:p>
        </p:txBody>
      </p:sp>
    </p:spTree>
    <p:extLst>
      <p:ext uri="{BB962C8B-B14F-4D97-AF65-F5344CB8AC3E}">
        <p14:creationId xmlns:p14="http://schemas.microsoft.com/office/powerpoint/2010/main" val="46468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975DF0-147E-4D54-8254-4E51F5A90E8E}" type="slidenum">
              <a:rPr lang="nb-NO" smtClean="0"/>
              <a:t>13</a:t>
            </a:fld>
            <a:endParaRPr lang="nb-NO"/>
          </a:p>
        </p:txBody>
      </p:sp>
    </p:spTree>
    <p:extLst>
      <p:ext uri="{BB962C8B-B14F-4D97-AF65-F5344CB8AC3E}">
        <p14:creationId xmlns:p14="http://schemas.microsoft.com/office/powerpoint/2010/main" val="2607132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1975DF0-147E-4D54-8254-4E51F5A90E8E}" type="slidenum">
              <a:rPr lang="nb-NO" smtClean="0"/>
              <a:t>14</a:t>
            </a:fld>
            <a:endParaRPr lang="nb-NO"/>
          </a:p>
        </p:txBody>
      </p:sp>
    </p:spTree>
    <p:extLst>
      <p:ext uri="{BB962C8B-B14F-4D97-AF65-F5344CB8AC3E}">
        <p14:creationId xmlns:p14="http://schemas.microsoft.com/office/powerpoint/2010/main" val="3673909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3115482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0303E941-EC9C-FA4A-B4F0-9296525549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9669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7FE59EF0-BF5C-5A41-BF91-EC18776DFB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0375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FC80A46E-1270-D647-94BA-7AA17620E5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7310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8"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9" name="Rectangle 12"/>
          <p:cNvSpPr>
            <a:spLocks noGrp="1" noChangeArrowheads="1"/>
          </p:cNvSpPr>
          <p:nvPr>
            <p:ph type="sldNum" sz="quarter" idx="12"/>
          </p:nvPr>
        </p:nvSpPr>
        <p:spPr/>
        <p:txBody>
          <a:bodyPr/>
          <a:lstStyle>
            <a:lvl1pPr>
              <a:defRPr/>
            </a:lvl1pPr>
          </a:lstStyle>
          <a:p>
            <a:pPr>
              <a:defRPr/>
            </a:pPr>
            <a:fld id="{1FF3CC2B-91FF-F545-AD9D-CC5C65FFCA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6009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4"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5" name="Rectangle 12"/>
          <p:cNvSpPr>
            <a:spLocks noGrp="1" noChangeArrowheads="1"/>
          </p:cNvSpPr>
          <p:nvPr>
            <p:ph type="sldNum" sz="quarter" idx="12"/>
          </p:nvPr>
        </p:nvSpPr>
        <p:spPr/>
        <p:txBody>
          <a:bodyPr/>
          <a:lstStyle>
            <a:lvl1pPr>
              <a:defRPr/>
            </a:lvl1pPr>
          </a:lstStyle>
          <a:p>
            <a:pPr>
              <a:defRPr/>
            </a:pPr>
            <a:fld id="{808070F2-3EE4-9D4D-ABD5-187D04A81DF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5973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3"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4" name="Rectangle 12"/>
          <p:cNvSpPr>
            <a:spLocks noGrp="1" noChangeArrowheads="1"/>
          </p:cNvSpPr>
          <p:nvPr>
            <p:ph type="sldNum" sz="quarter" idx="12"/>
          </p:nvPr>
        </p:nvSpPr>
        <p:spPr/>
        <p:txBody>
          <a:bodyPr/>
          <a:lstStyle>
            <a:lvl1pPr>
              <a:defRPr/>
            </a:lvl1pPr>
          </a:lstStyle>
          <a:p>
            <a:pPr>
              <a:defRPr/>
            </a:pPr>
            <a:fld id="{2453EEB9-8E97-9D4E-817F-D3C3D5273A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6854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76D68C6A-3898-184A-B5F5-C457528EDFF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075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8F093ED0-4B6A-7844-A6A6-6D9F5FEE78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204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64AE5AF1-F5BA-8A44-9829-031206287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931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4A22FEC2-21DE-7E42-A9CB-3BF128D203C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221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fontAlgn="base" hangingPunct="0">
              <a:spcBef>
                <a:spcPct val="0"/>
              </a:spcBef>
              <a:spcAft>
                <a:spcPct val="0"/>
              </a:spcAft>
              <a:defRPr/>
            </a:pPr>
            <a:endParaRPr lang="nb-NO">
              <a:solidFill>
                <a:srgbClr val="000000"/>
              </a:solidFill>
            </a:endParaRP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dirty="0" err="1" smtClean="0"/>
            </a:lvl1pPr>
          </a:lstStyle>
          <a:p>
            <a:pPr eaLnBrk="0" fontAlgn="base" hangingPunct="0">
              <a:spcBef>
                <a:spcPct val="0"/>
              </a:spcBef>
              <a:spcAft>
                <a:spcPct val="0"/>
              </a:spcAft>
              <a:defRPr/>
            </a:pPr>
            <a:r>
              <a:rPr lang="en-US">
                <a:solidFill>
                  <a:srgbClr val="000000"/>
                </a:solidFill>
              </a:rPr>
              <a:t>Berit Karseth og Hedvig Lie Nygaard</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eaLnBrk="0" fontAlgn="base" hangingPunct="0">
              <a:spcBef>
                <a:spcPct val="0"/>
              </a:spcBef>
              <a:spcAft>
                <a:spcPct val="0"/>
              </a:spcAft>
              <a:defRPr/>
            </a:pPr>
            <a:fld id="{33E7C5BC-CB8A-C04A-B363-73AB26A02167}"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extLst>
      <p:ext uri="{BB962C8B-B14F-4D97-AF65-F5344CB8AC3E}">
        <p14:creationId xmlns:p14="http://schemas.microsoft.com/office/powerpoint/2010/main" val="2848335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uio.no/om/organisasjon/styret/moter/2017/1/o-sak-2-tildelingsbrev-2017-fra-kunnskapsdepartementet.pd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1143000" y="2996952"/>
            <a:ext cx="7543800" cy="1872208"/>
          </a:xfrm>
        </p:spPr>
        <p:txBody>
          <a:bodyPr/>
          <a:lstStyle/>
          <a:p>
            <a:pPr eaLnBrk="1" hangingPunct="1"/>
            <a:r>
              <a:rPr lang="nb-NO" sz="3600" dirty="0" smtClean="0"/>
              <a:t>Senter for læring og utdanning </a:t>
            </a:r>
            <a:br>
              <a:rPr lang="nb-NO" sz="3600" dirty="0" smtClean="0"/>
            </a:br>
            <a:r>
              <a:rPr lang="nb-NO" sz="3600" dirty="0" smtClean="0"/>
              <a:t/>
            </a:r>
            <a:br>
              <a:rPr lang="nb-NO" sz="3600" dirty="0" smtClean="0"/>
            </a:br>
            <a:r>
              <a:rPr lang="nb-NO" sz="4000" dirty="0" smtClean="0"/>
              <a:t/>
            </a:r>
            <a:br>
              <a:rPr lang="nb-NO" sz="4000" dirty="0" smtClean="0"/>
            </a:br>
            <a:endParaRPr lang="nb-NO" dirty="0"/>
          </a:p>
        </p:txBody>
      </p:sp>
      <p:sp>
        <p:nvSpPr>
          <p:cNvPr id="15363" name="Rectangle 3"/>
          <p:cNvSpPr>
            <a:spLocks noGrp="1" noChangeArrowheads="1"/>
          </p:cNvSpPr>
          <p:nvPr>
            <p:ph type="subTitle" sz="quarter" idx="1"/>
          </p:nvPr>
        </p:nvSpPr>
        <p:spPr/>
        <p:txBody>
          <a:bodyPr/>
          <a:lstStyle/>
          <a:p>
            <a:pPr algn="ctr" eaLnBrk="1" hangingPunct="1"/>
            <a:endParaRPr lang="nb-NO" dirty="0" smtClean="0"/>
          </a:p>
          <a:p>
            <a:pPr algn="ctr"/>
            <a:r>
              <a:rPr lang="nb-NO" dirty="0"/>
              <a:t>Utdanningskomiteen 28.mars 2018</a:t>
            </a:r>
          </a:p>
          <a:p>
            <a:pPr algn="ctr" eaLnBrk="1" hangingPunct="1"/>
            <a:r>
              <a:rPr lang="nb-NO" dirty="0" smtClean="0"/>
              <a:t>	 </a:t>
            </a:r>
          </a:p>
          <a:p>
            <a:pPr algn="ctr" eaLnBrk="1" hangingPunct="1"/>
            <a:endParaRPr lang="nb-NO" dirty="0"/>
          </a:p>
        </p:txBody>
      </p:sp>
    </p:spTree>
    <p:extLst>
      <p:ext uri="{BB962C8B-B14F-4D97-AF65-F5344CB8AC3E}">
        <p14:creationId xmlns:p14="http://schemas.microsoft.com/office/powerpoint/2010/main" val="3583351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Strategi 2020</a:t>
            </a:r>
            <a:endParaRPr lang="nb-NO" dirty="0"/>
          </a:p>
        </p:txBody>
      </p:sp>
      <p:sp>
        <p:nvSpPr>
          <p:cNvPr id="3" name="Content Placeholder 2"/>
          <p:cNvSpPr>
            <a:spLocks noGrp="1"/>
          </p:cNvSpPr>
          <p:nvPr>
            <p:ph idx="1"/>
          </p:nvPr>
        </p:nvSpPr>
        <p:spPr/>
        <p:txBody>
          <a:bodyPr/>
          <a:lstStyle/>
          <a:p>
            <a:pPr marL="0" indent="0">
              <a:buNone/>
            </a:pPr>
            <a:r>
              <a:rPr lang="nb-NO" sz="2400" i="1" dirty="0" smtClean="0"/>
              <a:t>«Universitetet i Oslo skal tilby utdanninger som tiltrekker seg studenter som har forutsetninger for, og som engasjeres av studier ved et fremragende forskningsuniversitet. Studentene skal tilbys forskningsbasert undervisning som danner og utdanner, også på tvers av etablerte faggrenser.»</a:t>
            </a:r>
          </a:p>
          <a:p>
            <a:pPr marL="0" indent="0">
              <a:buNone/>
            </a:pPr>
            <a:endParaRPr lang="nb-NO" sz="2400" i="1" dirty="0" smtClean="0"/>
          </a:p>
          <a:p>
            <a:pPr marL="0" indent="0">
              <a:buNone/>
            </a:pPr>
            <a:r>
              <a:rPr lang="nb-NO" sz="2400" i="1" dirty="0" smtClean="0"/>
              <a:t>«UiO skal tilby landets beste læringsmiljø gjennom klarere forventninger, tettere oppfølging, bruk av varierte læringsformer, læringsfremmede evaluering og god pedagogisk kompetanse.»  </a:t>
            </a:r>
            <a:endParaRPr lang="nb-NO" sz="2400" i="1"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2</a:t>
            </a:fld>
            <a:endParaRPr lang="en-US">
              <a:solidFill>
                <a:srgbClr val="000000"/>
              </a:solidFill>
            </a:endParaRPr>
          </a:p>
        </p:txBody>
      </p:sp>
    </p:spTree>
    <p:extLst>
      <p:ext uri="{BB962C8B-B14F-4D97-AF65-F5344CB8AC3E}">
        <p14:creationId xmlns:p14="http://schemas.microsoft.com/office/powerpoint/2010/main" val="2094518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3</a:t>
            </a:fld>
            <a:endParaRPr lang="en-US">
              <a:solidFill>
                <a:srgbClr val="000000"/>
              </a:solidFill>
            </a:endParaRPr>
          </a:p>
        </p:txBody>
      </p:sp>
      <p:sp>
        <p:nvSpPr>
          <p:cNvPr id="7" name="Rectangle 6"/>
          <p:cNvSpPr/>
          <p:nvPr/>
        </p:nvSpPr>
        <p:spPr>
          <a:xfrm>
            <a:off x="1115616" y="685582"/>
            <a:ext cx="7416824" cy="4893647"/>
          </a:xfrm>
          <a:prstGeom prst="rect">
            <a:avLst/>
          </a:prstGeom>
        </p:spPr>
        <p:txBody>
          <a:bodyPr wrap="square">
            <a:spAutoFit/>
          </a:bodyPr>
          <a:lstStyle/>
          <a:p>
            <a:r>
              <a:rPr lang="nb-NO" sz="2400" i="1" dirty="0"/>
              <a:t>UiO vil i 2017 etablere en koordinerende enhet for støtteressurser for utdanning (Senter for læring og utdanning).  Å samle eksisterende støtteressurser knyttet til utdanningsområdet under en tydelig faglig ledelse, vil gi arbeidet med utdanningskvalitet ved institusjonen et ytterligere løft. UiO vil også vurdere muligheten for å opprette et akademi for framragende utdanning, som kan ses i sammenheng med det øvrige arbeidet med meritteringstiltak ved UiO. En slik satsning vil ha overføringsverdi i sektoren. </a:t>
            </a:r>
            <a:r>
              <a:rPr lang="nb-NO" sz="2400" i="1" dirty="0" smtClean="0"/>
              <a:t>Måloppnåelse </a:t>
            </a:r>
            <a:r>
              <a:rPr lang="nb-NO" sz="2400" i="1" dirty="0"/>
              <a:t>vurderes med bakgrunn av gjennomføring av </a:t>
            </a:r>
            <a:r>
              <a:rPr lang="nb-NO" sz="2400" i="1" dirty="0" smtClean="0"/>
              <a:t>tiltakene. </a:t>
            </a:r>
          </a:p>
          <a:p>
            <a:r>
              <a:rPr lang="nb-NO" sz="2400" i="1" dirty="0" smtClean="0"/>
              <a:t>(</a:t>
            </a:r>
            <a:r>
              <a:rPr lang="nb-NO" sz="2400" i="1" dirty="0">
                <a:hlinkClick r:id="rId2"/>
              </a:rPr>
              <a:t>Tildelingsbrev</a:t>
            </a:r>
            <a:r>
              <a:rPr lang="nb-NO" sz="2400" i="1" dirty="0"/>
              <a:t> for Universitetet i Oslo for </a:t>
            </a:r>
            <a:r>
              <a:rPr lang="nb-NO" sz="2400" i="1" dirty="0" smtClean="0"/>
              <a:t>2017</a:t>
            </a:r>
            <a:r>
              <a:rPr lang="nb-NO" sz="2400" dirty="0" smtClean="0"/>
              <a:t>)</a:t>
            </a:r>
            <a:endParaRPr lang="nb-NO" sz="2400" dirty="0"/>
          </a:p>
        </p:txBody>
      </p:sp>
    </p:spTree>
    <p:extLst>
      <p:ext uri="{BB962C8B-B14F-4D97-AF65-F5344CB8AC3E}">
        <p14:creationId xmlns:p14="http://schemas.microsoft.com/office/powerpoint/2010/main" val="3732224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15616" y="1340768"/>
            <a:ext cx="7696200" cy="1143000"/>
          </a:xfrm>
        </p:spPr>
        <p:txBody>
          <a:bodyPr/>
          <a:lstStyle/>
          <a:p>
            <a:r>
              <a:rPr lang="nb-NO" dirty="0" smtClean="0"/>
              <a:t>Miljøer som tilbyr </a:t>
            </a:r>
            <a:r>
              <a:rPr lang="nb-NO" dirty="0"/>
              <a:t>aktiviteter som vil inngå i et </a:t>
            </a:r>
            <a:r>
              <a:rPr lang="nb-NO" dirty="0" smtClean="0"/>
              <a:t>senter</a:t>
            </a:r>
            <a:r>
              <a:rPr lang="nb-NO" dirty="0"/>
              <a:t/>
            </a:r>
            <a:br>
              <a:rPr lang="nb-NO" dirty="0"/>
            </a:br>
            <a:endParaRPr lang="nb-NO" dirty="0"/>
          </a:p>
        </p:txBody>
      </p:sp>
      <p:sp>
        <p:nvSpPr>
          <p:cNvPr id="6" name="Content Placeholder 5"/>
          <p:cNvSpPr>
            <a:spLocks noGrp="1"/>
          </p:cNvSpPr>
          <p:nvPr>
            <p:ph idx="1"/>
          </p:nvPr>
        </p:nvSpPr>
        <p:spPr>
          <a:xfrm>
            <a:off x="990600" y="2492896"/>
            <a:ext cx="7696200" cy="3603104"/>
          </a:xfrm>
        </p:spPr>
        <p:txBody>
          <a:bodyPr/>
          <a:lstStyle/>
          <a:p>
            <a:r>
              <a:rPr lang="en-GB" dirty="0"/>
              <a:t>FUP</a:t>
            </a:r>
          </a:p>
          <a:p>
            <a:r>
              <a:rPr lang="en-GB" dirty="0"/>
              <a:t>DML</a:t>
            </a:r>
          </a:p>
          <a:p>
            <a:r>
              <a:rPr lang="en-GB" dirty="0"/>
              <a:t>FFS</a:t>
            </a:r>
          </a:p>
          <a:p>
            <a:r>
              <a:rPr lang="nb-NO" dirty="0"/>
              <a:t>Bibliotek</a:t>
            </a:r>
          </a:p>
          <a:p>
            <a:pPr marL="0" indent="0">
              <a:buNone/>
            </a:pPr>
            <a:endParaRPr lang="en-GB" dirty="0"/>
          </a:p>
          <a:p>
            <a:endParaRPr lang="nb-NO" dirty="0"/>
          </a:p>
        </p:txBody>
      </p:sp>
      <p:sp>
        <p:nvSpPr>
          <p:cNvPr id="2" name="Date Placeholder 1"/>
          <p:cNvSpPr>
            <a:spLocks noGrp="1"/>
          </p:cNvSpPr>
          <p:nvPr>
            <p:ph type="dt" sz="half" idx="10"/>
          </p:nvPr>
        </p:nvSpPr>
        <p:spPr/>
        <p:txBody>
          <a:bodyPr/>
          <a:lstStyle/>
          <a:p>
            <a:pPr>
              <a:defRPr/>
            </a:pPr>
            <a:endParaRPr lang="nb-NO">
              <a:solidFill>
                <a:srgbClr val="000000"/>
              </a:solidFill>
            </a:endParaRPr>
          </a:p>
        </p:txBody>
      </p:sp>
      <p:sp>
        <p:nvSpPr>
          <p:cNvPr id="3" name="Footer Placeholder 2"/>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2453EEB9-8E97-9D4E-817F-D3C3D5273AD6}" type="slidenum">
              <a:rPr lang="en-US"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1170930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Andre </a:t>
            </a:r>
            <a:r>
              <a:rPr lang="en-GB" dirty="0" err="1" smtClean="0"/>
              <a:t>miljøer</a:t>
            </a:r>
            <a:r>
              <a:rPr lang="en-GB" dirty="0" smtClean="0"/>
              <a:t> </a:t>
            </a:r>
            <a:r>
              <a:rPr lang="en-GB" dirty="0" err="1" smtClean="0"/>
              <a:t>som</a:t>
            </a:r>
            <a:r>
              <a:rPr lang="en-GB" dirty="0" smtClean="0"/>
              <a:t> </a:t>
            </a:r>
            <a:r>
              <a:rPr lang="en-GB" dirty="0" err="1" smtClean="0"/>
              <a:t>vil</a:t>
            </a:r>
            <a:r>
              <a:rPr lang="en-GB" dirty="0" smtClean="0"/>
              <a:t> </a:t>
            </a:r>
            <a:r>
              <a:rPr lang="en-GB" dirty="0" err="1" smtClean="0"/>
              <a:t>bidra</a:t>
            </a:r>
            <a:r>
              <a:rPr lang="en-GB" dirty="0" smtClean="0"/>
              <a:t> inn </a:t>
            </a:r>
            <a:r>
              <a:rPr lang="en-GB" dirty="0" err="1" smtClean="0"/>
              <a:t>til</a:t>
            </a:r>
            <a:r>
              <a:rPr lang="en-GB" dirty="0" smtClean="0"/>
              <a:t> et </a:t>
            </a:r>
            <a:r>
              <a:rPr lang="en-GB" dirty="0" err="1" smtClean="0"/>
              <a:t>senter</a:t>
            </a:r>
            <a:r>
              <a:rPr lang="en-GB" dirty="0" smtClean="0"/>
              <a:t>:</a:t>
            </a:r>
            <a:endParaRPr lang="en-GB" dirty="0"/>
          </a:p>
        </p:txBody>
      </p:sp>
      <p:sp>
        <p:nvSpPr>
          <p:cNvPr id="3" name="Content Placeholder 2"/>
          <p:cNvSpPr>
            <a:spLocks noGrp="1"/>
          </p:cNvSpPr>
          <p:nvPr>
            <p:ph idx="1"/>
          </p:nvPr>
        </p:nvSpPr>
        <p:spPr/>
        <p:txBody>
          <a:bodyPr/>
          <a:lstStyle/>
          <a:p>
            <a:r>
              <a:rPr lang="en-GB" dirty="0" err="1" smtClean="0"/>
              <a:t>SFUene</a:t>
            </a:r>
            <a:endParaRPr lang="en-GB" dirty="0" smtClean="0"/>
          </a:p>
          <a:p>
            <a:r>
              <a:rPr lang="en-GB" dirty="0" err="1" smtClean="0"/>
              <a:t>Fakultære</a:t>
            </a:r>
            <a:r>
              <a:rPr lang="en-GB" dirty="0" smtClean="0"/>
              <a:t> </a:t>
            </a:r>
            <a:r>
              <a:rPr lang="en-GB" dirty="0" err="1" smtClean="0"/>
              <a:t>ressurser</a:t>
            </a:r>
            <a:r>
              <a:rPr lang="en-GB" dirty="0" smtClean="0"/>
              <a:t> </a:t>
            </a:r>
          </a:p>
          <a:p>
            <a:r>
              <a:rPr lang="en-GB" dirty="0" smtClean="0"/>
              <a:t>USIT</a:t>
            </a:r>
          </a:p>
          <a:p>
            <a:r>
              <a:rPr lang="en-GB" dirty="0" smtClean="0"/>
              <a:t>AF</a:t>
            </a:r>
          </a:p>
          <a:p>
            <a:r>
              <a:rPr lang="en-GB" dirty="0" smtClean="0"/>
              <a:t>…</a:t>
            </a:r>
            <a:endParaRPr lang="en-GB"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3467718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smtClean="0"/>
              <a:t>Arbeidsprosessen så langt</a:t>
            </a:r>
            <a:endParaRPr lang="nb-NO" dirty="0"/>
          </a:p>
        </p:txBody>
      </p:sp>
      <p:sp>
        <p:nvSpPr>
          <p:cNvPr id="6" name="Content Placeholder 5"/>
          <p:cNvSpPr>
            <a:spLocks noGrp="1"/>
          </p:cNvSpPr>
          <p:nvPr>
            <p:ph idx="1"/>
          </p:nvPr>
        </p:nvSpPr>
        <p:spPr/>
        <p:txBody>
          <a:bodyPr/>
          <a:lstStyle/>
          <a:p>
            <a:r>
              <a:rPr lang="nb-NO" dirty="0" smtClean="0"/>
              <a:t>Gjennomført 3 workshops med deltakelse fra FUP, DML, UB, FFS (seksjon for forskningsstøtte og formidling) og AF</a:t>
            </a:r>
          </a:p>
          <a:p>
            <a:r>
              <a:rPr lang="nb-NO" dirty="0" smtClean="0"/>
              <a:t>Informert på IDF-møter </a:t>
            </a:r>
          </a:p>
          <a:p>
            <a:r>
              <a:rPr lang="nb-NO" dirty="0" smtClean="0"/>
              <a:t>Åpen dialog med de fire miljøene </a:t>
            </a:r>
            <a:endParaRPr lang="nb-NO" dirty="0"/>
          </a:p>
          <a:p>
            <a:r>
              <a:rPr lang="nb-NO" dirty="0" smtClean="0"/>
              <a:t>Involvering av Studentparlamentet </a:t>
            </a:r>
          </a:p>
          <a:p>
            <a:r>
              <a:rPr lang="nb-NO" dirty="0" smtClean="0"/>
              <a:t>Møte med prosjektet digitalt læringsmiljø </a:t>
            </a:r>
          </a:p>
        </p:txBody>
      </p:sp>
      <p:sp>
        <p:nvSpPr>
          <p:cNvPr id="2" name="Date Placeholder 1"/>
          <p:cNvSpPr>
            <a:spLocks noGrp="1"/>
          </p:cNvSpPr>
          <p:nvPr>
            <p:ph type="dt" sz="half" idx="10"/>
          </p:nvPr>
        </p:nvSpPr>
        <p:spPr/>
        <p:txBody>
          <a:bodyPr/>
          <a:lstStyle/>
          <a:p>
            <a:pPr>
              <a:defRPr/>
            </a:pPr>
            <a:endParaRPr lang="nb-NO">
              <a:solidFill>
                <a:srgbClr val="000000"/>
              </a:solidFill>
            </a:endParaRPr>
          </a:p>
        </p:txBody>
      </p:sp>
      <p:sp>
        <p:nvSpPr>
          <p:cNvPr id="3" name="Footer Placeholder 2"/>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2453EEB9-8E97-9D4E-817F-D3C3D5273AD6}"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1630389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04664"/>
            <a:ext cx="7696200" cy="720080"/>
          </a:xfrm>
        </p:spPr>
        <p:txBody>
          <a:bodyPr/>
          <a:lstStyle/>
          <a:p>
            <a:r>
              <a:rPr lang="nb-NO" dirty="0" smtClean="0"/>
              <a:t>Premiss for arbeidet </a:t>
            </a:r>
            <a:endParaRPr lang="nb-NO" dirty="0"/>
          </a:p>
        </p:txBody>
      </p:sp>
      <p:sp>
        <p:nvSpPr>
          <p:cNvPr id="3" name="Content Placeholder 2"/>
          <p:cNvSpPr>
            <a:spLocks noGrp="1"/>
          </p:cNvSpPr>
          <p:nvPr>
            <p:ph idx="1"/>
          </p:nvPr>
        </p:nvSpPr>
        <p:spPr>
          <a:xfrm>
            <a:off x="990600" y="1124744"/>
            <a:ext cx="7696200" cy="4971256"/>
          </a:xfrm>
        </p:spPr>
        <p:txBody>
          <a:bodyPr/>
          <a:lstStyle/>
          <a:p>
            <a:r>
              <a:rPr lang="nb-NO" sz="2000" dirty="0" smtClean="0"/>
              <a:t>Studentens læring og læringsmiljø </a:t>
            </a:r>
            <a:r>
              <a:rPr lang="nb-NO" sz="2000" dirty="0"/>
              <a:t>i sentrum  </a:t>
            </a:r>
          </a:p>
          <a:p>
            <a:r>
              <a:rPr lang="nb-NO" sz="2000" dirty="0" smtClean="0"/>
              <a:t>En forskningsbasert orientering må videreføres og videreutvikles (jf. </a:t>
            </a:r>
            <a:r>
              <a:rPr lang="nb-NO" sz="2000" dirty="0" err="1" smtClean="0"/>
              <a:t>Meld.St</a:t>
            </a:r>
            <a:r>
              <a:rPr lang="nb-NO" sz="2000" dirty="0" smtClean="0"/>
              <a:t> 16)</a:t>
            </a:r>
          </a:p>
          <a:p>
            <a:r>
              <a:rPr lang="nb-NO" sz="2000" dirty="0" smtClean="0"/>
              <a:t>Sikre </a:t>
            </a:r>
            <a:r>
              <a:rPr lang="nb-NO" sz="2000" dirty="0" err="1"/>
              <a:t>fakultær</a:t>
            </a:r>
            <a:r>
              <a:rPr lang="nb-NO" sz="2000" dirty="0"/>
              <a:t> forankring gjennom samspill, dialog og styringsstruktur</a:t>
            </a:r>
            <a:endParaRPr lang="nb-NO" sz="2000" dirty="0" smtClean="0"/>
          </a:p>
          <a:p>
            <a:r>
              <a:rPr lang="nb-NO" sz="2000" dirty="0" smtClean="0"/>
              <a:t>Koble teknologi godt opp mot undervisningsfaglig og pedagogisk arbeid</a:t>
            </a:r>
          </a:p>
          <a:p>
            <a:r>
              <a:rPr lang="nb-NO" sz="2000" dirty="0" smtClean="0"/>
              <a:t>Balansere utvikling- og støttefunksjoner med  en strategisk rolle </a:t>
            </a:r>
          </a:p>
          <a:p>
            <a:r>
              <a:rPr lang="nb-NO" sz="2000" dirty="0" smtClean="0"/>
              <a:t>Skape en organisasjon som er fleksible nok til å gi god støtte til oppgaver definert på institutter/fakulteter/universitet og samtidig gi forutsigbare rammer for senterets virksomhet</a:t>
            </a:r>
          </a:p>
          <a:p>
            <a:r>
              <a:rPr lang="nb-NO" sz="2000" dirty="0" smtClean="0"/>
              <a:t>Bygge på  erfaringer og det som fungerer bra innenfor UiOs universitetspedagogisk og teknologistøttede arbeid rettet mot undervisning og læring </a:t>
            </a:r>
          </a:p>
          <a:p>
            <a:r>
              <a:rPr lang="nb-NO" sz="2000" dirty="0" smtClean="0"/>
              <a:t>Skape et senter som gir gode arbeids- og utviklingsmuligheter</a:t>
            </a:r>
          </a:p>
          <a:p>
            <a:pPr marL="0" indent="0">
              <a:buNone/>
            </a:pPr>
            <a:endParaRPr lang="nb-NO" sz="2000" dirty="0" smtClean="0"/>
          </a:p>
          <a:p>
            <a:endParaRPr lang="nb-NO"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18365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696200" cy="1008112"/>
          </a:xfrm>
        </p:spPr>
        <p:txBody>
          <a:bodyPr/>
          <a:lstStyle/>
          <a:p>
            <a:r>
              <a:rPr lang="nb-NO" dirty="0" smtClean="0"/>
              <a:t>Kvaliteter ved UiO</a:t>
            </a:r>
            <a:endParaRPr lang="nb-NO" dirty="0"/>
          </a:p>
        </p:txBody>
      </p:sp>
      <p:sp>
        <p:nvSpPr>
          <p:cNvPr id="3" name="Content Placeholder 2"/>
          <p:cNvSpPr>
            <a:spLocks noGrp="1"/>
          </p:cNvSpPr>
          <p:nvPr>
            <p:ph idx="1"/>
          </p:nvPr>
        </p:nvSpPr>
        <p:spPr>
          <a:xfrm>
            <a:off x="611560" y="1196752"/>
            <a:ext cx="7696200" cy="4834880"/>
          </a:xfrm>
        </p:spPr>
        <p:txBody>
          <a:bodyPr/>
          <a:lstStyle/>
          <a:p>
            <a:endParaRPr lang="nb-NO" sz="2400" dirty="0" smtClean="0"/>
          </a:p>
          <a:p>
            <a:r>
              <a:rPr lang="nb-NO" sz="2400" dirty="0" smtClean="0"/>
              <a:t>Forskningsbasert universitetspedagogisk kompetanse og en forskningsbasert orientering </a:t>
            </a:r>
          </a:p>
          <a:p>
            <a:r>
              <a:rPr lang="nb-NO" sz="2400" dirty="0" smtClean="0"/>
              <a:t>Mye faglig, teknisk og administrativ kompetanse knyttet til teknologi og digitale læringsomgivelser </a:t>
            </a:r>
          </a:p>
          <a:p>
            <a:r>
              <a:rPr lang="nb-NO" sz="2400" dirty="0" smtClean="0"/>
              <a:t>Kommunikasjon og møteplasser for kunnskapsutveksling og strategisk arbeid</a:t>
            </a:r>
          </a:p>
          <a:p>
            <a:r>
              <a:rPr lang="nb-NO" sz="2400" dirty="0" smtClean="0"/>
              <a:t>Analysekapasitet i AF og ved andre enheter</a:t>
            </a:r>
          </a:p>
          <a:p>
            <a:r>
              <a:rPr lang="nb-NO" sz="2400" dirty="0" smtClean="0"/>
              <a:t>Stort potensiale i det fysiske læringsmiljøet </a:t>
            </a:r>
          </a:p>
          <a:p>
            <a:r>
              <a:rPr lang="nb-NO" sz="2400" dirty="0"/>
              <a:t>God rekruttering og relativt godt med </a:t>
            </a:r>
            <a:r>
              <a:rPr lang="nb-NO" sz="2400" dirty="0" smtClean="0"/>
              <a:t>ressurser</a:t>
            </a:r>
          </a:p>
          <a:p>
            <a:pPr marL="0" indent="0">
              <a:buNone/>
            </a:pPr>
            <a:endParaRPr lang="nb-NO" sz="2400" dirty="0" smtClean="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val="3259440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90600" y="404664"/>
            <a:ext cx="7696200" cy="1008112"/>
          </a:xfrm>
        </p:spPr>
        <p:txBody>
          <a:bodyPr/>
          <a:lstStyle/>
          <a:p>
            <a:pPr algn="ctr"/>
            <a:r>
              <a:rPr lang="nb-NO" sz="2400" dirty="0" smtClean="0"/>
              <a:t/>
            </a:r>
            <a:br>
              <a:rPr lang="nb-NO" sz="2400" dirty="0" smtClean="0"/>
            </a:br>
            <a:r>
              <a:rPr lang="nb-NO" sz="2400" dirty="0"/>
              <a:t>Plattform:</a:t>
            </a:r>
            <a:br>
              <a:rPr lang="nb-NO" sz="2400" dirty="0"/>
            </a:br>
            <a:r>
              <a:rPr lang="nb-NO" sz="2400" dirty="0" smtClean="0"/>
              <a:t/>
            </a:r>
            <a:br>
              <a:rPr lang="nb-NO" sz="2400" dirty="0" smtClean="0"/>
            </a:br>
            <a:endParaRPr lang="en-GB" sz="2400" i="1" dirty="0"/>
          </a:p>
        </p:txBody>
      </p:sp>
      <p:sp>
        <p:nvSpPr>
          <p:cNvPr id="3" name="Content Placeholder 2"/>
          <p:cNvSpPr>
            <a:spLocks noGrp="1"/>
          </p:cNvSpPr>
          <p:nvPr>
            <p:ph idx="1"/>
          </p:nvPr>
        </p:nvSpPr>
        <p:spPr>
          <a:xfrm>
            <a:off x="611560" y="1052736"/>
            <a:ext cx="8352928" cy="4971256"/>
          </a:xfrm>
        </p:spPr>
        <p:txBody>
          <a:bodyPr/>
          <a:lstStyle/>
          <a:p>
            <a:pPr marL="0" indent="0">
              <a:buNone/>
            </a:pPr>
            <a:r>
              <a:rPr lang="nb-NO" sz="2000" dirty="0" smtClean="0"/>
              <a:t>Senter </a:t>
            </a:r>
            <a:r>
              <a:rPr lang="nb-NO" sz="2000" dirty="0"/>
              <a:t>for læring og utdanning skal bidra til studentenes utdanning og danning </a:t>
            </a:r>
            <a:r>
              <a:rPr lang="nb-NO" sz="2000" dirty="0" smtClean="0"/>
              <a:t>gjennom forskningsnære læringsfelleskap </a:t>
            </a:r>
            <a:r>
              <a:rPr lang="nb-NO" sz="2000" dirty="0"/>
              <a:t>som bygger på likeverd, respekt og åpenhet.  </a:t>
            </a:r>
            <a:endParaRPr lang="nb-NO" sz="2000" dirty="0" smtClean="0"/>
          </a:p>
          <a:p>
            <a:pPr marL="0" indent="0">
              <a:buNone/>
            </a:pPr>
            <a:r>
              <a:rPr lang="nb-NO" sz="2000" dirty="0" smtClean="0"/>
              <a:t>Senteret </a:t>
            </a:r>
            <a:r>
              <a:rPr lang="nb-NO" sz="2000" dirty="0"/>
              <a:t>skal støtte opp om undervisning og læring som fremmer kritisk tenkning, etisk refleksjon og evne til å ta et samfunnsmessig ansvar. </a:t>
            </a:r>
            <a:endParaRPr lang="nb-NO" sz="2000" dirty="0" smtClean="0"/>
          </a:p>
          <a:p>
            <a:pPr marL="0" indent="0">
              <a:buNone/>
            </a:pPr>
            <a:r>
              <a:rPr lang="nb-NO" sz="2000" dirty="0" smtClean="0"/>
              <a:t>UiOs </a:t>
            </a:r>
            <a:r>
              <a:rPr lang="nb-NO" sz="2000" dirty="0"/>
              <a:t>ambisjon er å tilby landets beste </a:t>
            </a:r>
            <a:r>
              <a:rPr lang="nb-NO" sz="2000" dirty="0" smtClean="0"/>
              <a:t>læringsmiljø gjennom </a:t>
            </a:r>
            <a:r>
              <a:rPr lang="nb-NO" sz="2000" dirty="0"/>
              <a:t>klare forventinger, tett oppfølging, bruk av varierte læringsformer, læringsfremmede evalueringer og god pedagogisk kompetanse. </a:t>
            </a:r>
            <a:r>
              <a:rPr lang="nb-NO" sz="2000" dirty="0" smtClean="0"/>
              <a:t>Senteret </a:t>
            </a:r>
            <a:r>
              <a:rPr lang="nb-NO" sz="2000" dirty="0"/>
              <a:t>skal bidra til å fremme dette gjennom universitetspedagogiske kvalifisering og utvikling av gode digitale omgivelser for </a:t>
            </a:r>
            <a:r>
              <a:rPr lang="nb-NO" sz="2000" dirty="0" smtClean="0"/>
              <a:t>undervisning og </a:t>
            </a:r>
            <a:r>
              <a:rPr lang="nb-NO" sz="2000" dirty="0"/>
              <a:t>læring. </a:t>
            </a:r>
            <a:endParaRPr lang="nb-NO" sz="2000" dirty="0" smtClean="0"/>
          </a:p>
          <a:p>
            <a:pPr marL="0" indent="0">
              <a:buNone/>
            </a:pPr>
            <a:r>
              <a:rPr lang="nb-NO" sz="2000" dirty="0" smtClean="0"/>
              <a:t>Senteret </a:t>
            </a:r>
            <a:r>
              <a:rPr lang="nb-NO" sz="2000" dirty="0"/>
              <a:t>skal samarbeide tett med </a:t>
            </a:r>
            <a:r>
              <a:rPr lang="nb-NO" sz="2000" dirty="0" smtClean="0"/>
              <a:t>fakultetene i </a:t>
            </a:r>
            <a:r>
              <a:rPr lang="nb-NO" sz="2000" dirty="0"/>
              <a:t>deres kvalitetsarbeid og har et særlig ansvar i å sikre god kunnskapsdeling hvor tverrfaglige perspektiver og erfaringer møtes på tvers av instituttgrenser. </a:t>
            </a:r>
            <a:endParaRPr lang="nb-NO" sz="2000" dirty="0" smtClean="0"/>
          </a:p>
          <a:p>
            <a:pPr marL="0" indent="0">
              <a:buNone/>
            </a:pPr>
            <a:r>
              <a:rPr lang="nb-NO" sz="2000" dirty="0" smtClean="0"/>
              <a:t>Senteret </a:t>
            </a:r>
            <a:r>
              <a:rPr lang="nb-NO" sz="2000" dirty="0"/>
              <a:t>skal ha en sterk faglig forankring og skal basere sine aktiviteter på forskning. </a:t>
            </a:r>
          </a:p>
          <a:p>
            <a:pPr marL="0" indent="0">
              <a:buNone/>
            </a:pPr>
            <a:r>
              <a:rPr lang="nb-NO" sz="1600" b="1" dirty="0"/>
              <a:t> </a:t>
            </a:r>
          </a:p>
          <a:p>
            <a:endParaRPr lang="en-GB" sz="1000"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9</a:t>
            </a:fld>
            <a:endParaRPr lang="en-US" dirty="0">
              <a:solidFill>
                <a:srgbClr val="000000"/>
              </a:solidFill>
            </a:endParaRPr>
          </a:p>
        </p:txBody>
      </p:sp>
    </p:spTree>
    <p:extLst>
      <p:ext uri="{BB962C8B-B14F-4D97-AF65-F5344CB8AC3E}">
        <p14:creationId xmlns:p14="http://schemas.microsoft.com/office/powerpoint/2010/main" val="180033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rctx="PPT">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0" nodeType="clickEffect">
                                  <p:stCondLst>
                                    <p:cond delay="0"/>
                                  </p:stCondLst>
                                  <p:childTnLst>
                                    <p:set>
                                      <p:cBhvr rctx="PPT">
                                        <p:cTn id="19" dur="indefinite"/>
                                        <p:tgtEl>
                                          <p:spTgt spid="3">
                                            <p:txEl>
                                              <p:pRg st="1" end="1"/>
                                            </p:txEl>
                                          </p:spTgt>
                                        </p:tgtEl>
                                        <p:attrNameLst>
                                          <p:attrName>style.opacity</p:attrName>
                                        </p:attrNameLst>
                                      </p:cBhvr>
                                      <p:to>
                                        <p:strVal val="0.5"/>
                                      </p:to>
                                    </p:set>
                                    <p:animEffect filter="image" prLst="opacity: 0.5">
                                      <p:cBhvr rctx="IE">
                                        <p:cTn id="20" dur="indefinite"/>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0" nodeType="clickEffect">
                                  <p:stCondLst>
                                    <p:cond delay="0"/>
                                  </p:stCondLst>
                                  <p:childTnLst>
                                    <p:set>
                                      <p:cBhvr rctx="PPT">
                                        <p:cTn id="28" dur="indefinite"/>
                                        <p:tgtEl>
                                          <p:spTgt spid="3">
                                            <p:txEl>
                                              <p:pRg st="2" end="2"/>
                                            </p:txEl>
                                          </p:spTgt>
                                        </p:tgtEl>
                                        <p:attrNameLst>
                                          <p:attrName>style.opacity</p:attrName>
                                        </p:attrNameLst>
                                      </p:cBhvr>
                                      <p:to>
                                        <p:strVal val="0.5"/>
                                      </p:to>
                                    </p:set>
                                    <p:animEffect filter="image" prLst="opacity: 0.5">
                                      <p:cBhvr rctx="IE">
                                        <p:cTn id="29" dur="indefinite"/>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9" presetClass="emph" presetSubtype="0" grpId="0" nodeType="clickEffect">
                                  <p:stCondLst>
                                    <p:cond delay="0"/>
                                  </p:stCondLst>
                                  <p:childTnLst>
                                    <p:set>
                                      <p:cBhvr rctx="PPT">
                                        <p:cTn id="37" dur="indefinite"/>
                                        <p:tgtEl>
                                          <p:spTgt spid="3">
                                            <p:txEl>
                                              <p:pRg st="3" end="3"/>
                                            </p:txEl>
                                          </p:spTgt>
                                        </p:tgtEl>
                                        <p:attrNameLst>
                                          <p:attrName>style.opacity</p:attrName>
                                        </p:attrNameLst>
                                      </p:cBhvr>
                                      <p:to>
                                        <p:strVal val="0.5"/>
                                      </p:to>
                                    </p:set>
                                    <p:animEffect filter="image" prLst="opacity: 0.5">
                                      <p:cBhvr rctx="IE">
                                        <p:cTn id="38" dur="indefinite"/>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Senter for utdanning og læring </a:t>
            </a:r>
            <a:r>
              <a:rPr lang="nb-NO" dirty="0" smtClean="0"/>
              <a:t>skal ha som oppgave å:</a:t>
            </a:r>
            <a:r>
              <a:rPr lang="nb-NO" dirty="0"/>
              <a:t/>
            </a:r>
            <a:br>
              <a:rPr lang="nb-NO" dirty="0"/>
            </a:br>
            <a:endParaRPr lang="en-GB" dirty="0"/>
          </a:p>
        </p:txBody>
      </p:sp>
      <p:sp>
        <p:nvSpPr>
          <p:cNvPr id="6" name="Content Placeholder 5"/>
          <p:cNvSpPr>
            <a:spLocks noGrp="1"/>
          </p:cNvSpPr>
          <p:nvPr>
            <p:ph idx="1"/>
          </p:nvPr>
        </p:nvSpPr>
        <p:spPr>
          <a:xfrm>
            <a:off x="467544" y="1700808"/>
            <a:ext cx="8496944" cy="4114800"/>
          </a:xfrm>
        </p:spPr>
        <p:txBody>
          <a:bodyPr/>
          <a:lstStyle/>
          <a:p>
            <a:pPr lvl="0"/>
            <a:r>
              <a:rPr lang="nb-NO" sz="2000" dirty="0" smtClean="0"/>
              <a:t>tilby universitetspedagogisk </a:t>
            </a:r>
            <a:r>
              <a:rPr lang="nb-NO" sz="2000" dirty="0"/>
              <a:t>utdanning</a:t>
            </a:r>
          </a:p>
          <a:p>
            <a:pPr lvl="0"/>
            <a:r>
              <a:rPr lang="nb-NO" sz="2000" dirty="0" smtClean="0"/>
              <a:t>tilby kurs- </a:t>
            </a:r>
            <a:r>
              <a:rPr lang="nb-NO" sz="2000" dirty="0"/>
              <a:t>og rådgivning i anvendelse av teknologi og digitale medier i undervisning, læring og </a:t>
            </a:r>
            <a:r>
              <a:rPr lang="nb-NO" sz="2000" dirty="0" smtClean="0"/>
              <a:t>vurdering</a:t>
            </a:r>
          </a:p>
          <a:p>
            <a:pPr lvl="0"/>
            <a:r>
              <a:rPr lang="nb-NO" sz="2000" dirty="0"/>
              <a:t>t</a:t>
            </a:r>
            <a:r>
              <a:rPr lang="nb-NO" sz="2000" dirty="0" smtClean="0"/>
              <a:t>ilby konsultasjon til </a:t>
            </a:r>
            <a:r>
              <a:rPr lang="nb-NO" sz="2000" dirty="0"/>
              <a:t>UiOs ulike fakulteter og enheter</a:t>
            </a:r>
          </a:p>
          <a:p>
            <a:pPr lvl="0"/>
            <a:r>
              <a:rPr lang="nb-NO" sz="2000" dirty="0" smtClean="0"/>
              <a:t>utvikle </a:t>
            </a:r>
            <a:r>
              <a:rPr lang="nb-NO" sz="2000" dirty="0"/>
              <a:t>og koordinere støtte for studentens informasjons- og </a:t>
            </a:r>
            <a:r>
              <a:rPr lang="nb-NO" sz="2000" dirty="0" smtClean="0"/>
              <a:t>mediekompetanse</a:t>
            </a:r>
          </a:p>
          <a:p>
            <a:r>
              <a:rPr lang="nb-NO" sz="2000" dirty="0"/>
              <a:t>støtte, utføre og evaluere utviklingsprosjekter rettet mot studentenes læringsmiljø, grunnleggende akademiske ferdigheter og læringsutbytte </a:t>
            </a:r>
            <a:endParaRPr lang="nb-NO" sz="2000" dirty="0" smtClean="0"/>
          </a:p>
          <a:p>
            <a:pPr lvl="0"/>
            <a:r>
              <a:rPr lang="nb-NO" sz="2000" dirty="0"/>
              <a:t>bidra i UiOs strategiske kvalitetsarbeid og satsninger knyttet til undervisnings- og </a:t>
            </a:r>
            <a:r>
              <a:rPr lang="nb-NO" sz="2000" dirty="0" smtClean="0"/>
              <a:t>læringsmiljø</a:t>
            </a:r>
          </a:p>
          <a:p>
            <a:pPr lvl="0"/>
            <a:r>
              <a:rPr lang="nb-NO" sz="2000" dirty="0"/>
              <a:t>gjennomføre forskning på høyere utdanning og læring </a:t>
            </a:r>
          </a:p>
          <a:p>
            <a:pPr lvl="0"/>
            <a:r>
              <a:rPr lang="nb-NO" sz="2000" dirty="0" smtClean="0"/>
              <a:t>synliggjøre </a:t>
            </a:r>
            <a:r>
              <a:rPr lang="nb-NO" sz="2000" dirty="0"/>
              <a:t>og koordinere informasjon om pågående aktiviteter relevant for undervisning og læring</a:t>
            </a:r>
            <a:endParaRPr lang="en-GB" sz="2000" dirty="0"/>
          </a:p>
          <a:p>
            <a:pPr lvl="0"/>
            <a:endParaRPr lang="nb-NO" sz="2000" dirty="0"/>
          </a:p>
          <a:p>
            <a:endParaRPr lang="nb-NO" sz="2000" dirty="0"/>
          </a:p>
          <a:p>
            <a:pPr lvl="0"/>
            <a:endParaRPr lang="nb-NO" sz="2000" dirty="0"/>
          </a:p>
        </p:txBody>
      </p:sp>
      <p:sp>
        <p:nvSpPr>
          <p:cNvPr id="2" name="Date Placeholder 1"/>
          <p:cNvSpPr>
            <a:spLocks noGrp="1"/>
          </p:cNvSpPr>
          <p:nvPr>
            <p:ph type="dt" sz="half" idx="10"/>
          </p:nvPr>
        </p:nvSpPr>
        <p:spPr/>
        <p:txBody>
          <a:bodyPr/>
          <a:lstStyle/>
          <a:p>
            <a:pPr>
              <a:defRPr/>
            </a:pPr>
            <a:endParaRPr lang="nb-NO" dirty="0">
              <a:solidFill>
                <a:srgbClr val="000000"/>
              </a:solidFill>
            </a:endParaRPr>
          </a:p>
        </p:txBody>
      </p:sp>
      <p:sp>
        <p:nvSpPr>
          <p:cNvPr id="3" name="Footer Placeholder 2"/>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2453EEB9-8E97-9D4E-817F-D3C3D5273AD6}" type="slidenum">
              <a:rPr lang="en-US"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24580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Plassering</a:t>
            </a:r>
            <a:r>
              <a:rPr lang="en-GB" dirty="0" smtClean="0"/>
              <a:t> </a:t>
            </a:r>
            <a:r>
              <a:rPr lang="en-GB" dirty="0" err="1" smtClean="0"/>
              <a:t>og</a:t>
            </a:r>
            <a:r>
              <a:rPr lang="en-GB" dirty="0" smtClean="0"/>
              <a:t> </a:t>
            </a:r>
            <a:r>
              <a:rPr lang="en-GB" dirty="0" err="1" smtClean="0"/>
              <a:t>organisering</a:t>
            </a:r>
            <a:r>
              <a:rPr lang="en-GB" dirty="0" smtClean="0"/>
              <a:t> </a:t>
            </a:r>
            <a:r>
              <a:rPr lang="en-GB" dirty="0" err="1" smtClean="0"/>
              <a:t>av</a:t>
            </a:r>
            <a:r>
              <a:rPr lang="en-GB" dirty="0" smtClean="0"/>
              <a:t> et </a:t>
            </a:r>
            <a:r>
              <a:rPr lang="en-GB" dirty="0" err="1" smtClean="0"/>
              <a:t>senter</a:t>
            </a:r>
            <a:r>
              <a:rPr lang="en-GB" dirty="0" smtClean="0"/>
              <a:t> </a:t>
            </a:r>
            <a:r>
              <a:rPr lang="en-GB" dirty="0"/>
              <a:t/>
            </a:r>
            <a:br>
              <a:rPr lang="en-GB" dirty="0"/>
            </a:br>
            <a:endParaRPr lang="en-GB" dirty="0"/>
          </a:p>
        </p:txBody>
      </p:sp>
      <p:sp>
        <p:nvSpPr>
          <p:cNvPr id="3" name="Content Placeholder 2"/>
          <p:cNvSpPr>
            <a:spLocks noGrp="1"/>
          </p:cNvSpPr>
          <p:nvPr>
            <p:ph idx="1"/>
          </p:nvPr>
        </p:nvSpPr>
        <p:spPr/>
        <p:txBody>
          <a:bodyPr/>
          <a:lstStyle/>
          <a:p>
            <a:r>
              <a:rPr lang="nb-NO" dirty="0" smtClean="0"/>
              <a:t>Vi har sett på hvordan denne virksomheten er organisert ved andre norske og nordiske institusjoner</a:t>
            </a:r>
          </a:p>
          <a:p>
            <a:endParaRPr lang="nb-NO" dirty="0" smtClean="0"/>
          </a:p>
          <a:p>
            <a:r>
              <a:rPr lang="nb-NO" dirty="0" smtClean="0"/>
              <a:t>Vi har sett på modellene presentert i Mørken-utvalgets rapport  </a:t>
            </a:r>
          </a:p>
          <a:p>
            <a:pPr marL="0" indent="0">
              <a:buNone/>
            </a:pPr>
            <a:endParaRPr lang="nb-NO"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7808698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 </a:t>
            </a:r>
            <a:r>
              <a:rPr lang="en-GB" dirty="0" err="1" smtClean="0"/>
              <a:t>hovedmodeller</a:t>
            </a:r>
            <a:r>
              <a:rPr lang="en-GB" dirty="0" smtClean="0"/>
              <a:t> for </a:t>
            </a:r>
            <a:r>
              <a:rPr lang="en-GB" dirty="0" err="1" smtClean="0"/>
              <a:t>plassering</a:t>
            </a:r>
            <a:r>
              <a:rPr lang="en-GB" dirty="0" smtClean="0"/>
              <a:t> </a:t>
            </a:r>
            <a:endParaRPr lang="en-GB" dirty="0"/>
          </a:p>
        </p:txBody>
      </p:sp>
      <p:sp>
        <p:nvSpPr>
          <p:cNvPr id="3" name="Content Placeholder 2"/>
          <p:cNvSpPr>
            <a:spLocks noGrp="1"/>
          </p:cNvSpPr>
          <p:nvPr>
            <p:ph idx="1"/>
          </p:nvPr>
        </p:nvSpPr>
        <p:spPr>
          <a:xfrm>
            <a:off x="971600" y="1916832"/>
            <a:ext cx="7696200" cy="4114800"/>
          </a:xfrm>
        </p:spPr>
        <p:txBody>
          <a:bodyPr/>
          <a:lstStyle/>
          <a:p>
            <a:r>
              <a:rPr lang="en-GB" dirty="0" err="1" smtClean="0"/>
              <a:t>Vertskapsmodell</a:t>
            </a:r>
            <a:r>
              <a:rPr lang="en-GB" dirty="0" smtClean="0"/>
              <a:t> </a:t>
            </a:r>
          </a:p>
          <a:p>
            <a:pPr lvl="1"/>
            <a:r>
              <a:rPr lang="en-GB" dirty="0" err="1" smtClean="0"/>
              <a:t>Senteret</a:t>
            </a:r>
            <a:r>
              <a:rPr lang="en-GB" dirty="0" smtClean="0"/>
              <a:t> </a:t>
            </a:r>
            <a:r>
              <a:rPr lang="en-GB" dirty="0" err="1" smtClean="0"/>
              <a:t>er</a:t>
            </a:r>
            <a:r>
              <a:rPr lang="en-GB" dirty="0" smtClean="0"/>
              <a:t> </a:t>
            </a:r>
            <a:r>
              <a:rPr lang="en-GB" dirty="0" err="1" smtClean="0"/>
              <a:t>plassert</a:t>
            </a:r>
            <a:r>
              <a:rPr lang="en-GB" dirty="0" smtClean="0"/>
              <a:t> </a:t>
            </a:r>
            <a:r>
              <a:rPr lang="en-GB" dirty="0" err="1" smtClean="0"/>
              <a:t>ved</a:t>
            </a:r>
            <a:r>
              <a:rPr lang="en-GB" dirty="0" smtClean="0"/>
              <a:t> </a:t>
            </a:r>
            <a:r>
              <a:rPr lang="en-GB" dirty="0" err="1" smtClean="0"/>
              <a:t>en</a:t>
            </a:r>
            <a:r>
              <a:rPr lang="en-GB" dirty="0" smtClean="0"/>
              <a:t> </a:t>
            </a:r>
            <a:r>
              <a:rPr lang="en-GB" dirty="0" err="1" smtClean="0"/>
              <a:t>ekisterende</a:t>
            </a:r>
            <a:r>
              <a:rPr lang="en-GB" dirty="0" smtClean="0"/>
              <a:t> </a:t>
            </a:r>
            <a:r>
              <a:rPr lang="en-GB" dirty="0" err="1" smtClean="0"/>
              <a:t>faglig</a:t>
            </a:r>
            <a:r>
              <a:rPr lang="en-GB" dirty="0" smtClean="0"/>
              <a:t> </a:t>
            </a:r>
            <a:r>
              <a:rPr lang="en-GB" dirty="0" err="1" smtClean="0"/>
              <a:t>enhet</a:t>
            </a:r>
            <a:r>
              <a:rPr lang="en-GB" dirty="0" smtClean="0"/>
              <a:t> (</a:t>
            </a:r>
            <a:r>
              <a:rPr lang="en-GB" dirty="0" err="1" smtClean="0"/>
              <a:t>fakultet</a:t>
            </a:r>
            <a:r>
              <a:rPr lang="en-GB" dirty="0" smtClean="0"/>
              <a:t>, </a:t>
            </a:r>
            <a:r>
              <a:rPr lang="en-GB" dirty="0" err="1" smtClean="0"/>
              <a:t>institutt</a:t>
            </a:r>
            <a:r>
              <a:rPr lang="en-GB" dirty="0" smtClean="0"/>
              <a:t>, </a:t>
            </a:r>
            <a:r>
              <a:rPr lang="en-GB" dirty="0" err="1" smtClean="0"/>
              <a:t>bibliotek</a:t>
            </a:r>
            <a:r>
              <a:rPr lang="en-GB" dirty="0" smtClean="0"/>
              <a:t>)</a:t>
            </a:r>
            <a:endParaRPr lang="en-GB" dirty="0"/>
          </a:p>
          <a:p>
            <a:r>
              <a:rPr lang="en-GB" dirty="0" err="1" smtClean="0"/>
              <a:t>Plassering</a:t>
            </a:r>
            <a:r>
              <a:rPr lang="en-GB" dirty="0" smtClean="0"/>
              <a:t> </a:t>
            </a:r>
            <a:r>
              <a:rPr lang="en-GB" dirty="0" err="1" smtClean="0"/>
              <a:t>som</a:t>
            </a:r>
            <a:r>
              <a:rPr lang="en-GB" dirty="0" smtClean="0"/>
              <a:t> </a:t>
            </a:r>
            <a:r>
              <a:rPr lang="en-GB" dirty="0" err="1" smtClean="0"/>
              <a:t>en</a:t>
            </a:r>
            <a:r>
              <a:rPr lang="en-GB" dirty="0" smtClean="0"/>
              <a:t> </a:t>
            </a:r>
            <a:r>
              <a:rPr lang="en-GB" dirty="0" err="1" smtClean="0"/>
              <a:t>faglig</a:t>
            </a:r>
            <a:r>
              <a:rPr lang="en-GB" dirty="0" smtClean="0"/>
              <a:t> </a:t>
            </a:r>
            <a:r>
              <a:rPr lang="en-GB" dirty="0" err="1" smtClean="0"/>
              <a:t>enhet</a:t>
            </a:r>
            <a:r>
              <a:rPr lang="en-GB" dirty="0" smtClean="0"/>
              <a:t> under </a:t>
            </a:r>
            <a:r>
              <a:rPr lang="en-GB" dirty="0" err="1" smtClean="0"/>
              <a:t>rektoratet</a:t>
            </a:r>
            <a:r>
              <a:rPr lang="en-GB" dirty="0" smtClean="0"/>
              <a:t> </a:t>
            </a:r>
          </a:p>
          <a:p>
            <a:endParaRPr lang="en-GB" dirty="0" smtClean="0"/>
          </a:p>
          <a:p>
            <a:pPr>
              <a:buFont typeface="Wingdings" panose="05000000000000000000" pitchFamily="2" charset="2"/>
              <a:buChar char="Ø"/>
            </a:pPr>
            <a:r>
              <a:rPr lang="en-GB" dirty="0" smtClean="0"/>
              <a:t>I </a:t>
            </a:r>
            <a:r>
              <a:rPr lang="en-GB" dirty="0" err="1" smtClean="0"/>
              <a:t>begge</a:t>
            </a:r>
            <a:r>
              <a:rPr lang="en-GB" dirty="0" smtClean="0"/>
              <a:t> </a:t>
            </a:r>
            <a:r>
              <a:rPr lang="en-GB" dirty="0" err="1" smtClean="0"/>
              <a:t>tilfeller</a:t>
            </a:r>
            <a:r>
              <a:rPr lang="en-GB" dirty="0" smtClean="0"/>
              <a:t> </a:t>
            </a:r>
            <a:r>
              <a:rPr lang="en-GB" dirty="0" err="1" smtClean="0"/>
              <a:t>vil</a:t>
            </a:r>
            <a:r>
              <a:rPr lang="en-GB" dirty="0" smtClean="0"/>
              <a:t> </a:t>
            </a:r>
            <a:r>
              <a:rPr lang="en-GB" dirty="0" err="1" smtClean="0"/>
              <a:t>senteret</a:t>
            </a:r>
            <a:r>
              <a:rPr lang="en-GB" dirty="0" smtClean="0"/>
              <a:t> ha et </a:t>
            </a:r>
            <a:r>
              <a:rPr lang="en-GB" dirty="0" err="1" smtClean="0"/>
              <a:t>eget</a:t>
            </a:r>
            <a:r>
              <a:rPr lang="en-GB" dirty="0" smtClean="0"/>
              <a:t> </a:t>
            </a:r>
            <a:r>
              <a:rPr lang="en-GB" dirty="0" err="1" smtClean="0"/>
              <a:t>styre</a:t>
            </a:r>
            <a:r>
              <a:rPr lang="en-GB" dirty="0" smtClean="0"/>
              <a:t> </a:t>
            </a:r>
            <a:r>
              <a:rPr lang="en-GB" dirty="0" err="1" smtClean="0"/>
              <a:t>og</a:t>
            </a:r>
            <a:r>
              <a:rPr lang="en-GB" dirty="0" smtClean="0"/>
              <a:t> </a:t>
            </a:r>
            <a:r>
              <a:rPr lang="en-GB" dirty="0" err="1" smtClean="0"/>
              <a:t>prorektor</a:t>
            </a:r>
            <a:r>
              <a:rPr lang="en-GB" dirty="0" smtClean="0"/>
              <a:t> for </a:t>
            </a:r>
            <a:r>
              <a:rPr lang="en-GB" dirty="0" err="1" smtClean="0"/>
              <a:t>utdanning</a:t>
            </a:r>
            <a:r>
              <a:rPr lang="en-GB" dirty="0" smtClean="0"/>
              <a:t> </a:t>
            </a:r>
            <a:r>
              <a:rPr lang="en-GB" dirty="0" err="1" smtClean="0"/>
              <a:t>vil</a:t>
            </a:r>
            <a:r>
              <a:rPr lang="en-GB" dirty="0" smtClean="0"/>
              <a:t> ha </a:t>
            </a:r>
            <a:r>
              <a:rPr lang="en-GB" dirty="0" err="1" smtClean="0"/>
              <a:t>en</a:t>
            </a:r>
            <a:r>
              <a:rPr lang="en-GB" dirty="0" smtClean="0"/>
              <a:t> </a:t>
            </a:r>
            <a:r>
              <a:rPr lang="en-GB" dirty="0" err="1" smtClean="0"/>
              <a:t>sentral</a:t>
            </a:r>
            <a:r>
              <a:rPr lang="en-GB" dirty="0" smtClean="0"/>
              <a:t> </a:t>
            </a:r>
            <a:r>
              <a:rPr lang="en-GB" dirty="0" err="1" smtClean="0"/>
              <a:t>rolle</a:t>
            </a:r>
            <a:r>
              <a:rPr lang="en-GB" dirty="0" smtClean="0"/>
              <a:t>    </a:t>
            </a:r>
            <a:endParaRPr lang="en-GB"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1391561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nb-NO" dirty="0" smtClean="0"/>
              <a:t>Modeller for organisering – to ytterpunkter:</a:t>
            </a:r>
            <a:endParaRPr lang="nb-NO" dirty="0"/>
          </a:p>
        </p:txBody>
      </p:sp>
      <p:sp>
        <p:nvSpPr>
          <p:cNvPr id="8" name="Text Placeholder 7"/>
          <p:cNvSpPr>
            <a:spLocks noGrp="1"/>
          </p:cNvSpPr>
          <p:nvPr>
            <p:ph type="body" idx="1"/>
          </p:nvPr>
        </p:nvSpPr>
        <p:spPr/>
        <p:txBody>
          <a:bodyPr/>
          <a:lstStyle/>
          <a:p>
            <a:endParaRPr lang="en-GB" dirty="0"/>
          </a:p>
        </p:txBody>
      </p:sp>
      <p:sp>
        <p:nvSpPr>
          <p:cNvPr id="3" name="Content Placeholder 2"/>
          <p:cNvSpPr>
            <a:spLocks noGrp="1"/>
          </p:cNvSpPr>
          <p:nvPr>
            <p:ph sz="half" idx="2"/>
          </p:nvPr>
        </p:nvSpPr>
        <p:spPr>
          <a:xfrm>
            <a:off x="518985" y="2042846"/>
            <a:ext cx="4040188" cy="3915983"/>
          </a:xfrm>
        </p:spPr>
        <p:txBody>
          <a:bodyPr/>
          <a:lstStyle/>
          <a:p>
            <a:pPr marL="0" indent="0">
              <a:buNone/>
            </a:pPr>
            <a:endParaRPr lang="en-GB" dirty="0" smtClean="0"/>
          </a:p>
          <a:p>
            <a:pPr marL="0" indent="0">
              <a:buNone/>
            </a:pPr>
            <a:endParaRPr lang="nb-NO" dirty="0"/>
          </a:p>
        </p:txBody>
      </p:sp>
      <p:sp>
        <p:nvSpPr>
          <p:cNvPr id="9" name="Text Placeholder 8"/>
          <p:cNvSpPr>
            <a:spLocks noGrp="1"/>
          </p:cNvSpPr>
          <p:nvPr>
            <p:ph type="body" sz="quarter" idx="3"/>
          </p:nvPr>
        </p:nvSpPr>
        <p:spPr/>
        <p:txBody>
          <a:bodyPr/>
          <a:lstStyle/>
          <a:p>
            <a:endParaRPr lang="en-GB" dirty="0"/>
          </a:p>
        </p:txBody>
      </p:sp>
      <p:sp>
        <p:nvSpPr>
          <p:cNvPr id="10" name="Content Placeholder 9"/>
          <p:cNvSpPr>
            <a:spLocks noGrp="1"/>
          </p:cNvSpPr>
          <p:nvPr>
            <p:ph sz="quarter" idx="4"/>
          </p:nvPr>
        </p:nvSpPr>
        <p:spPr>
          <a:xfrm>
            <a:off x="4645025" y="2132856"/>
            <a:ext cx="4041775" cy="4176464"/>
          </a:xfrm>
        </p:spPr>
        <p:txBody>
          <a:bodyPr/>
          <a:lstStyle/>
          <a:p>
            <a:pPr marL="400050" lvl="1" indent="0">
              <a:buNone/>
            </a:pPr>
            <a:endParaRPr lang="en-GB" dirty="0"/>
          </a:p>
          <a:p>
            <a:pPr marL="400050" lvl="1" indent="0">
              <a:buNone/>
            </a:pPr>
            <a:r>
              <a:rPr lang="en-GB" dirty="0" smtClean="0"/>
              <a:t> </a:t>
            </a:r>
            <a:endParaRPr lang="en-GB"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a:xfrm>
            <a:off x="3059832" y="6093296"/>
            <a:ext cx="4800600" cy="457200"/>
          </a:xfrm>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12" name="Oval 11"/>
          <p:cNvSpPr/>
          <p:nvPr/>
        </p:nvSpPr>
        <p:spPr bwMode="auto">
          <a:xfrm>
            <a:off x="198667" y="2042846"/>
            <a:ext cx="3994137" cy="2808312"/>
          </a:xfrm>
          <a:prstGeom prst="ellips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nb-NO" sz="2000" dirty="0"/>
              <a:t>Et senter hvor alle stillinger som har ansvar for aktiviteten er lagt til senteret. Underlagt senterets ledelse </a:t>
            </a: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13</a:t>
            </a:fld>
            <a:endParaRPr lang="en-US">
              <a:solidFill>
                <a:srgbClr val="000000"/>
              </a:solidFill>
            </a:endParaRPr>
          </a:p>
        </p:txBody>
      </p:sp>
      <p:sp>
        <p:nvSpPr>
          <p:cNvPr id="11" name="Title 1"/>
          <p:cNvSpPr txBox="1">
            <a:spLocks/>
          </p:cNvSpPr>
          <p:nvPr/>
        </p:nvSpPr>
        <p:spPr bwMode="auto">
          <a:xfrm>
            <a:off x="860586" y="4905164"/>
            <a:ext cx="6761268"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endParaRPr lang="en-GB" sz="2400" kern="0" dirty="0" smtClean="0"/>
          </a:p>
        </p:txBody>
      </p:sp>
      <p:sp>
        <p:nvSpPr>
          <p:cNvPr id="13" name="Oval 12"/>
          <p:cNvSpPr/>
          <p:nvPr/>
        </p:nvSpPr>
        <p:spPr bwMode="auto">
          <a:xfrm>
            <a:off x="5076055" y="1934834"/>
            <a:ext cx="3918781" cy="2916324"/>
          </a:xfrm>
          <a:prstGeom prst="ellips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400050" lvl="1" indent="0" algn="ctr">
              <a:buNone/>
            </a:pPr>
            <a:r>
              <a:rPr lang="nb-NO" sz="2000" dirty="0" smtClean="0"/>
              <a:t>Et </a:t>
            </a:r>
            <a:r>
              <a:rPr lang="nb-NO" sz="2000" dirty="0"/>
              <a:t>senter som </a:t>
            </a:r>
            <a:r>
              <a:rPr lang="nb-NO" sz="2000" dirty="0" smtClean="0"/>
              <a:t>koordinerer og </a:t>
            </a:r>
            <a:r>
              <a:rPr lang="nb-NO" sz="2000" dirty="0"/>
              <a:t>leder aktiviteter, men hvor de som utfører funksjonene er lokalisert ved sine hovedenheter </a:t>
            </a:r>
          </a:p>
        </p:txBody>
      </p:sp>
      <p:sp>
        <p:nvSpPr>
          <p:cNvPr id="14" name="Left-Right Arrow 13"/>
          <p:cNvSpPr/>
          <p:nvPr/>
        </p:nvSpPr>
        <p:spPr bwMode="auto">
          <a:xfrm>
            <a:off x="1907704" y="4409428"/>
            <a:ext cx="4896544" cy="1287824"/>
          </a:xfrm>
          <a:prstGeom prst="leftRightArrow">
            <a:avLst>
              <a:gd name="adj1" fmla="val 52787"/>
              <a:gd name="adj2" fmla="val 70428"/>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nb-NO" sz="2000" kern="0" dirty="0"/>
              <a:t>Ulike mellomløsninger </a:t>
            </a:r>
          </a:p>
          <a:p>
            <a:pPr algn="ctr"/>
            <a:r>
              <a:rPr lang="nb-NO" sz="2000" kern="0" dirty="0"/>
              <a:t>(jfr. </a:t>
            </a:r>
            <a:r>
              <a:rPr lang="nb-NO" sz="2000" kern="0" dirty="0" err="1"/>
              <a:t>Mørken</a:t>
            </a:r>
            <a:r>
              <a:rPr lang="nb-NO" sz="2000" kern="0" dirty="0"/>
              <a:t>-utvalget)</a:t>
            </a:r>
          </a:p>
        </p:txBody>
      </p:sp>
    </p:spTree>
    <p:extLst>
      <p:ext uri="{BB962C8B-B14F-4D97-AF65-F5344CB8AC3E}">
        <p14:creationId xmlns:p14="http://schemas.microsoft.com/office/powerpoint/2010/main" val="3839970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err="1" smtClean="0"/>
              <a:t>Prosessen</a:t>
            </a:r>
            <a:r>
              <a:rPr lang="en-GB" dirty="0" smtClean="0"/>
              <a:t> </a:t>
            </a:r>
            <a:r>
              <a:rPr lang="en-GB" dirty="0" err="1" smtClean="0"/>
              <a:t>videre</a:t>
            </a:r>
            <a:endParaRPr lang="en-GB" dirty="0"/>
          </a:p>
        </p:txBody>
      </p:sp>
      <p:sp>
        <p:nvSpPr>
          <p:cNvPr id="11" name="Content Placeholder 10"/>
          <p:cNvSpPr>
            <a:spLocks noGrp="1"/>
          </p:cNvSpPr>
          <p:nvPr>
            <p:ph idx="1"/>
          </p:nvPr>
        </p:nvSpPr>
        <p:spPr/>
        <p:txBody>
          <a:bodyPr/>
          <a:lstStyle/>
          <a:p>
            <a:r>
              <a:rPr lang="nb-NO" dirty="0" smtClean="0"/>
              <a:t>Dekanmøte 5. april</a:t>
            </a:r>
          </a:p>
          <a:p>
            <a:r>
              <a:rPr lang="nb-NO" dirty="0" smtClean="0"/>
              <a:t>IDF-møte 6. april</a:t>
            </a:r>
          </a:p>
          <a:p>
            <a:r>
              <a:rPr lang="nb-NO" dirty="0" smtClean="0"/>
              <a:t>Styremøte 2. mai</a:t>
            </a:r>
          </a:p>
          <a:p>
            <a:r>
              <a:rPr lang="nb-NO" dirty="0" smtClean="0"/>
              <a:t>Utdanningskomiteen 19. mai </a:t>
            </a:r>
          </a:p>
          <a:p>
            <a:r>
              <a:rPr lang="nb-NO" dirty="0" smtClean="0"/>
              <a:t>Styremøte 20. juni </a:t>
            </a:r>
          </a:p>
          <a:p>
            <a:pPr marL="0" indent="0">
              <a:buNone/>
            </a:pPr>
            <a:endParaRPr lang="en-GB" dirty="0"/>
          </a:p>
          <a:p>
            <a:pPr marL="0" indent="0">
              <a:buNone/>
            </a:pPr>
            <a:r>
              <a:rPr lang="nb-NO" dirty="0" smtClean="0"/>
              <a:t>Samtaler </a:t>
            </a:r>
            <a:r>
              <a:rPr lang="nb-NO" dirty="0"/>
              <a:t>med andre aktører ved UiO</a:t>
            </a:r>
          </a:p>
          <a:p>
            <a:pPr lvl="1" indent="-342900"/>
            <a:r>
              <a:rPr lang="nb-NO" dirty="0"/>
              <a:t>Ønsker innspill fra Utdanningskomiteen</a:t>
            </a:r>
          </a:p>
          <a:p>
            <a:pPr marL="0" indent="0">
              <a:buNone/>
            </a:pPr>
            <a:endParaRPr lang="en-GB" dirty="0"/>
          </a:p>
        </p:txBody>
      </p:sp>
      <p:sp>
        <p:nvSpPr>
          <p:cNvPr id="7" name="Date Placeholder 6"/>
          <p:cNvSpPr>
            <a:spLocks noGrp="1"/>
          </p:cNvSpPr>
          <p:nvPr>
            <p:ph type="dt" sz="half" idx="10"/>
          </p:nvPr>
        </p:nvSpPr>
        <p:spPr/>
        <p:txBody>
          <a:bodyPr/>
          <a:lstStyle/>
          <a:p>
            <a:pPr>
              <a:defRPr/>
            </a:pPr>
            <a:endParaRPr lang="nb-NO">
              <a:solidFill>
                <a:srgbClr val="000000"/>
              </a:solidFill>
            </a:endParaRPr>
          </a:p>
        </p:txBody>
      </p:sp>
      <p:sp>
        <p:nvSpPr>
          <p:cNvPr id="8" name="Footer Placeholder 7"/>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9" name="Slide Number Placeholder 8"/>
          <p:cNvSpPr>
            <a:spLocks noGrp="1"/>
          </p:cNvSpPr>
          <p:nvPr>
            <p:ph type="sldNum" sz="quarter" idx="12"/>
          </p:nvPr>
        </p:nvSpPr>
        <p:spPr/>
        <p:txBody>
          <a:bodyPr/>
          <a:lstStyle/>
          <a:p>
            <a:pPr>
              <a:defRPr/>
            </a:pPr>
            <a:fld id="{1FF3CC2B-91FF-F545-AD9D-CC5C65FFCA8A}" type="slidenum">
              <a:rPr lang="en-US"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1283968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t nordiske bildet">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5135</TotalTime>
  <Words>900</Words>
  <Application>Microsoft Office PowerPoint</Application>
  <PresentationFormat>Skjermfremvisning (4:3)</PresentationFormat>
  <Paragraphs>121</Paragraphs>
  <Slides>14</Slides>
  <Notes>6</Notes>
  <HiddenSlides>0</HiddenSlides>
  <MMClips>0</MMClips>
  <ScaleCrop>false</ScaleCrop>
  <HeadingPairs>
    <vt:vector size="4" baseType="variant">
      <vt:variant>
        <vt:lpstr>Tema</vt:lpstr>
      </vt:variant>
      <vt:variant>
        <vt:i4>1</vt:i4>
      </vt:variant>
      <vt:variant>
        <vt:lpstr>Lysbildetitler</vt:lpstr>
      </vt:variant>
      <vt:variant>
        <vt:i4>14</vt:i4>
      </vt:variant>
    </vt:vector>
  </HeadingPairs>
  <TitlesOfParts>
    <vt:vector size="15" baseType="lpstr">
      <vt:lpstr>Det nordiske bildet</vt:lpstr>
      <vt:lpstr>Senter for læring og utdanning    </vt:lpstr>
      <vt:lpstr>Strategi 2020</vt:lpstr>
      <vt:lpstr>PowerPoint-presentasjon</vt:lpstr>
      <vt:lpstr>Miljøer som tilbyr aktiviteter som vil inngå i et senter </vt:lpstr>
      <vt:lpstr>Andre miljøer som vil bidra inn til et senter:</vt:lpstr>
      <vt:lpstr>Arbeidsprosessen så langt</vt:lpstr>
      <vt:lpstr>Premiss for arbeidet </vt:lpstr>
      <vt:lpstr>Kvaliteter ved UiO</vt:lpstr>
      <vt:lpstr> Plattform:  </vt:lpstr>
      <vt:lpstr>Senter for utdanning og læring skal ha som oppgave å: </vt:lpstr>
      <vt:lpstr>Plassering og organisering av et senter  </vt:lpstr>
      <vt:lpstr>To hovedmodeller for plassering </vt:lpstr>
      <vt:lpstr> Modeller for organisering – to ytterpunkter:</vt:lpstr>
      <vt:lpstr>Prosessen videre</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Senter for undervisning og læring Velkommen til workshop</dc:title>
  <dc:creator>Hedvig Lie Nygaard</dc:creator>
  <cp:lastModifiedBy>Kirsti Margrethe Mortensen</cp:lastModifiedBy>
  <cp:revision>128</cp:revision>
  <cp:lastPrinted>2017-03-16T12:31:28Z</cp:lastPrinted>
  <dcterms:created xsi:type="dcterms:W3CDTF">2017-02-14T11:29:03Z</dcterms:created>
  <dcterms:modified xsi:type="dcterms:W3CDTF">2017-03-28T13:36:54Z</dcterms:modified>
</cp:coreProperties>
</file>