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82" r:id="rId3"/>
    <p:sldId id="284" r:id="rId4"/>
    <p:sldId id="287" r:id="rId5"/>
    <p:sldId id="285" r:id="rId6"/>
    <p:sldId id="286" r:id="rId7"/>
  </p:sldIdLst>
  <p:sldSz cx="9144000" cy="5715000" type="screen16x10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414" autoAdjust="0"/>
  </p:normalViewPr>
  <p:slideViewPr>
    <p:cSldViewPr>
      <p:cViewPr>
        <p:scale>
          <a:sx n="137" d="100"/>
          <a:sy n="137" d="100"/>
        </p:scale>
        <p:origin x="-1596" y="-22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23.05.2016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4630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5450" y="742950"/>
            <a:ext cx="59436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96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4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09750" y="742950"/>
            <a:ext cx="4432300" cy="2771775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23" y="3661615"/>
            <a:ext cx="5531692" cy="5954715"/>
          </a:xfrm>
          <a:noFill/>
          <a:ln/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I U&amp;H-sektoren</a:t>
            </a: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har til sammen </a:t>
            </a:r>
            <a:r>
              <a:rPr lang="nb-NO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13826</a:t>
            </a:r>
            <a:r>
              <a:rPr lang="nb-NO" dirty="0" smtClean="0"/>
              <a:t> personer</a:t>
            </a:r>
            <a:r>
              <a:rPr lang="nb-NO" baseline="0" dirty="0" smtClean="0"/>
              <a:t> svart på KIWEST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Gjennomsnittlig svarprosent i sektoren er: 67,6%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Svarprosenter</a:t>
            </a: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er beregnet ut fra registerdata for kjønn, stillingskategori og stillingsandel.</a:t>
            </a:r>
          </a:p>
          <a:p>
            <a:pPr marL="172213" indent="-172213">
              <a:buFontTx/>
              <a:buChar char="-"/>
            </a:pP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Selvrapportering ligger til grunn for </a:t>
            </a:r>
            <a:r>
              <a:rPr lang="nb-NO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evt</a:t>
            </a: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svarprosent der kategorien fast/midlertidig ansatt brukes.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213" indent="-172213">
              <a:buFontTx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Tatt bort alle som ikke har trykt på «ferdig»</a:t>
            </a:r>
          </a:p>
          <a:p>
            <a:pPr marL="172213" indent="-172213">
              <a:buFontTx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Tatt bort alle som ikke</a:t>
            </a: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har svar på minimum en skala.</a:t>
            </a:r>
          </a:p>
          <a:p>
            <a:pPr marL="172213" indent="-172213">
              <a:buFontTx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Tatt bort alle svar på videresendte lenker</a:t>
            </a:r>
            <a:endParaRPr lang="nb-NO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213" indent="-172213">
              <a:buFontTx/>
              <a:buChar char="-"/>
            </a:pPr>
            <a:r>
              <a:rPr lang="nb-NO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I tilfeller der det ligger to svar fra samme person er siste fullførte besvarelse og besvarelse med flest svar tatt med videre.</a:t>
            </a:r>
          </a:p>
          <a:p>
            <a:pPr marL="172213" indent="-172213">
              <a:buFontTx/>
              <a:buChar char="-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1 = svært uenig, 5= svært enig. I tilfeller der svaralternativene hadde andre skalaer er disse regnet om til fem 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pkt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skala.</a:t>
            </a:r>
            <a:endParaRPr lang="nb-NO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213" indent="-172213">
              <a:buFontTx/>
              <a:buChar char="-"/>
            </a:pP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til neste lysbilde: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Tallene </a:t>
            </a:r>
            <a:r>
              <a:rPr lang="nb-NO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 neste lysbilde er </a:t>
            </a: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et uttrykk for hvordan ansatte ved enheten har </a:t>
            </a:r>
            <a:r>
              <a:rPr lang="nb-NO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svart.</a:t>
            </a:r>
            <a:endParaRPr lang="nb-NO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En søyle representerer gjennomsnitt for hva som er svart for hver </a:t>
            </a:r>
            <a:r>
              <a:rPr lang="nb-NO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skala.</a:t>
            </a:r>
            <a:endParaRPr lang="nb-NO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Alle item er kodet slik at høy verdi viser positivt utfall. I tilfeller der </a:t>
            </a:r>
            <a:r>
              <a:rPr lang="nb-NO" dirty="0" err="1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items</a:t>
            </a: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er snudd i kodingen er dette angitt med ®.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Ett standardavvik i hver retning. Et mål på verdiens avvik fra gjennomsnittet, sier noe om hvor stor spredning det er i datamaterialet. 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Stort standardavvik – stor spredning – respondentene gir ikke entydige svar. 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Lite </a:t>
            </a:r>
            <a:r>
              <a:rPr lang="nb-NO" dirty="0" err="1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stadndardavvik</a:t>
            </a: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– liten spredning – respondentene gir stort sett de samme svarene. 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3 er midt på skalaen, men en verdi må settes inn i den lokale konteksten for å kunne vurderes som tilfredsstillende.</a:t>
            </a:r>
          </a:p>
          <a:p>
            <a:pPr>
              <a:spcAft>
                <a:spcPts val="580"/>
              </a:spcAft>
            </a:pPr>
            <a:r>
              <a:rPr lang="nb-NO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Det vil alltid være rom for positiv utvikling.</a:t>
            </a:r>
          </a:p>
          <a:p>
            <a:pPr marL="172213" indent="-172213">
              <a:buFontTx/>
              <a:buChar char="-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8166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23.05.2016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34270"/>
            <a:ext cx="2210742" cy="1440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r>
              <a:rPr lang="nb-NO" sz="2800" dirty="0"/>
              <a:t>Lærings- og arbeidsmiljøåret 2016</a:t>
            </a:r>
            <a:br>
              <a:rPr lang="nb-NO" sz="2800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sz="1800" dirty="0" smtClean="0"/>
              <a:t>Presentasjon </a:t>
            </a:r>
            <a:r>
              <a:rPr lang="nb-NO" sz="1800" dirty="0" smtClean="0"/>
              <a:t>for AMU 23. mai 2016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Hovedaktiviteter på enhetene - læringsmiljø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1400" dirty="0" smtClean="0"/>
              <a:t>Styrking </a:t>
            </a:r>
            <a:r>
              <a:rPr lang="nb-NO" sz="1400" dirty="0"/>
              <a:t>av </a:t>
            </a:r>
            <a:r>
              <a:rPr lang="nb-NO" sz="1400" dirty="0" err="1"/>
              <a:t>førsteårsstudentenes</a:t>
            </a:r>
            <a:r>
              <a:rPr lang="nb-NO" sz="1400" dirty="0"/>
              <a:t> integrering i </a:t>
            </a:r>
            <a:r>
              <a:rPr lang="nb-NO" sz="1400" dirty="0" smtClean="0"/>
              <a:t>fagmiljøet og </a:t>
            </a:r>
            <a:r>
              <a:rPr lang="nb-NO" sz="1400" dirty="0"/>
              <a:t>styrket introduksjonsopplegg og </a:t>
            </a:r>
            <a:r>
              <a:rPr lang="nb-NO" sz="1400" dirty="0" smtClean="0"/>
              <a:t>mottak</a:t>
            </a:r>
          </a:p>
          <a:p>
            <a:pPr lvl="1"/>
            <a:r>
              <a:rPr lang="nb-NO" sz="1200" dirty="0" smtClean="0"/>
              <a:t>Kommunikasjonstiltak og informasjonskampanjer mot nye studenter</a:t>
            </a:r>
            <a:endParaRPr lang="nb-NO" sz="1200" dirty="0"/>
          </a:p>
          <a:p>
            <a:pPr lvl="1"/>
            <a:r>
              <a:rPr lang="nb-NO" sz="1200" dirty="0"/>
              <a:t>Bedre nettressurser</a:t>
            </a:r>
          </a:p>
          <a:p>
            <a:pPr lvl="1"/>
            <a:r>
              <a:rPr lang="nb-NO" sz="1200" dirty="0"/>
              <a:t>Veiledning </a:t>
            </a:r>
          </a:p>
          <a:p>
            <a:pPr lvl="1"/>
            <a:r>
              <a:rPr lang="nb-NO" sz="1200" dirty="0"/>
              <a:t>Programseminarer</a:t>
            </a:r>
          </a:p>
          <a:p>
            <a:pPr lvl="1"/>
            <a:r>
              <a:rPr lang="nb-NO" sz="1200" dirty="0" smtClean="0"/>
              <a:t>Mentorordninger</a:t>
            </a:r>
          </a:p>
          <a:p>
            <a:pPr lvl="1"/>
            <a:r>
              <a:rPr lang="nb-NO" sz="1200" dirty="0" smtClean="0"/>
              <a:t>Egne </a:t>
            </a:r>
            <a:r>
              <a:rPr lang="nb-NO" sz="1200" dirty="0"/>
              <a:t>prosjekter for </a:t>
            </a:r>
            <a:r>
              <a:rPr lang="nb-NO" sz="1200" dirty="0" smtClean="0"/>
              <a:t>studiekvalitet</a:t>
            </a:r>
            <a:endParaRPr lang="nb-NO" sz="1400" dirty="0" smtClean="0"/>
          </a:p>
          <a:p>
            <a:pPr lvl="0"/>
            <a:r>
              <a:rPr lang="nb-NO" sz="1400" dirty="0" smtClean="0"/>
              <a:t>Styrking av studentenes læringsutbytte og utdanningsrelevans gjennom bruk av nyskapende lærings- og vurderingsformer</a:t>
            </a:r>
          </a:p>
          <a:p>
            <a:pPr lvl="1"/>
            <a:r>
              <a:rPr lang="nb-NO" sz="1100" dirty="0"/>
              <a:t>Utvikle, drøfte, evaluere og overføre kunnskap om hva som virker </a:t>
            </a:r>
            <a:endParaRPr lang="nb-NO" sz="1100" dirty="0" smtClean="0"/>
          </a:p>
          <a:p>
            <a:pPr lvl="1"/>
            <a:r>
              <a:rPr lang="nb-NO" sz="1100" dirty="0" smtClean="0"/>
              <a:t>Analyse av nåsituasjonen </a:t>
            </a:r>
          </a:p>
          <a:p>
            <a:pPr lvl="1"/>
            <a:r>
              <a:rPr lang="nb-NO" sz="1100" dirty="0"/>
              <a:t>Faglige revisjonsprosesser – </a:t>
            </a:r>
            <a:r>
              <a:rPr lang="nb-NO" sz="1100" dirty="0" smtClean="0"/>
              <a:t>prosess skal også bidra til mer </a:t>
            </a:r>
            <a:r>
              <a:rPr lang="nb-NO" sz="1100" dirty="0"/>
              <a:t>varierte lærings- og vurderingsformer</a:t>
            </a:r>
          </a:p>
          <a:p>
            <a:pPr lvl="0"/>
            <a:r>
              <a:rPr lang="nb-NO" sz="1400" dirty="0" smtClean="0"/>
              <a:t>Arbeid </a:t>
            </a:r>
            <a:r>
              <a:rPr lang="nb-NO" sz="1400" dirty="0"/>
              <a:t>med å bygge opp et godt sosialt miljø, som inkluderer både studenter og </a:t>
            </a:r>
            <a:r>
              <a:rPr lang="nb-NO" sz="1400" dirty="0" smtClean="0"/>
              <a:t>ansatte </a:t>
            </a:r>
            <a:endParaRPr lang="nb-NO" sz="1400" dirty="0"/>
          </a:p>
          <a:p>
            <a:pPr lvl="0"/>
            <a:r>
              <a:rPr lang="nb-NO" sz="1400" dirty="0"/>
              <a:t>Fokus på veilederrollen på master og </a:t>
            </a:r>
            <a:r>
              <a:rPr lang="nb-NO" sz="1400" dirty="0" err="1"/>
              <a:t>PhD</a:t>
            </a:r>
            <a:r>
              <a:rPr lang="nb-NO" sz="1400" dirty="0"/>
              <a:t> </a:t>
            </a:r>
            <a:endParaRPr lang="nb-NO" sz="1400" dirty="0" smtClean="0"/>
          </a:p>
          <a:p>
            <a:pPr lvl="0"/>
            <a:endParaRPr lang="nb-NO" sz="1400" dirty="0"/>
          </a:p>
          <a:p>
            <a:pPr marL="0" indent="0">
              <a:buNone/>
            </a:pPr>
            <a:r>
              <a:rPr lang="nb-NO" sz="1400" dirty="0"/>
              <a:t> 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4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tiltak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Digital </a:t>
            </a:r>
            <a:r>
              <a:rPr lang="nb-NO" dirty="0" smtClean="0"/>
              <a:t>eksamen – «Program for digitalisering»</a:t>
            </a:r>
            <a:endParaRPr lang="nb-NO" dirty="0" smtClean="0"/>
          </a:p>
          <a:p>
            <a:r>
              <a:rPr lang="nb-NO" dirty="0" smtClean="0"/>
              <a:t>Utdanningsvisjon</a:t>
            </a:r>
          </a:p>
          <a:p>
            <a:r>
              <a:rPr lang="nb-NO" dirty="0" err="1" smtClean="0"/>
              <a:t>Teaching</a:t>
            </a:r>
            <a:r>
              <a:rPr lang="nb-NO" dirty="0" smtClean="0"/>
              <a:t> </a:t>
            </a:r>
            <a:r>
              <a:rPr lang="nb-NO" dirty="0" err="1" smtClean="0"/>
              <a:t>Academi</a:t>
            </a:r>
            <a:r>
              <a:rPr lang="nb-NO" dirty="0" smtClean="0"/>
              <a:t> –forslag fra studentene</a:t>
            </a:r>
            <a:endParaRPr lang="nb-NO" dirty="0" smtClean="0"/>
          </a:p>
          <a:p>
            <a:r>
              <a:rPr lang="nb-NO" dirty="0" smtClean="0"/>
              <a:t>Nasjonalt </a:t>
            </a:r>
            <a:r>
              <a:rPr lang="nb-NO" dirty="0" smtClean="0"/>
              <a:t>studieveilederseminar (Avdeling for fagstøtte</a:t>
            </a:r>
            <a:r>
              <a:rPr lang="nb-NO" dirty="0" smtClean="0"/>
              <a:t>)</a:t>
            </a:r>
          </a:p>
          <a:p>
            <a:r>
              <a:rPr lang="nb-NO" dirty="0" smtClean="0"/>
              <a:t>Eiendomsavdelingens satsninger</a:t>
            </a:r>
            <a:endParaRPr lang="nb-NO" dirty="0" smtClean="0"/>
          </a:p>
          <a:p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9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Hovedaktiviteter </a:t>
            </a:r>
            <a:r>
              <a:rPr lang="nb-NO" dirty="0" smtClean="0"/>
              <a:t>- </a:t>
            </a:r>
            <a:r>
              <a:rPr lang="nb-NO" dirty="0" smtClean="0"/>
              <a:t>arbeidsmiljø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400" dirty="0" smtClean="0"/>
              <a:t>Gjennomføring </a:t>
            </a:r>
            <a:r>
              <a:rPr lang="nb-NO" sz="2400" dirty="0"/>
              <a:t>og oppfølging av Arbeids- og klimaundersøkelsen</a:t>
            </a:r>
          </a:p>
          <a:p>
            <a:pPr lvl="0"/>
            <a:r>
              <a:rPr lang="nb-NO" sz="2400" dirty="0"/>
              <a:t>Kompetanseheving for ansatte inkludert </a:t>
            </a:r>
            <a:r>
              <a:rPr lang="nb-NO" sz="2400" dirty="0" smtClean="0"/>
              <a:t>lederopplæring</a:t>
            </a:r>
          </a:p>
          <a:p>
            <a:pPr lvl="0"/>
            <a:r>
              <a:rPr lang="nb-NO" sz="2400" dirty="0" smtClean="0"/>
              <a:t>Konferanse med arbeids- og læringsmiljø som tema (AP og koordineringsgruppen) – høsten 2016</a:t>
            </a:r>
          </a:p>
          <a:p>
            <a:r>
              <a:rPr lang="nb-NO" sz="2400" dirty="0"/>
              <a:t>Erfaringsdeling i </a:t>
            </a:r>
            <a:r>
              <a:rPr lang="nb-NO" sz="2400" dirty="0" smtClean="0"/>
              <a:t>koordineringsgruppen</a:t>
            </a:r>
            <a:endParaRPr lang="nb-NO" sz="2400" dirty="0"/>
          </a:p>
          <a:p>
            <a:pPr lvl="0"/>
            <a:r>
              <a:rPr lang="nb-NO" sz="2400" dirty="0" smtClean="0"/>
              <a:t>Gjennomført:</a:t>
            </a:r>
          </a:p>
          <a:p>
            <a:pPr lvl="0"/>
            <a:r>
              <a:rPr lang="nb-NO" sz="2400" dirty="0" smtClean="0"/>
              <a:t>Seminar for alle lokale arbeidsmiljøutvalg</a:t>
            </a:r>
          </a:p>
          <a:p>
            <a:pPr lvl="0"/>
            <a:endParaRPr lang="nb-NO" sz="2400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2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4990" y="513292"/>
            <a:ext cx="7345362" cy="784035"/>
          </a:xfrm>
        </p:spPr>
        <p:txBody>
          <a:bodyPr>
            <a:normAutofit fontScale="90000"/>
          </a:bodyPr>
          <a:lstStyle/>
          <a:p>
            <a:pPr algn="l"/>
            <a:r>
              <a:rPr lang="nb-NO" sz="3200" b="1" dirty="0" smtClean="0">
                <a:solidFill>
                  <a:srgbClr val="0066CC"/>
                </a:solidFill>
                <a:latin typeface="Arial Narrow" panose="020B0606020202030204" pitchFamily="34" charset="0"/>
              </a:rPr>
              <a:t>Gjennomføring av ARK ved UiO og svarprosenter 2013 - 2015 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50" y="0"/>
            <a:ext cx="1225550" cy="102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351781"/>
              </p:ext>
            </p:extLst>
          </p:nvPr>
        </p:nvGraphicFramePr>
        <p:xfrm>
          <a:off x="415678" y="1717146"/>
          <a:ext cx="8332787" cy="324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Worksheet" r:id="rId5" imgW="5133877" imgH="2400300" progId="Excel.Sheet.12">
                  <p:embed/>
                </p:oleObj>
              </mc:Choice>
              <mc:Fallback>
                <p:oleObj name="Worksheet" r:id="rId5" imgW="5133877" imgH="2400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5678" y="1717146"/>
                        <a:ext cx="8332787" cy="3246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6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Oppfølgingstiltak ARK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Arbeidsmiljøtiltakene ved UIO er sortert etter kvalitativ metode, gruppert og fordelt over 22 temaer. </a:t>
            </a:r>
            <a:endParaRPr lang="nb-NO" sz="2000" dirty="0"/>
          </a:p>
          <a:p>
            <a:r>
              <a:rPr lang="nb-NO" sz="1800" dirty="0"/>
              <a:t>Under angis prosentfordelingen på de temaene med flest tiltak:</a:t>
            </a:r>
            <a:endParaRPr lang="nb-NO" sz="2000" dirty="0"/>
          </a:p>
          <a:p>
            <a:pPr lvl="1"/>
            <a:r>
              <a:rPr lang="nb-NO" sz="2000" dirty="0"/>
              <a:t>13,1 % 	Faste møter/allmøter/seminar/faglige samlinger </a:t>
            </a:r>
            <a:endParaRPr lang="nb-NO" sz="2400" dirty="0"/>
          </a:p>
          <a:p>
            <a:pPr lvl="1"/>
            <a:r>
              <a:rPr lang="nb-NO" sz="2000" dirty="0"/>
              <a:t>  9,5 %  	Kommunikasjon/informasjon </a:t>
            </a:r>
            <a:endParaRPr lang="nb-NO" sz="2400" dirty="0"/>
          </a:p>
          <a:p>
            <a:pPr lvl="1"/>
            <a:r>
              <a:rPr lang="nb-NO" sz="2000" dirty="0"/>
              <a:t>  9,1 %  	Kompetanseutvikling </a:t>
            </a:r>
            <a:endParaRPr lang="nb-NO" sz="2400" dirty="0"/>
          </a:p>
          <a:p>
            <a:pPr lvl="1"/>
            <a:r>
              <a:rPr lang="nb-NO" sz="2000" dirty="0"/>
              <a:t>  7,2 %  	Samhandling/tverrfaglig samarbeid</a:t>
            </a:r>
            <a:endParaRPr lang="nb-NO" sz="2400" dirty="0"/>
          </a:p>
          <a:p>
            <a:pPr lvl="1"/>
            <a:r>
              <a:rPr lang="nb-NO" sz="2000" dirty="0"/>
              <a:t>  6,4 %  	Organisering/logistikk</a:t>
            </a:r>
            <a:endParaRPr lang="nb-NO" sz="2400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018"/>
      </p:ext>
    </p:extLst>
  </p:cSld>
  <p:clrMapOvr>
    <a:masterClrMapping/>
  </p:clrMapOvr>
</p:sld>
</file>

<file path=ppt/theme/theme1.xml><?xml version="1.0" encoding="utf-8"?>
<a:theme xmlns:a="http://schemas.openxmlformats.org/drawingml/2006/main" name="uio-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uio-norsk16-10</Template>
  <TotalTime>1664</TotalTime>
  <Words>482</Words>
  <Application>Microsoft Office PowerPoint</Application>
  <PresentationFormat>On-screen Show (16:10)</PresentationFormat>
  <Paragraphs>65</Paragraphs>
  <Slides>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uio-norsk16-10</vt:lpstr>
      <vt:lpstr>Worksheet</vt:lpstr>
      <vt:lpstr>Lærings- og arbeidsmiljøåret 2016 </vt:lpstr>
      <vt:lpstr>Hovedaktiviteter på enhetene - læringsmiljø</vt:lpstr>
      <vt:lpstr>Andre tiltak</vt:lpstr>
      <vt:lpstr>Hovedaktiviteter - arbeidsmiljø</vt:lpstr>
      <vt:lpstr>Gjennomføring av ARK ved UiO og svarprosenter 2013 - 2015 :</vt:lpstr>
      <vt:lpstr>Oppfølgingstiltak ARK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Bente Hennie Strandh</dc:creator>
  <cp:lastModifiedBy>Bente Hennie Strandh</cp:lastModifiedBy>
  <cp:revision>64</cp:revision>
  <cp:lastPrinted>2016-05-23T06:41:41Z</cp:lastPrinted>
  <dcterms:created xsi:type="dcterms:W3CDTF">2015-12-07T09:07:02Z</dcterms:created>
  <dcterms:modified xsi:type="dcterms:W3CDTF">2016-05-23T06:42:40Z</dcterms:modified>
</cp:coreProperties>
</file>