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Lst>
  <p:notesMasterIdLst>
    <p:notesMasterId r:id="rId10"/>
  </p:notesMasterIdLst>
  <p:sldIdLst>
    <p:sldId id="256" r:id="rId2"/>
    <p:sldId id="262" r:id="rId3"/>
    <p:sldId id="257" r:id="rId4"/>
    <p:sldId id="263" r:id="rId5"/>
    <p:sldId id="258" r:id="rId6"/>
    <p:sldId id="259" r:id="rId7"/>
    <p:sldId id="260" r:id="rId8"/>
    <p:sldId id="261"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039FEA-519B-4D9D-9387-51DC39C6D464}" v="27" dt="2025-09-15T10:34:10.72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triona Windsor" userId="355a3b74-0a7f-425f-a618-44d52536ab30" providerId="ADAL" clId="{01039FEA-519B-4D9D-9387-51DC39C6D464}"/>
    <pc:docChg chg="undo custSel addSld delSld modSld">
      <pc:chgData name="Catriona Windsor" userId="355a3b74-0a7f-425f-a618-44d52536ab30" providerId="ADAL" clId="{01039FEA-519B-4D9D-9387-51DC39C6D464}" dt="2025-09-15T10:34:10.723" v="5589" actId="2696"/>
      <pc:docMkLst>
        <pc:docMk/>
      </pc:docMkLst>
      <pc:sldChg chg="modNotesTx">
        <pc:chgData name="Catriona Windsor" userId="355a3b74-0a7f-425f-a618-44d52536ab30" providerId="ADAL" clId="{01039FEA-519B-4D9D-9387-51DC39C6D464}" dt="2025-09-15T10:29:26.206" v="5588" actId="20577"/>
        <pc:sldMkLst>
          <pc:docMk/>
          <pc:sldMk cId="87159480" sldId="256"/>
        </pc:sldMkLst>
      </pc:sldChg>
      <pc:sldChg chg="addSp delSp modSp mod setBg modNotesTx">
        <pc:chgData name="Catriona Windsor" userId="355a3b74-0a7f-425f-a618-44d52536ab30" providerId="ADAL" clId="{01039FEA-519B-4D9D-9387-51DC39C6D464}" dt="2025-09-12T19:20:52.063" v="5126" actId="20577"/>
        <pc:sldMkLst>
          <pc:docMk/>
          <pc:sldMk cId="1154569154" sldId="257"/>
        </pc:sldMkLst>
        <pc:spChg chg="mod">
          <ac:chgData name="Catriona Windsor" userId="355a3b74-0a7f-425f-a618-44d52536ab30" providerId="ADAL" clId="{01039FEA-519B-4D9D-9387-51DC39C6D464}" dt="2025-09-12T18:10:07.018" v="711" actId="1076"/>
          <ac:spMkLst>
            <pc:docMk/>
            <pc:sldMk cId="1154569154" sldId="257"/>
            <ac:spMk id="2" creationId="{AD0CFEAB-B159-AFFE-F3BF-4849DEAB1A50}"/>
          </ac:spMkLst>
        </pc:spChg>
        <pc:spChg chg="add">
          <ac:chgData name="Catriona Windsor" userId="355a3b74-0a7f-425f-a618-44d52536ab30" providerId="ADAL" clId="{01039FEA-519B-4D9D-9387-51DC39C6D464}" dt="2025-09-12T18:08:02.088" v="681" actId="26606"/>
          <ac:spMkLst>
            <pc:docMk/>
            <pc:sldMk cId="1154569154" sldId="257"/>
            <ac:spMk id="1043" creationId="{2D03A0B2-4A2F-D846-A5E6-FB7CB9A031F7}"/>
          </ac:spMkLst>
        </pc:spChg>
        <pc:spChg chg="add">
          <ac:chgData name="Catriona Windsor" userId="355a3b74-0a7f-425f-a618-44d52536ab30" providerId="ADAL" clId="{01039FEA-519B-4D9D-9387-51DC39C6D464}" dt="2025-09-12T18:08:02.088" v="681" actId="26606"/>
          <ac:spMkLst>
            <pc:docMk/>
            <pc:sldMk cId="1154569154" sldId="257"/>
            <ac:spMk id="1044" creationId="{7F573F1D-73A7-FB41-BCAD-FC9AA7DEF4F5}"/>
          </ac:spMkLst>
        </pc:spChg>
        <pc:spChg chg="add">
          <ac:chgData name="Catriona Windsor" userId="355a3b74-0a7f-425f-a618-44d52536ab30" providerId="ADAL" clId="{01039FEA-519B-4D9D-9387-51DC39C6D464}" dt="2025-09-12T18:08:02.088" v="681" actId="26606"/>
          <ac:spMkLst>
            <pc:docMk/>
            <pc:sldMk cId="1154569154" sldId="257"/>
            <ac:spMk id="1045" creationId="{A88F843D-1C1B-C740-AC27-E3238D0F5F47}"/>
          </ac:spMkLst>
        </pc:spChg>
        <pc:spChg chg="add">
          <ac:chgData name="Catriona Windsor" userId="355a3b74-0a7f-425f-a618-44d52536ab30" providerId="ADAL" clId="{01039FEA-519B-4D9D-9387-51DC39C6D464}" dt="2025-09-12T18:08:02.088" v="681" actId="26606"/>
          <ac:spMkLst>
            <pc:docMk/>
            <pc:sldMk cId="1154569154" sldId="257"/>
            <ac:spMk id="1046" creationId="{47D97D42-A01D-BC41-A1DE-4E2766A4E78F}"/>
          </ac:spMkLst>
        </pc:spChg>
        <pc:spChg chg="add">
          <ac:chgData name="Catriona Windsor" userId="355a3b74-0a7f-425f-a618-44d52536ab30" providerId="ADAL" clId="{01039FEA-519B-4D9D-9387-51DC39C6D464}" dt="2025-09-12T18:08:02.088" v="681" actId="26606"/>
          <ac:spMkLst>
            <pc:docMk/>
            <pc:sldMk cId="1154569154" sldId="257"/>
            <ac:spMk id="1047" creationId="{B7258F36-452C-D64A-A553-BEE4EAFE4143}"/>
          </ac:spMkLst>
        </pc:spChg>
        <pc:picChg chg="add mod">
          <ac:chgData name="Catriona Windsor" userId="355a3b74-0a7f-425f-a618-44d52536ab30" providerId="ADAL" clId="{01039FEA-519B-4D9D-9387-51DC39C6D464}" dt="2025-09-12T18:09:30.283" v="704" actId="1076"/>
          <ac:picMkLst>
            <pc:docMk/>
            <pc:sldMk cId="1154569154" sldId="257"/>
            <ac:picMk id="5" creationId="{2056D0B7-1446-B549-12F2-C0E820C4F189}"/>
          </ac:picMkLst>
        </pc:picChg>
        <pc:picChg chg="add mod">
          <ac:chgData name="Catriona Windsor" userId="355a3b74-0a7f-425f-a618-44d52536ab30" providerId="ADAL" clId="{01039FEA-519B-4D9D-9387-51DC39C6D464}" dt="2025-09-12T18:09:37.520" v="705" actId="1076"/>
          <ac:picMkLst>
            <pc:docMk/>
            <pc:sldMk cId="1154569154" sldId="257"/>
            <ac:picMk id="1028" creationId="{CAB20E84-2A1A-F7D6-935E-383441738CF8}"/>
          </ac:picMkLst>
        </pc:picChg>
      </pc:sldChg>
      <pc:sldChg chg="addSp delSp modSp mod setBg modAnim modNotesTx">
        <pc:chgData name="Catriona Windsor" userId="355a3b74-0a7f-425f-a618-44d52536ab30" providerId="ADAL" clId="{01039FEA-519B-4D9D-9387-51DC39C6D464}" dt="2025-09-12T19:26:32.507" v="5273" actId="20577"/>
        <pc:sldMkLst>
          <pc:docMk/>
          <pc:sldMk cId="52145496" sldId="258"/>
        </pc:sldMkLst>
        <pc:spChg chg="mod">
          <ac:chgData name="Catriona Windsor" userId="355a3b74-0a7f-425f-a618-44d52536ab30" providerId="ADAL" clId="{01039FEA-519B-4D9D-9387-51DC39C6D464}" dt="2025-09-12T18:12:19.664" v="850" actId="26606"/>
          <ac:spMkLst>
            <pc:docMk/>
            <pc:sldMk cId="52145496" sldId="258"/>
            <ac:spMk id="2" creationId="{2FDD0852-3730-7CA2-FDDD-280F06A33EDF}"/>
          </ac:spMkLst>
        </pc:spChg>
        <pc:spChg chg="add">
          <ac:chgData name="Catriona Windsor" userId="355a3b74-0a7f-425f-a618-44d52536ab30" providerId="ADAL" clId="{01039FEA-519B-4D9D-9387-51DC39C6D464}" dt="2025-09-12T18:12:19.664" v="850" actId="26606"/>
          <ac:spMkLst>
            <pc:docMk/>
            <pc:sldMk cId="52145496" sldId="258"/>
            <ac:spMk id="8" creationId="{23BB7E73-E730-42EA-AACE-D1E323EA547E}"/>
          </ac:spMkLst>
        </pc:spChg>
        <pc:spChg chg="add">
          <ac:chgData name="Catriona Windsor" userId="355a3b74-0a7f-425f-a618-44d52536ab30" providerId="ADAL" clId="{01039FEA-519B-4D9D-9387-51DC39C6D464}" dt="2025-09-12T18:12:19.664" v="850" actId="26606"/>
          <ac:spMkLst>
            <pc:docMk/>
            <pc:sldMk cId="52145496" sldId="258"/>
            <ac:spMk id="10" creationId="{F1F6C2E9-B316-4410-88E5-74F044FC3575}"/>
          </ac:spMkLst>
        </pc:spChg>
        <pc:spChg chg="add">
          <ac:chgData name="Catriona Windsor" userId="355a3b74-0a7f-425f-a618-44d52536ab30" providerId="ADAL" clId="{01039FEA-519B-4D9D-9387-51DC39C6D464}" dt="2025-09-12T18:12:19.664" v="850" actId="26606"/>
          <ac:spMkLst>
            <pc:docMk/>
            <pc:sldMk cId="52145496" sldId="258"/>
            <ac:spMk id="12" creationId="{83D07262-43A6-451F-9B19-77B943C6399D}"/>
          </ac:spMkLst>
        </pc:spChg>
        <pc:spChg chg="add mod">
          <ac:chgData name="Catriona Windsor" userId="355a3b74-0a7f-425f-a618-44d52536ab30" providerId="ADAL" clId="{01039FEA-519B-4D9D-9387-51DC39C6D464}" dt="2025-09-12T19:09:13.789" v="4899" actId="20577"/>
          <ac:spMkLst>
            <pc:docMk/>
            <pc:sldMk cId="52145496" sldId="258"/>
            <ac:spMk id="21" creationId="{77B72122-8A23-F287-907A-8EABB1426261}"/>
          </ac:spMkLst>
        </pc:spChg>
      </pc:sldChg>
      <pc:sldChg chg="modSp mod modNotesTx">
        <pc:chgData name="Catriona Windsor" userId="355a3b74-0a7f-425f-a618-44d52536ab30" providerId="ADAL" clId="{01039FEA-519B-4D9D-9387-51DC39C6D464}" dt="2025-09-12T19:29:19.233" v="5540" actId="20577"/>
        <pc:sldMkLst>
          <pc:docMk/>
          <pc:sldMk cId="1574137872" sldId="259"/>
        </pc:sldMkLst>
        <pc:spChg chg="mod">
          <ac:chgData name="Catriona Windsor" userId="355a3b74-0a7f-425f-a618-44d52536ab30" providerId="ADAL" clId="{01039FEA-519B-4D9D-9387-51DC39C6D464}" dt="2025-09-12T18:37:44.011" v="2921" actId="1076"/>
          <ac:spMkLst>
            <pc:docMk/>
            <pc:sldMk cId="1574137872" sldId="259"/>
            <ac:spMk id="2" creationId="{3C3BAB11-FF1A-ABBC-F171-403C948E73BD}"/>
          </ac:spMkLst>
        </pc:spChg>
        <pc:graphicFrameChg chg="mod modGraphic">
          <ac:chgData name="Catriona Windsor" userId="355a3b74-0a7f-425f-a618-44d52536ab30" providerId="ADAL" clId="{01039FEA-519B-4D9D-9387-51DC39C6D464}" dt="2025-09-12T18:40:03.881" v="2950" actId="6549"/>
          <ac:graphicFrameMkLst>
            <pc:docMk/>
            <pc:sldMk cId="1574137872" sldId="259"/>
            <ac:graphicFrameMk id="4" creationId="{3C5EA322-900F-E95E-0844-3DF662061F7C}"/>
          </ac:graphicFrameMkLst>
        </pc:graphicFrameChg>
      </pc:sldChg>
      <pc:sldChg chg="addSp delSp modSp mod setBg modAnim modNotesTx">
        <pc:chgData name="Catriona Windsor" userId="355a3b74-0a7f-425f-a618-44d52536ab30" providerId="ADAL" clId="{01039FEA-519B-4D9D-9387-51DC39C6D464}" dt="2025-09-12T19:29:38.281" v="5541" actId="14100"/>
        <pc:sldMkLst>
          <pc:docMk/>
          <pc:sldMk cId="3392577830" sldId="260"/>
        </pc:sldMkLst>
        <pc:spChg chg="mod">
          <ac:chgData name="Catriona Windsor" userId="355a3b74-0a7f-425f-a618-44d52536ab30" providerId="ADAL" clId="{01039FEA-519B-4D9D-9387-51DC39C6D464}" dt="2025-09-12T19:29:38.281" v="5541" actId="14100"/>
          <ac:spMkLst>
            <pc:docMk/>
            <pc:sldMk cId="3392577830" sldId="260"/>
            <ac:spMk id="2" creationId="{95F00618-5E0B-D34B-EA81-18AE6D9A11CC}"/>
          </ac:spMkLst>
        </pc:spChg>
        <pc:spChg chg="add">
          <ac:chgData name="Catriona Windsor" userId="355a3b74-0a7f-425f-a618-44d52536ab30" providerId="ADAL" clId="{01039FEA-519B-4D9D-9387-51DC39C6D464}" dt="2025-09-12T19:12:47.597" v="5034" actId="26606"/>
          <ac:spMkLst>
            <pc:docMk/>
            <pc:sldMk cId="3392577830" sldId="260"/>
            <ac:spMk id="9" creationId="{C868C70C-E5C4-CD47-888C-FCB3373B6D38}"/>
          </ac:spMkLst>
        </pc:spChg>
        <pc:spChg chg="add">
          <ac:chgData name="Catriona Windsor" userId="355a3b74-0a7f-425f-a618-44d52536ab30" providerId="ADAL" clId="{01039FEA-519B-4D9D-9387-51DC39C6D464}" dt="2025-09-12T19:12:47.597" v="5034" actId="26606"/>
          <ac:spMkLst>
            <pc:docMk/>
            <pc:sldMk cId="3392577830" sldId="260"/>
            <ac:spMk id="11" creationId="{15A8DDA3-B4FC-D445-AA06-C92ABAE24BAB}"/>
          </ac:spMkLst>
        </pc:spChg>
        <pc:spChg chg="add">
          <ac:chgData name="Catriona Windsor" userId="355a3b74-0a7f-425f-a618-44d52536ab30" providerId="ADAL" clId="{01039FEA-519B-4D9D-9387-51DC39C6D464}" dt="2025-09-12T19:12:47.597" v="5034" actId="26606"/>
          <ac:spMkLst>
            <pc:docMk/>
            <pc:sldMk cId="3392577830" sldId="260"/>
            <ac:spMk id="13" creationId="{9FD0692D-A304-5E4A-BCD9-C00690321FBC}"/>
          </ac:spMkLst>
        </pc:spChg>
        <pc:graphicFrameChg chg="add">
          <ac:chgData name="Catriona Windsor" userId="355a3b74-0a7f-425f-a618-44d52536ab30" providerId="ADAL" clId="{01039FEA-519B-4D9D-9387-51DC39C6D464}" dt="2025-09-12T19:12:47.597" v="5034" actId="26606"/>
          <ac:graphicFrameMkLst>
            <pc:docMk/>
            <pc:sldMk cId="3392577830" sldId="260"/>
            <ac:graphicFrameMk id="5" creationId="{C3A66CDE-D82D-7AA2-0414-83F41E3FE1AC}"/>
          </ac:graphicFrameMkLst>
        </pc:graphicFrameChg>
      </pc:sldChg>
      <pc:sldChg chg="addSp delSp modSp mod modTransition setBg modAnim modNotesTx">
        <pc:chgData name="Catriona Windsor" userId="355a3b74-0a7f-425f-a618-44d52536ab30" providerId="ADAL" clId="{01039FEA-519B-4D9D-9387-51DC39C6D464}" dt="2025-09-12T19:30:54.155" v="5551" actId="26606"/>
        <pc:sldMkLst>
          <pc:docMk/>
          <pc:sldMk cId="1441049168" sldId="261"/>
        </pc:sldMkLst>
        <pc:spChg chg="mod ord">
          <ac:chgData name="Catriona Windsor" userId="355a3b74-0a7f-425f-a618-44d52536ab30" providerId="ADAL" clId="{01039FEA-519B-4D9D-9387-51DC39C6D464}" dt="2025-09-12T19:30:54.155" v="5551" actId="26606"/>
          <ac:spMkLst>
            <pc:docMk/>
            <pc:sldMk cId="1441049168" sldId="261"/>
            <ac:spMk id="3" creationId="{D73C7616-4CF6-8A1B-F442-516F95E050E0}"/>
          </ac:spMkLst>
        </pc:spChg>
        <pc:spChg chg="add">
          <ac:chgData name="Catriona Windsor" userId="355a3b74-0a7f-425f-a618-44d52536ab30" providerId="ADAL" clId="{01039FEA-519B-4D9D-9387-51DC39C6D464}" dt="2025-09-12T19:30:54.155" v="5551" actId="26606"/>
          <ac:spMkLst>
            <pc:docMk/>
            <pc:sldMk cId="1441049168" sldId="261"/>
            <ac:spMk id="2063" creationId="{C868C70C-E5C4-CD47-888C-FCB3373B6D38}"/>
          </ac:spMkLst>
        </pc:spChg>
        <pc:spChg chg="add">
          <ac:chgData name="Catriona Windsor" userId="355a3b74-0a7f-425f-a618-44d52536ab30" providerId="ADAL" clId="{01039FEA-519B-4D9D-9387-51DC39C6D464}" dt="2025-09-12T19:30:54.155" v="5551" actId="26606"/>
          <ac:spMkLst>
            <pc:docMk/>
            <pc:sldMk cId="1441049168" sldId="261"/>
            <ac:spMk id="2064" creationId="{D8C68F39-5E8A-844C-A8FD-394F253C1E5F}"/>
          </ac:spMkLst>
        </pc:spChg>
        <pc:spChg chg="add">
          <ac:chgData name="Catriona Windsor" userId="355a3b74-0a7f-425f-a618-44d52536ab30" providerId="ADAL" clId="{01039FEA-519B-4D9D-9387-51DC39C6D464}" dt="2025-09-12T19:30:54.155" v="5551" actId="26606"/>
          <ac:spMkLst>
            <pc:docMk/>
            <pc:sldMk cId="1441049168" sldId="261"/>
            <ac:spMk id="2065" creationId="{BC583CEB-AC2B-2640-94F6-5958E6BC5BAB}"/>
          </ac:spMkLst>
        </pc:spChg>
        <pc:picChg chg="add mod">
          <ac:chgData name="Catriona Windsor" userId="355a3b74-0a7f-425f-a618-44d52536ab30" providerId="ADAL" clId="{01039FEA-519B-4D9D-9387-51DC39C6D464}" dt="2025-09-12T19:30:54.155" v="5551" actId="26606"/>
          <ac:picMkLst>
            <pc:docMk/>
            <pc:sldMk cId="1441049168" sldId="261"/>
            <ac:picMk id="2052" creationId="{1C305630-A51F-74AC-EFBD-0A0A32310157}"/>
          </ac:picMkLst>
        </pc:picChg>
      </pc:sldChg>
      <pc:sldChg chg="modNotesTx">
        <pc:chgData name="Catriona Windsor" userId="355a3b74-0a7f-425f-a618-44d52536ab30" providerId="ADAL" clId="{01039FEA-519B-4D9D-9387-51DC39C6D464}" dt="2025-09-12T18:53:11.807" v="3321" actId="20577"/>
        <pc:sldMkLst>
          <pc:docMk/>
          <pc:sldMk cId="1169017307" sldId="262"/>
        </pc:sldMkLst>
      </pc:sldChg>
      <pc:sldChg chg="modSp new mod modAnim modNotesTx">
        <pc:chgData name="Catriona Windsor" userId="355a3b74-0a7f-425f-a618-44d52536ab30" providerId="ADAL" clId="{01039FEA-519B-4D9D-9387-51DC39C6D464}" dt="2025-09-12T19:23:34.129" v="5221" actId="20577"/>
        <pc:sldMkLst>
          <pc:docMk/>
          <pc:sldMk cId="668373494" sldId="263"/>
        </pc:sldMkLst>
        <pc:spChg chg="mod">
          <ac:chgData name="Catriona Windsor" userId="355a3b74-0a7f-425f-a618-44d52536ab30" providerId="ADAL" clId="{01039FEA-519B-4D9D-9387-51DC39C6D464}" dt="2025-09-12T19:04:18.284" v="4672" actId="20577"/>
          <ac:spMkLst>
            <pc:docMk/>
            <pc:sldMk cId="668373494" sldId="263"/>
            <ac:spMk id="2" creationId="{142C5D04-5A36-1AE9-F970-43506CB99399}"/>
          </ac:spMkLst>
        </pc:spChg>
        <pc:spChg chg="mod">
          <ac:chgData name="Catriona Windsor" userId="355a3b74-0a7f-425f-a618-44d52536ab30" providerId="ADAL" clId="{01039FEA-519B-4D9D-9387-51DC39C6D464}" dt="2025-09-12T19:02:39.352" v="4587" actId="27636"/>
          <ac:spMkLst>
            <pc:docMk/>
            <pc:sldMk cId="668373494" sldId="263"/>
            <ac:spMk id="3" creationId="{B8522301-4412-D16A-90A5-C3433609D84A}"/>
          </ac:spMkLst>
        </pc:spChg>
      </pc:sldChg>
      <pc:sldChg chg="modSp new del mod">
        <pc:chgData name="Catriona Windsor" userId="355a3b74-0a7f-425f-a618-44d52536ab30" providerId="ADAL" clId="{01039FEA-519B-4D9D-9387-51DC39C6D464}" dt="2025-09-15T10:34:10.723" v="5589" actId="2696"/>
        <pc:sldMkLst>
          <pc:docMk/>
          <pc:sldMk cId="3627790130" sldId="264"/>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519CC3-B900-49D3-AAAB-1CBA7D4C8F63}" type="doc">
      <dgm:prSet loTypeId="urn:microsoft.com/office/officeart/2005/8/layout/matrix3" loCatId="matrix" qsTypeId="urn:microsoft.com/office/officeart/2005/8/quickstyle/simple4" qsCatId="simple" csTypeId="urn:microsoft.com/office/officeart/2005/8/colors/colorful1" csCatId="colorful"/>
      <dgm:spPr/>
      <dgm:t>
        <a:bodyPr/>
        <a:lstStyle/>
        <a:p>
          <a:endParaRPr lang="en-US"/>
        </a:p>
      </dgm:t>
    </dgm:pt>
    <dgm:pt modelId="{14EEC750-432C-4DFB-AC1F-2F4A21CD7F6F}">
      <dgm:prSet/>
      <dgm:spPr/>
      <dgm:t>
        <a:bodyPr/>
        <a:lstStyle/>
        <a:p>
          <a:r>
            <a:rPr lang="en-US" b="1"/>
            <a:t>Constructivist learning: </a:t>
          </a:r>
          <a:r>
            <a:rPr lang="en-US"/>
            <a:t>prior knowledge and placement experience</a:t>
          </a:r>
        </a:p>
      </dgm:t>
    </dgm:pt>
    <dgm:pt modelId="{E6FFF273-0619-421D-8276-DD719BEB04A0}" type="parTrans" cxnId="{E97A893C-E52D-429C-B375-1376861CE948}">
      <dgm:prSet/>
      <dgm:spPr/>
      <dgm:t>
        <a:bodyPr/>
        <a:lstStyle/>
        <a:p>
          <a:endParaRPr lang="en-US"/>
        </a:p>
      </dgm:t>
    </dgm:pt>
    <dgm:pt modelId="{2C6E80B7-1C57-4A70-B37E-15CA683986AD}" type="sibTrans" cxnId="{E97A893C-E52D-429C-B375-1376861CE948}">
      <dgm:prSet/>
      <dgm:spPr/>
      <dgm:t>
        <a:bodyPr/>
        <a:lstStyle/>
        <a:p>
          <a:endParaRPr lang="en-US"/>
        </a:p>
      </dgm:t>
    </dgm:pt>
    <dgm:pt modelId="{84C7C4B4-640A-4101-8533-7ED24117C039}">
      <dgm:prSet/>
      <dgm:spPr/>
      <dgm:t>
        <a:bodyPr/>
        <a:lstStyle/>
        <a:p>
          <a:r>
            <a:rPr lang="en-US" b="1"/>
            <a:t>Student-centered: </a:t>
          </a:r>
          <a:r>
            <a:rPr lang="en-US"/>
            <a:t>autonomy within clear boundaries</a:t>
          </a:r>
        </a:p>
      </dgm:t>
    </dgm:pt>
    <dgm:pt modelId="{EE8A0C2B-980E-4CC4-887E-8CB8CB95BBE2}" type="parTrans" cxnId="{36FD7216-8ACB-42A1-A0C8-0973FDFA9B41}">
      <dgm:prSet/>
      <dgm:spPr/>
      <dgm:t>
        <a:bodyPr/>
        <a:lstStyle/>
        <a:p>
          <a:endParaRPr lang="en-US"/>
        </a:p>
      </dgm:t>
    </dgm:pt>
    <dgm:pt modelId="{89180348-30F5-48E2-8E9E-81CA196530F1}" type="sibTrans" cxnId="{36FD7216-8ACB-42A1-A0C8-0973FDFA9B41}">
      <dgm:prSet/>
      <dgm:spPr/>
      <dgm:t>
        <a:bodyPr/>
        <a:lstStyle/>
        <a:p>
          <a:endParaRPr lang="en-US"/>
        </a:p>
      </dgm:t>
    </dgm:pt>
    <dgm:pt modelId="{A0027802-261B-4A7D-BFCF-0D1E1262A0CE}">
      <dgm:prSet/>
      <dgm:spPr/>
      <dgm:t>
        <a:bodyPr/>
        <a:lstStyle/>
        <a:p>
          <a:r>
            <a:rPr lang="en-US" b="1"/>
            <a:t>Critical evaluation: </a:t>
          </a:r>
          <a:r>
            <a:rPr lang="en-US"/>
            <a:t>supported and encouraged</a:t>
          </a:r>
        </a:p>
      </dgm:t>
    </dgm:pt>
    <dgm:pt modelId="{F956C55F-3212-424A-9772-9E85148A71A5}" type="parTrans" cxnId="{D7DC7010-033B-4316-A9E7-C61533C5063D}">
      <dgm:prSet/>
      <dgm:spPr/>
      <dgm:t>
        <a:bodyPr/>
        <a:lstStyle/>
        <a:p>
          <a:endParaRPr lang="en-US"/>
        </a:p>
      </dgm:t>
    </dgm:pt>
    <dgm:pt modelId="{E9D8ACC7-2798-46E1-AD02-11ADEBE7DFA1}" type="sibTrans" cxnId="{D7DC7010-033B-4316-A9E7-C61533C5063D}">
      <dgm:prSet/>
      <dgm:spPr/>
      <dgm:t>
        <a:bodyPr/>
        <a:lstStyle/>
        <a:p>
          <a:endParaRPr lang="en-US"/>
        </a:p>
      </dgm:t>
    </dgm:pt>
    <dgm:pt modelId="{BCCBDF1A-1209-440B-9012-31727423E2D4}">
      <dgm:prSet/>
      <dgm:spPr/>
      <dgm:t>
        <a:bodyPr/>
        <a:lstStyle/>
        <a:p>
          <a:r>
            <a:rPr lang="en-US" b="1"/>
            <a:t>Encourage engagement: </a:t>
          </a:r>
          <a:r>
            <a:rPr lang="en-US"/>
            <a:t>through debate and reflection.</a:t>
          </a:r>
        </a:p>
      </dgm:t>
    </dgm:pt>
    <dgm:pt modelId="{EFDB5C50-627A-41EA-BECF-E1534F469EFA}" type="parTrans" cxnId="{BA9E81F8-6FC7-46CB-8748-02BD6CBCAA6B}">
      <dgm:prSet/>
      <dgm:spPr/>
      <dgm:t>
        <a:bodyPr/>
        <a:lstStyle/>
        <a:p>
          <a:endParaRPr lang="en-US"/>
        </a:p>
      </dgm:t>
    </dgm:pt>
    <dgm:pt modelId="{0137768D-BAAE-4A80-B18D-5FBC4ADA5622}" type="sibTrans" cxnId="{BA9E81F8-6FC7-46CB-8748-02BD6CBCAA6B}">
      <dgm:prSet/>
      <dgm:spPr/>
      <dgm:t>
        <a:bodyPr/>
        <a:lstStyle/>
        <a:p>
          <a:endParaRPr lang="en-US"/>
        </a:p>
      </dgm:t>
    </dgm:pt>
    <dgm:pt modelId="{DABFED90-62B1-443A-81B8-AEF6BEAE5FBC}" type="pres">
      <dgm:prSet presAssocID="{F6519CC3-B900-49D3-AAAB-1CBA7D4C8F63}" presName="matrix" presStyleCnt="0">
        <dgm:presLayoutVars>
          <dgm:chMax val="1"/>
          <dgm:dir/>
          <dgm:resizeHandles val="exact"/>
        </dgm:presLayoutVars>
      </dgm:prSet>
      <dgm:spPr/>
    </dgm:pt>
    <dgm:pt modelId="{3683F03E-183B-4264-A1E6-7ED779F63B26}" type="pres">
      <dgm:prSet presAssocID="{F6519CC3-B900-49D3-AAAB-1CBA7D4C8F63}" presName="diamond" presStyleLbl="bgShp" presStyleIdx="0" presStyleCnt="1"/>
      <dgm:spPr/>
    </dgm:pt>
    <dgm:pt modelId="{68FFEDBE-41F9-4D27-BCFD-8080D1D56E74}" type="pres">
      <dgm:prSet presAssocID="{F6519CC3-B900-49D3-AAAB-1CBA7D4C8F63}" presName="quad1" presStyleLbl="node1" presStyleIdx="0" presStyleCnt="4">
        <dgm:presLayoutVars>
          <dgm:chMax val="0"/>
          <dgm:chPref val="0"/>
          <dgm:bulletEnabled val="1"/>
        </dgm:presLayoutVars>
      </dgm:prSet>
      <dgm:spPr/>
    </dgm:pt>
    <dgm:pt modelId="{ECE011DF-800C-43DD-9ED3-4FF580118F3D}" type="pres">
      <dgm:prSet presAssocID="{F6519CC3-B900-49D3-AAAB-1CBA7D4C8F63}" presName="quad2" presStyleLbl="node1" presStyleIdx="1" presStyleCnt="4">
        <dgm:presLayoutVars>
          <dgm:chMax val="0"/>
          <dgm:chPref val="0"/>
          <dgm:bulletEnabled val="1"/>
        </dgm:presLayoutVars>
      </dgm:prSet>
      <dgm:spPr/>
    </dgm:pt>
    <dgm:pt modelId="{736AF4A8-F497-4567-9DD6-EE5FFE5D657F}" type="pres">
      <dgm:prSet presAssocID="{F6519CC3-B900-49D3-AAAB-1CBA7D4C8F63}" presName="quad3" presStyleLbl="node1" presStyleIdx="2" presStyleCnt="4">
        <dgm:presLayoutVars>
          <dgm:chMax val="0"/>
          <dgm:chPref val="0"/>
          <dgm:bulletEnabled val="1"/>
        </dgm:presLayoutVars>
      </dgm:prSet>
      <dgm:spPr/>
    </dgm:pt>
    <dgm:pt modelId="{7A98F9D9-1380-4788-8146-6CAC2CED5BB5}" type="pres">
      <dgm:prSet presAssocID="{F6519CC3-B900-49D3-AAAB-1CBA7D4C8F63}" presName="quad4" presStyleLbl="node1" presStyleIdx="3" presStyleCnt="4">
        <dgm:presLayoutVars>
          <dgm:chMax val="0"/>
          <dgm:chPref val="0"/>
          <dgm:bulletEnabled val="1"/>
        </dgm:presLayoutVars>
      </dgm:prSet>
      <dgm:spPr/>
    </dgm:pt>
  </dgm:ptLst>
  <dgm:cxnLst>
    <dgm:cxn modelId="{D7DC7010-033B-4316-A9E7-C61533C5063D}" srcId="{F6519CC3-B900-49D3-AAAB-1CBA7D4C8F63}" destId="{A0027802-261B-4A7D-BFCF-0D1E1262A0CE}" srcOrd="2" destOrd="0" parTransId="{F956C55F-3212-424A-9772-9E85148A71A5}" sibTransId="{E9D8ACC7-2798-46E1-AD02-11ADEBE7DFA1}"/>
    <dgm:cxn modelId="{36FD7216-8ACB-42A1-A0C8-0973FDFA9B41}" srcId="{F6519CC3-B900-49D3-AAAB-1CBA7D4C8F63}" destId="{84C7C4B4-640A-4101-8533-7ED24117C039}" srcOrd="1" destOrd="0" parTransId="{EE8A0C2B-980E-4CC4-887E-8CB8CB95BBE2}" sibTransId="{89180348-30F5-48E2-8E9E-81CA196530F1}"/>
    <dgm:cxn modelId="{E97A893C-E52D-429C-B375-1376861CE948}" srcId="{F6519CC3-B900-49D3-AAAB-1CBA7D4C8F63}" destId="{14EEC750-432C-4DFB-AC1F-2F4A21CD7F6F}" srcOrd="0" destOrd="0" parTransId="{E6FFF273-0619-421D-8276-DD719BEB04A0}" sibTransId="{2C6E80B7-1C57-4A70-B37E-15CA683986AD}"/>
    <dgm:cxn modelId="{98802765-936D-4F3C-BA3B-AF515D52CAAE}" type="presOf" srcId="{F6519CC3-B900-49D3-AAAB-1CBA7D4C8F63}" destId="{DABFED90-62B1-443A-81B8-AEF6BEAE5FBC}" srcOrd="0" destOrd="0" presId="urn:microsoft.com/office/officeart/2005/8/layout/matrix3"/>
    <dgm:cxn modelId="{3B02B969-6A75-4ADE-91ED-969B4CC09847}" type="presOf" srcId="{84C7C4B4-640A-4101-8533-7ED24117C039}" destId="{ECE011DF-800C-43DD-9ED3-4FF580118F3D}" srcOrd="0" destOrd="0" presId="urn:microsoft.com/office/officeart/2005/8/layout/matrix3"/>
    <dgm:cxn modelId="{96F7904F-6542-4382-9218-0538F044AE2D}" type="presOf" srcId="{A0027802-261B-4A7D-BFCF-0D1E1262A0CE}" destId="{736AF4A8-F497-4567-9DD6-EE5FFE5D657F}" srcOrd="0" destOrd="0" presId="urn:microsoft.com/office/officeart/2005/8/layout/matrix3"/>
    <dgm:cxn modelId="{B0876293-239D-4B38-8AF0-55BC17183B79}" type="presOf" srcId="{14EEC750-432C-4DFB-AC1F-2F4A21CD7F6F}" destId="{68FFEDBE-41F9-4D27-BCFD-8080D1D56E74}" srcOrd="0" destOrd="0" presId="urn:microsoft.com/office/officeart/2005/8/layout/matrix3"/>
    <dgm:cxn modelId="{BE1D1998-FC12-4FF5-A680-17C616EAA2DF}" type="presOf" srcId="{BCCBDF1A-1209-440B-9012-31727423E2D4}" destId="{7A98F9D9-1380-4788-8146-6CAC2CED5BB5}" srcOrd="0" destOrd="0" presId="urn:microsoft.com/office/officeart/2005/8/layout/matrix3"/>
    <dgm:cxn modelId="{BA9E81F8-6FC7-46CB-8748-02BD6CBCAA6B}" srcId="{F6519CC3-B900-49D3-AAAB-1CBA7D4C8F63}" destId="{BCCBDF1A-1209-440B-9012-31727423E2D4}" srcOrd="3" destOrd="0" parTransId="{EFDB5C50-627A-41EA-BECF-E1534F469EFA}" sibTransId="{0137768D-BAAE-4A80-B18D-5FBC4ADA5622}"/>
    <dgm:cxn modelId="{9F25622A-CDAD-4317-865F-65D23098DE94}" type="presParOf" srcId="{DABFED90-62B1-443A-81B8-AEF6BEAE5FBC}" destId="{3683F03E-183B-4264-A1E6-7ED779F63B26}" srcOrd="0" destOrd="0" presId="urn:microsoft.com/office/officeart/2005/8/layout/matrix3"/>
    <dgm:cxn modelId="{F38B2463-D033-4D0C-9AED-EC4707D6E48A}" type="presParOf" srcId="{DABFED90-62B1-443A-81B8-AEF6BEAE5FBC}" destId="{68FFEDBE-41F9-4D27-BCFD-8080D1D56E74}" srcOrd="1" destOrd="0" presId="urn:microsoft.com/office/officeart/2005/8/layout/matrix3"/>
    <dgm:cxn modelId="{024C44A6-4B91-45B7-94C5-6552478C8957}" type="presParOf" srcId="{DABFED90-62B1-443A-81B8-AEF6BEAE5FBC}" destId="{ECE011DF-800C-43DD-9ED3-4FF580118F3D}" srcOrd="2" destOrd="0" presId="urn:microsoft.com/office/officeart/2005/8/layout/matrix3"/>
    <dgm:cxn modelId="{4BBA63BE-8FD1-4AE0-B76C-D915A0FFB0F6}" type="presParOf" srcId="{DABFED90-62B1-443A-81B8-AEF6BEAE5FBC}" destId="{736AF4A8-F497-4567-9DD6-EE5FFE5D657F}" srcOrd="3" destOrd="0" presId="urn:microsoft.com/office/officeart/2005/8/layout/matrix3"/>
    <dgm:cxn modelId="{63224083-3351-48F4-92AE-EA6781E358C4}" type="presParOf" srcId="{DABFED90-62B1-443A-81B8-AEF6BEAE5FBC}" destId="{7A98F9D9-1380-4788-8146-6CAC2CED5BB5}"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83F03E-183B-4264-A1E6-7ED779F63B26}">
      <dsp:nvSpPr>
        <dsp:cNvPr id="0" name=""/>
        <dsp:cNvSpPr/>
      </dsp:nvSpPr>
      <dsp:spPr>
        <a:xfrm>
          <a:off x="201200" y="0"/>
          <a:ext cx="5632254" cy="5632254"/>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68FFEDBE-41F9-4D27-BCFD-8080D1D56E74}">
      <dsp:nvSpPr>
        <dsp:cNvPr id="0" name=""/>
        <dsp:cNvSpPr/>
      </dsp:nvSpPr>
      <dsp:spPr>
        <a:xfrm>
          <a:off x="736265" y="535064"/>
          <a:ext cx="2196579" cy="2196579"/>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a:t>Constructivist learning: </a:t>
          </a:r>
          <a:r>
            <a:rPr lang="en-US" sz="2000" kern="1200"/>
            <a:t>prior knowledge and placement experience</a:t>
          </a:r>
        </a:p>
      </dsp:txBody>
      <dsp:txXfrm>
        <a:off x="843493" y="642292"/>
        <a:ext cx="1982123" cy="1982123"/>
      </dsp:txXfrm>
    </dsp:sp>
    <dsp:sp modelId="{ECE011DF-800C-43DD-9ED3-4FF580118F3D}">
      <dsp:nvSpPr>
        <dsp:cNvPr id="0" name=""/>
        <dsp:cNvSpPr/>
      </dsp:nvSpPr>
      <dsp:spPr>
        <a:xfrm>
          <a:off x="3101811" y="535064"/>
          <a:ext cx="2196579" cy="2196579"/>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a:t>Student-centered: </a:t>
          </a:r>
          <a:r>
            <a:rPr lang="en-US" sz="2000" kern="1200"/>
            <a:t>autonomy within clear boundaries</a:t>
          </a:r>
        </a:p>
      </dsp:txBody>
      <dsp:txXfrm>
        <a:off x="3209039" y="642292"/>
        <a:ext cx="1982123" cy="1982123"/>
      </dsp:txXfrm>
    </dsp:sp>
    <dsp:sp modelId="{736AF4A8-F497-4567-9DD6-EE5FFE5D657F}">
      <dsp:nvSpPr>
        <dsp:cNvPr id="0" name=""/>
        <dsp:cNvSpPr/>
      </dsp:nvSpPr>
      <dsp:spPr>
        <a:xfrm>
          <a:off x="736265" y="2900610"/>
          <a:ext cx="2196579" cy="2196579"/>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a:t>Critical evaluation: </a:t>
          </a:r>
          <a:r>
            <a:rPr lang="en-US" sz="2000" kern="1200"/>
            <a:t>supported and encouraged</a:t>
          </a:r>
        </a:p>
      </dsp:txBody>
      <dsp:txXfrm>
        <a:off x="843493" y="3007838"/>
        <a:ext cx="1982123" cy="1982123"/>
      </dsp:txXfrm>
    </dsp:sp>
    <dsp:sp modelId="{7A98F9D9-1380-4788-8146-6CAC2CED5BB5}">
      <dsp:nvSpPr>
        <dsp:cNvPr id="0" name=""/>
        <dsp:cNvSpPr/>
      </dsp:nvSpPr>
      <dsp:spPr>
        <a:xfrm>
          <a:off x="3101811" y="2900610"/>
          <a:ext cx="2196579" cy="2196579"/>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a:t>Encourage engagement: </a:t>
          </a:r>
          <a:r>
            <a:rPr lang="en-US" sz="2000" kern="1200"/>
            <a:t>through debate and reflection.</a:t>
          </a:r>
        </a:p>
      </dsp:txBody>
      <dsp:txXfrm>
        <a:off x="3209039" y="3007838"/>
        <a:ext cx="1982123" cy="1982123"/>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EE1B0E-E8B6-497E-BEA6-9FB8626E4350}" type="datetimeFigureOut">
              <a:rPr lang="en-GB" smtClean="0"/>
              <a:t>15/09/2025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E2A385-58CC-4A33-B7A2-42CD8C27413B}" type="slidenum">
              <a:rPr lang="en-GB" smtClean="0"/>
              <a:t>‹#›</a:t>
            </a:fld>
            <a:endParaRPr lang="en-GB"/>
          </a:p>
        </p:txBody>
      </p:sp>
    </p:spTree>
    <p:extLst>
      <p:ext uri="{BB962C8B-B14F-4D97-AF65-F5344CB8AC3E}">
        <p14:creationId xmlns:p14="http://schemas.microsoft.com/office/powerpoint/2010/main" val="40654172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Hi, I’m Catriona, doing my PhD at ISP and I focused my lesson plan coursework on how AI could be used to support the teaching and development of social stories. </a:t>
            </a:r>
          </a:p>
          <a:p>
            <a:r>
              <a:rPr lang="en-US"/>
              <a:t>These are tools used to support people with communication and neurodiverse needs to understand various interactions, situations and events… And just so you have some point of reference for what I’m talking about…</a:t>
            </a:r>
          </a:p>
          <a:p>
            <a:endParaRPr lang="en-US"/>
          </a:p>
        </p:txBody>
      </p:sp>
      <p:sp>
        <p:nvSpPr>
          <p:cNvPr id="4" name="Slide Number Placeholder 3"/>
          <p:cNvSpPr>
            <a:spLocks noGrp="1"/>
          </p:cNvSpPr>
          <p:nvPr>
            <p:ph type="sldNum" sz="quarter" idx="5"/>
          </p:nvPr>
        </p:nvSpPr>
        <p:spPr/>
        <p:txBody>
          <a:bodyPr/>
          <a:lstStyle/>
          <a:p>
            <a:fld id="{59E2A385-58CC-4A33-B7A2-42CD8C27413B}" type="slidenum">
              <a:rPr lang="en-GB" smtClean="0"/>
              <a:t>1</a:t>
            </a:fld>
            <a:endParaRPr lang="en-GB"/>
          </a:p>
        </p:txBody>
      </p:sp>
    </p:spTree>
    <p:extLst>
      <p:ext uri="{BB962C8B-B14F-4D97-AF65-F5344CB8AC3E}">
        <p14:creationId xmlns:p14="http://schemas.microsoft.com/office/powerpoint/2010/main" val="36561001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these are a couple of examples – from more basic social settings with minimal text, </a:t>
            </a:r>
          </a:p>
          <a:p>
            <a:r>
              <a:rPr lang="en-US"/>
              <a:t>to more complex, detailed social situations. </a:t>
            </a:r>
          </a:p>
          <a:p>
            <a:r>
              <a:rPr lang="en-US"/>
              <a:t>They can be made for a range of scenarios and tailored to a range of individual needs. </a:t>
            </a:r>
            <a:endParaRPr lang="en-GB"/>
          </a:p>
        </p:txBody>
      </p:sp>
      <p:sp>
        <p:nvSpPr>
          <p:cNvPr id="4" name="Slide Number Placeholder 3"/>
          <p:cNvSpPr>
            <a:spLocks noGrp="1"/>
          </p:cNvSpPr>
          <p:nvPr>
            <p:ph type="sldNum" sz="quarter" idx="5"/>
          </p:nvPr>
        </p:nvSpPr>
        <p:spPr/>
        <p:txBody>
          <a:bodyPr/>
          <a:lstStyle/>
          <a:p>
            <a:fld id="{59E2A385-58CC-4A33-B7A2-42CD8C27413B}" type="slidenum">
              <a:rPr lang="en-GB" smtClean="0"/>
              <a:t>2</a:t>
            </a:fld>
            <a:endParaRPr lang="en-GB"/>
          </a:p>
        </p:txBody>
      </p:sp>
    </p:spTree>
    <p:extLst>
      <p:ext uri="{BB962C8B-B14F-4D97-AF65-F5344CB8AC3E}">
        <p14:creationId xmlns:p14="http://schemas.microsoft.com/office/powerpoint/2010/main" val="9573358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ffectLst/>
              </a:rPr>
              <a:t>If you have ever asked students to create a case study or scenario to work with, you may have experienced something I have, which is being met with blank stares or, best case scenario, some generic answers or examples.</a:t>
            </a:r>
          </a:p>
          <a:p>
            <a:endParaRPr lang="en-US">
              <a:effectLst/>
            </a:endParaRPr>
          </a:p>
          <a:p>
            <a:r>
              <a:rPr lang="en-US">
                <a:effectLst/>
              </a:rPr>
              <a:t>To try to address this, I designed a theoretical learning activity for 3rd-year Bachelor students in Special Needs Education that uses generative AI to help them create both a case study, and social stories.</a:t>
            </a:r>
          </a:p>
          <a:p>
            <a:endParaRPr lang="en-US">
              <a:effectLst/>
            </a:endParaRPr>
          </a:p>
          <a:p>
            <a:r>
              <a:rPr lang="en-US">
                <a:effectLst/>
              </a:rPr>
              <a:t>The idea with using AI in this way was not to replace creativity, but to unlock it.</a:t>
            </a:r>
          </a:p>
          <a:p>
            <a:endParaRPr lang="en-US">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I used Microsoft CoPilot both to support me in designing the activity and to embed use of AI into the plan for students.</a:t>
            </a:r>
          </a:p>
          <a:p>
            <a:endParaRPr lang="en-GB"/>
          </a:p>
        </p:txBody>
      </p:sp>
      <p:sp>
        <p:nvSpPr>
          <p:cNvPr id="4" name="Slide Number Placeholder 3"/>
          <p:cNvSpPr>
            <a:spLocks noGrp="1"/>
          </p:cNvSpPr>
          <p:nvPr>
            <p:ph type="sldNum" sz="quarter" idx="5"/>
          </p:nvPr>
        </p:nvSpPr>
        <p:spPr/>
        <p:txBody>
          <a:bodyPr/>
          <a:lstStyle/>
          <a:p>
            <a:fld id="{59E2A385-58CC-4A33-B7A2-42CD8C27413B}" type="slidenum">
              <a:rPr lang="en-GB" smtClean="0"/>
              <a:t>3</a:t>
            </a:fld>
            <a:endParaRPr lang="en-GB"/>
          </a:p>
        </p:txBody>
      </p:sp>
    </p:spTree>
    <p:extLst>
      <p:ext uri="{BB962C8B-B14F-4D97-AF65-F5344CB8AC3E}">
        <p14:creationId xmlns:p14="http://schemas.microsoft.com/office/powerpoint/2010/main" val="12937896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n-lt"/>
                <a:ea typeface="+mn-ea"/>
                <a:cs typeface="+mn-cs"/>
              </a:rPr>
              <a:t>When using GenAI to develop the plan, I used the FIRE prompt structure, detailing the “Focus”, “Intended audience” “request” and “example” of what I wanted.</a:t>
            </a:r>
          </a:p>
          <a:p>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With focus, I informed AI what role I wanted it to fulfill.</a:t>
            </a:r>
          </a:p>
          <a:p>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I provided information about the intended audience. I could have been more detailed here, and stated, for example, how many placements they had been on.</a:t>
            </a:r>
          </a:p>
          <a:p>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These are two examples of the requests I made, although I did provide more context and specific detail.</a:t>
            </a:r>
          </a:p>
          <a:p>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Finally, I asked it to provide me with some example so I could select what I found most appropriate.</a:t>
            </a:r>
          </a:p>
          <a:p>
            <a:endParaRPr lang="en-GB"/>
          </a:p>
          <a:p>
            <a:endParaRPr lang="en-GB"/>
          </a:p>
        </p:txBody>
      </p:sp>
      <p:sp>
        <p:nvSpPr>
          <p:cNvPr id="4" name="Slide Number Placeholder 3"/>
          <p:cNvSpPr>
            <a:spLocks noGrp="1"/>
          </p:cNvSpPr>
          <p:nvPr>
            <p:ph type="sldNum" sz="quarter" idx="5"/>
          </p:nvPr>
        </p:nvSpPr>
        <p:spPr/>
        <p:txBody>
          <a:bodyPr/>
          <a:lstStyle/>
          <a:p>
            <a:fld id="{59E2A385-58CC-4A33-B7A2-42CD8C27413B}" type="slidenum">
              <a:rPr lang="en-GB" smtClean="0"/>
              <a:t>4</a:t>
            </a:fld>
            <a:endParaRPr lang="en-GB"/>
          </a:p>
        </p:txBody>
      </p:sp>
    </p:spTree>
    <p:extLst>
      <p:ext uri="{BB962C8B-B14F-4D97-AF65-F5344CB8AC3E}">
        <p14:creationId xmlns:p14="http://schemas.microsoft.com/office/powerpoint/2010/main" val="425920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n-lt"/>
                <a:ea typeface="+mn-ea"/>
                <a:cs typeface="+mn-cs"/>
              </a:rPr>
              <a:t>This led to my activity plan…</a:t>
            </a:r>
          </a:p>
          <a:p>
            <a:r>
              <a:rPr lang="en-US" sz="1200" b="0" i="0" kern="1200">
                <a:solidFill>
                  <a:schemeClr val="tx1"/>
                </a:solidFill>
                <a:effectLst/>
                <a:latin typeface="+mn-lt"/>
                <a:ea typeface="+mn-ea"/>
                <a:cs typeface="+mn-cs"/>
              </a:rPr>
              <a:t>(CLICK - CLICK - CLICK) </a:t>
            </a:r>
          </a:p>
          <a:p>
            <a:r>
              <a:rPr lang="en-US" sz="1200" b="0" i="0" kern="1200">
                <a:solidFill>
                  <a:schemeClr val="tx1"/>
                </a:solidFill>
                <a:effectLst/>
                <a:latin typeface="+mn-lt"/>
                <a:ea typeface="+mn-ea"/>
                <a:cs typeface="+mn-cs"/>
              </a:rPr>
              <a:t>Students would use tools like Microsoft Copilot, or another </a:t>
            </a:r>
            <a:r>
              <a:rPr lang="en-US" sz="1200" b="0" i="0" kern="1200" err="1">
                <a:solidFill>
                  <a:schemeClr val="tx1"/>
                </a:solidFill>
                <a:effectLst/>
                <a:latin typeface="+mn-lt"/>
                <a:ea typeface="+mn-ea"/>
                <a:cs typeface="+mn-cs"/>
              </a:rPr>
              <a:t>UiO</a:t>
            </a:r>
            <a:r>
              <a:rPr lang="en-US" sz="1200" b="0" i="0" kern="1200">
                <a:solidFill>
                  <a:schemeClr val="tx1"/>
                </a:solidFill>
                <a:effectLst/>
                <a:latin typeface="+mn-lt"/>
                <a:ea typeface="+mn-ea"/>
                <a:cs typeface="+mn-cs"/>
              </a:rPr>
              <a:t>-approved GenAI tool, to create a fictional pupil with communication needs, and then generate a social story tailored to that child’s age and situation.</a:t>
            </a:r>
          </a:p>
          <a:p>
            <a:r>
              <a:rPr lang="en-US" sz="1200" b="0" i="0" kern="1200">
                <a:solidFill>
                  <a:schemeClr val="tx1"/>
                </a:solidFill>
                <a:effectLst/>
                <a:latin typeface="+mn-lt"/>
                <a:ea typeface="+mn-ea"/>
                <a:cs typeface="+mn-cs"/>
              </a:rPr>
              <a:t>They could also use AI to support the development of the social story, including structure, content and image production.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An optional extra, could be to have half of the group use GenAI and half rely on their experience and imagination, then exchange thoughts, comparing their experiences of the activity with each other at the end. </a:t>
            </a:r>
          </a:p>
          <a:p>
            <a:r>
              <a:rPr lang="en-US" sz="1200" b="0" i="0" kern="1200">
                <a:solidFill>
                  <a:schemeClr val="tx1"/>
                </a:solidFill>
                <a:effectLst/>
                <a:latin typeface="+mn-lt"/>
                <a:ea typeface="+mn-ea"/>
                <a:cs typeface="+mn-cs"/>
              </a:rPr>
              <a:t>(CLICK)</a:t>
            </a:r>
          </a:p>
          <a:p>
            <a:r>
              <a:rPr lang="en-US" sz="1200" b="0" i="0" kern="1200">
                <a:solidFill>
                  <a:schemeClr val="tx1"/>
                </a:solidFill>
                <a:effectLst/>
                <a:latin typeface="+mn-lt"/>
                <a:ea typeface="+mn-ea"/>
                <a:cs typeface="+mn-cs"/>
              </a:rPr>
              <a:t>The teacher role would be in supporting students with prompt engineering, and in critically reflecting on the benefits and challenges of such tasks.</a:t>
            </a:r>
          </a:p>
          <a:p>
            <a:r>
              <a:rPr lang="en-US" sz="1200" b="0" i="0" kern="1200">
                <a:solidFill>
                  <a:schemeClr val="tx1"/>
                </a:solidFill>
                <a:effectLst/>
                <a:latin typeface="+mn-lt"/>
                <a:ea typeface="+mn-ea"/>
                <a:cs typeface="+mn-cs"/>
              </a:rPr>
              <a:t>(CLICK-CLICK)</a:t>
            </a:r>
          </a:p>
          <a:p>
            <a:r>
              <a:rPr lang="en-US" sz="1200" b="0" i="0" kern="1200">
                <a:solidFill>
                  <a:schemeClr val="tx1"/>
                </a:solidFill>
                <a:effectLst/>
                <a:latin typeface="+mn-lt"/>
                <a:ea typeface="+mn-ea"/>
                <a:cs typeface="+mn-cs"/>
              </a:rPr>
              <a:t>This aims to reduce the cognitive load of ‘starting from scratch’ with a case study, and allows students to focus on applying theory to practice, while also reflecting on the usefulness and limitations of AI in educational contexts.</a:t>
            </a:r>
          </a:p>
          <a:p>
            <a:endParaRPr lang="en-GB"/>
          </a:p>
        </p:txBody>
      </p:sp>
      <p:sp>
        <p:nvSpPr>
          <p:cNvPr id="4" name="Slide Number Placeholder 3"/>
          <p:cNvSpPr>
            <a:spLocks noGrp="1"/>
          </p:cNvSpPr>
          <p:nvPr>
            <p:ph type="sldNum" sz="quarter" idx="5"/>
          </p:nvPr>
        </p:nvSpPr>
        <p:spPr/>
        <p:txBody>
          <a:bodyPr/>
          <a:lstStyle/>
          <a:p>
            <a:fld id="{59E2A385-58CC-4A33-B7A2-42CD8C27413B}" type="slidenum">
              <a:rPr lang="en-GB" smtClean="0"/>
              <a:t>5</a:t>
            </a:fld>
            <a:endParaRPr lang="en-GB"/>
          </a:p>
        </p:txBody>
      </p:sp>
    </p:spTree>
    <p:extLst>
      <p:ext uri="{BB962C8B-B14F-4D97-AF65-F5344CB8AC3E}">
        <p14:creationId xmlns:p14="http://schemas.microsoft.com/office/powerpoint/2010/main" val="40329104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n-lt"/>
                <a:ea typeface="+mn-ea"/>
                <a:cs typeface="+mn-cs"/>
              </a:rPr>
              <a:t>The activity was structured across </a:t>
            </a:r>
            <a:r>
              <a:rPr lang="en-US" sz="1200" b="1" i="0" kern="1200">
                <a:solidFill>
                  <a:schemeClr val="tx1"/>
                </a:solidFill>
                <a:effectLst/>
                <a:latin typeface="+mn-lt"/>
                <a:ea typeface="+mn-ea"/>
                <a:cs typeface="+mn-cs"/>
              </a:rPr>
              <a:t>three 2-hour seminars</a:t>
            </a:r>
            <a:r>
              <a:rPr lang="en-US" sz="1200" b="0" i="0" kern="1200">
                <a:solidFill>
                  <a:schemeClr val="tx1"/>
                </a:solidFill>
                <a:effectLst/>
                <a:latin typeface="+mn-lt"/>
                <a:ea typeface="+mn-ea"/>
                <a:cs typeface="+mn-cs"/>
              </a:rPr>
              <a:t>.</a:t>
            </a:r>
          </a:p>
          <a:p>
            <a:r>
              <a:rPr lang="en-US" sz="1200" b="0" i="0" kern="1200">
                <a:solidFill>
                  <a:schemeClr val="tx1"/>
                </a:solidFill>
                <a:effectLst/>
                <a:latin typeface="+mn-lt"/>
                <a:ea typeface="+mn-ea"/>
                <a:cs typeface="+mn-cs"/>
              </a:rPr>
              <a:t>Don’t worry about the detail of this, I’ll </a:t>
            </a:r>
            <a:r>
              <a:rPr lang="en-US" sz="1200" b="0" i="0" kern="1200" err="1">
                <a:solidFill>
                  <a:schemeClr val="tx1"/>
                </a:solidFill>
                <a:effectLst/>
                <a:latin typeface="+mn-lt"/>
                <a:ea typeface="+mn-ea"/>
                <a:cs typeface="+mn-cs"/>
              </a:rPr>
              <a:t>summarise</a:t>
            </a:r>
            <a:r>
              <a:rPr lang="en-US" sz="1200" b="0" i="0" kern="1200">
                <a:solidFill>
                  <a:schemeClr val="tx1"/>
                </a:solidFill>
                <a:effectLst/>
                <a:latin typeface="+mn-lt"/>
                <a:ea typeface="+mn-ea"/>
                <a:cs typeface="+mn-cs"/>
              </a:rPr>
              <a:t> each seminar, and if anyone wants the slides let me know.</a:t>
            </a:r>
          </a:p>
          <a:p>
            <a:endParaRPr lang="en-US" sz="1200" b="1" i="0" kern="1200">
              <a:solidFill>
                <a:schemeClr val="tx1"/>
              </a:solidFill>
              <a:effectLst/>
              <a:latin typeface="+mn-lt"/>
              <a:ea typeface="+mn-ea"/>
              <a:cs typeface="+mn-cs"/>
            </a:endParaRPr>
          </a:p>
          <a:p>
            <a:r>
              <a:rPr lang="en-US" sz="1200" b="1" i="0" kern="1200">
                <a:solidFill>
                  <a:schemeClr val="tx1"/>
                </a:solidFill>
                <a:effectLst/>
                <a:latin typeface="+mn-lt"/>
                <a:ea typeface="+mn-ea"/>
                <a:cs typeface="+mn-cs"/>
              </a:rPr>
              <a:t>During Seminar 1</a:t>
            </a:r>
            <a:r>
              <a:rPr lang="en-US" sz="1200" b="0" i="0" kern="1200">
                <a:solidFill>
                  <a:schemeClr val="tx1"/>
                </a:solidFill>
                <a:effectLst/>
                <a:latin typeface="+mn-lt"/>
                <a:ea typeface="+mn-ea"/>
                <a:cs typeface="+mn-cs"/>
              </a:rPr>
              <a:t>: Students will be directed to create the pupil profile and a scenario that could be supported using a social story. </a:t>
            </a:r>
          </a:p>
          <a:p>
            <a:r>
              <a:rPr lang="en-US" sz="1200" b="0" i="0" kern="1200">
                <a:solidFill>
                  <a:schemeClr val="tx1"/>
                </a:solidFill>
                <a:effectLst/>
                <a:latin typeface="+mn-lt"/>
                <a:ea typeface="+mn-ea"/>
                <a:cs typeface="+mn-cs"/>
              </a:rPr>
              <a:t>Here, the teacher’s role is mainly to support prompt writing.</a:t>
            </a:r>
          </a:p>
          <a:p>
            <a:endParaRPr lang="en-US" sz="1200" b="1" i="0" kern="1200">
              <a:solidFill>
                <a:schemeClr val="tx1"/>
              </a:solidFill>
              <a:effectLst/>
              <a:latin typeface="+mn-lt"/>
              <a:ea typeface="+mn-ea"/>
              <a:cs typeface="+mn-cs"/>
            </a:endParaRPr>
          </a:p>
          <a:p>
            <a:r>
              <a:rPr lang="en-US" sz="1200" b="1" i="0" kern="1200">
                <a:solidFill>
                  <a:schemeClr val="tx1"/>
                </a:solidFill>
                <a:effectLst/>
                <a:latin typeface="+mn-lt"/>
                <a:ea typeface="+mn-ea"/>
                <a:cs typeface="+mn-cs"/>
              </a:rPr>
              <a:t>During Seminar 2</a:t>
            </a:r>
            <a:r>
              <a:rPr lang="en-US" sz="1200" b="0" i="0" kern="1200">
                <a:solidFill>
                  <a:schemeClr val="tx1"/>
                </a:solidFill>
                <a:effectLst/>
                <a:latin typeface="+mn-lt"/>
                <a:ea typeface="+mn-ea"/>
                <a:cs typeface="+mn-cs"/>
              </a:rPr>
              <a:t>: Students draft a social story using GenAI. They’re encouraged to include image prompts or descriptions and reflect on how the story supports the communication challenge they identified. Here the teacher’s role is to support the critical analysis of the quality of the social stories produced.</a:t>
            </a:r>
          </a:p>
          <a:p>
            <a:endParaRPr lang="en-US" sz="1200" b="0" i="0" kern="1200">
              <a:solidFill>
                <a:schemeClr val="tx1"/>
              </a:solidFill>
              <a:effectLst/>
              <a:latin typeface="+mn-lt"/>
              <a:ea typeface="+mn-ea"/>
              <a:cs typeface="+mn-cs"/>
            </a:endParaRPr>
          </a:p>
          <a:p>
            <a:r>
              <a:rPr lang="en-US" sz="1200" b="1" i="0" kern="1200">
                <a:solidFill>
                  <a:schemeClr val="tx1"/>
                </a:solidFill>
                <a:effectLst/>
                <a:latin typeface="+mn-lt"/>
                <a:ea typeface="+mn-ea"/>
                <a:cs typeface="+mn-cs"/>
              </a:rPr>
              <a:t>In the final Seminar</a:t>
            </a:r>
            <a:r>
              <a:rPr lang="en-US" sz="1200" b="0" i="0" kern="1200">
                <a:solidFill>
                  <a:schemeClr val="tx1"/>
                </a:solidFill>
                <a:effectLst/>
                <a:latin typeface="+mn-lt"/>
                <a:ea typeface="+mn-ea"/>
                <a:cs typeface="+mn-cs"/>
              </a:rPr>
              <a:t>: Students reflect on the process, considering what worked, what didn’t, and how useful GenAI was for the task. Here, the teacher’s role is to support, guide and structure reflections.</a:t>
            </a:r>
          </a:p>
          <a:p>
            <a:r>
              <a:rPr lang="en-US" sz="1200" b="0" i="0" kern="1200">
                <a:solidFill>
                  <a:schemeClr val="tx1"/>
                </a:solidFill>
                <a:effectLst/>
                <a:latin typeface="+mn-lt"/>
                <a:ea typeface="+mn-ea"/>
                <a:cs typeface="+mn-cs"/>
              </a:rPr>
              <a:t>The overall activity was designed to be flexible: students can determine the extent to which they engage with the GenAI, and the seminar leader’s role is to guide, not dictate.</a:t>
            </a:r>
          </a:p>
          <a:p>
            <a:endParaRPr lang="en-GB"/>
          </a:p>
        </p:txBody>
      </p:sp>
      <p:sp>
        <p:nvSpPr>
          <p:cNvPr id="4" name="Slide Number Placeholder 3"/>
          <p:cNvSpPr>
            <a:spLocks noGrp="1"/>
          </p:cNvSpPr>
          <p:nvPr>
            <p:ph type="sldNum" sz="quarter" idx="5"/>
          </p:nvPr>
        </p:nvSpPr>
        <p:spPr/>
        <p:txBody>
          <a:bodyPr/>
          <a:lstStyle/>
          <a:p>
            <a:fld id="{59E2A385-58CC-4A33-B7A2-42CD8C27413B}" type="slidenum">
              <a:rPr lang="en-GB" smtClean="0"/>
              <a:t>6</a:t>
            </a:fld>
            <a:endParaRPr lang="en-GB"/>
          </a:p>
        </p:txBody>
      </p:sp>
    </p:spTree>
    <p:extLst>
      <p:ext uri="{BB962C8B-B14F-4D97-AF65-F5344CB8AC3E}">
        <p14:creationId xmlns:p14="http://schemas.microsoft.com/office/powerpoint/2010/main" val="2697857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n-lt"/>
                <a:ea typeface="+mn-ea"/>
                <a:cs typeface="+mn-cs"/>
              </a:rPr>
              <a:t>CLICK-CLICK</a:t>
            </a:r>
          </a:p>
          <a:p>
            <a:r>
              <a:rPr lang="en-US" sz="1200" b="0" i="0" kern="1200">
                <a:solidFill>
                  <a:schemeClr val="tx1"/>
                </a:solidFill>
                <a:effectLst/>
                <a:latin typeface="+mn-lt"/>
                <a:ea typeface="+mn-ea"/>
                <a:cs typeface="+mn-cs"/>
              </a:rPr>
              <a:t>I grounded this activity in constructivist learning, where students build on prior knowledge and placement experience to create something meaningful.</a:t>
            </a:r>
          </a:p>
          <a:p>
            <a:r>
              <a:rPr lang="en-US" sz="1200" b="0" i="0" kern="1200">
                <a:solidFill>
                  <a:schemeClr val="tx1"/>
                </a:solidFill>
                <a:effectLst/>
                <a:latin typeface="+mn-lt"/>
                <a:ea typeface="+mn-ea"/>
                <a:cs typeface="+mn-cs"/>
              </a:rPr>
              <a:t>CLICK</a:t>
            </a:r>
          </a:p>
          <a:p>
            <a:r>
              <a:rPr lang="en-US" sz="1200" b="0" i="0" kern="1200">
                <a:solidFill>
                  <a:schemeClr val="tx1"/>
                </a:solidFill>
                <a:effectLst/>
                <a:latin typeface="+mn-lt"/>
                <a:ea typeface="+mn-ea"/>
                <a:cs typeface="+mn-cs"/>
              </a:rPr>
              <a:t>It was also student-</a:t>
            </a:r>
            <a:r>
              <a:rPr lang="en-US" sz="1200" b="0" i="0" kern="1200" err="1">
                <a:solidFill>
                  <a:schemeClr val="tx1"/>
                </a:solidFill>
                <a:effectLst/>
                <a:latin typeface="+mn-lt"/>
                <a:ea typeface="+mn-ea"/>
                <a:cs typeface="+mn-cs"/>
              </a:rPr>
              <a:t>centred</a:t>
            </a:r>
            <a:r>
              <a:rPr lang="en-US" sz="1200" b="0" i="0" kern="1200">
                <a:solidFill>
                  <a:schemeClr val="tx1"/>
                </a:solidFill>
                <a:effectLst/>
                <a:latin typeface="+mn-lt"/>
                <a:ea typeface="+mn-ea"/>
                <a:cs typeface="+mn-cs"/>
              </a:rPr>
              <a:t>: they choose how to engage with the task, and have autonomy in how they use AI within the boundaries provided.</a:t>
            </a:r>
          </a:p>
          <a:p>
            <a:r>
              <a:rPr lang="en-US" sz="1200" b="0" i="0" kern="1200">
                <a:solidFill>
                  <a:schemeClr val="tx1"/>
                </a:solidFill>
                <a:effectLst/>
                <a:latin typeface="+mn-lt"/>
                <a:ea typeface="+mn-ea"/>
                <a:cs typeface="+mn-cs"/>
              </a:rPr>
              <a:t>CLICK</a:t>
            </a:r>
          </a:p>
          <a:p>
            <a:r>
              <a:rPr lang="en-US" sz="1200" b="0" i="0" kern="1200">
                <a:solidFill>
                  <a:schemeClr val="tx1"/>
                </a:solidFill>
                <a:effectLst/>
                <a:latin typeface="+mn-lt"/>
                <a:ea typeface="+mn-ea"/>
                <a:cs typeface="+mn-cs"/>
              </a:rPr>
              <a:t>Critically, it encourages ethical and reflective AI use. Students must evaluate the quality of AI-generated content and consider its limitations.</a:t>
            </a:r>
          </a:p>
          <a:p>
            <a:r>
              <a:rPr lang="en-US" sz="1200" b="0" i="0" kern="1200">
                <a:solidFill>
                  <a:schemeClr val="tx1"/>
                </a:solidFill>
                <a:effectLst/>
                <a:latin typeface="+mn-lt"/>
                <a:ea typeface="+mn-ea"/>
                <a:cs typeface="+mn-cs"/>
              </a:rPr>
              <a:t>CLICK</a:t>
            </a:r>
          </a:p>
          <a:p>
            <a:r>
              <a:rPr lang="en-US" sz="1200" b="0" i="0" kern="1200">
                <a:solidFill>
                  <a:schemeClr val="tx1"/>
                </a:solidFill>
                <a:effectLst/>
                <a:latin typeface="+mn-lt"/>
                <a:ea typeface="+mn-ea"/>
                <a:cs typeface="+mn-cs"/>
              </a:rPr>
              <a:t>For some, AI may help reduce anxiety around creative tasks. For others, it might encourage debate about whether AI can truly generate ‘human’ examples, especially for students who by their 3</a:t>
            </a:r>
            <a:r>
              <a:rPr lang="en-US" sz="1200" b="0" i="0" kern="1200" baseline="30000">
                <a:solidFill>
                  <a:schemeClr val="tx1"/>
                </a:solidFill>
                <a:effectLst/>
                <a:latin typeface="+mn-lt"/>
                <a:ea typeface="+mn-ea"/>
                <a:cs typeface="+mn-cs"/>
              </a:rPr>
              <a:t>rd</a:t>
            </a:r>
            <a:r>
              <a:rPr lang="en-US" sz="1200" b="0" i="0" kern="1200">
                <a:solidFill>
                  <a:schemeClr val="tx1"/>
                </a:solidFill>
                <a:effectLst/>
                <a:latin typeface="+mn-lt"/>
                <a:ea typeface="+mn-ea"/>
                <a:cs typeface="+mn-cs"/>
              </a:rPr>
              <a:t> year have at least had experience on placement. Exploring these tensions within an academic setting has the potential to be pedagogically rich.</a:t>
            </a:r>
          </a:p>
          <a:p>
            <a:endParaRPr lang="en-GB"/>
          </a:p>
        </p:txBody>
      </p:sp>
      <p:sp>
        <p:nvSpPr>
          <p:cNvPr id="4" name="Slide Number Placeholder 3"/>
          <p:cNvSpPr>
            <a:spLocks noGrp="1"/>
          </p:cNvSpPr>
          <p:nvPr>
            <p:ph type="sldNum" sz="quarter" idx="5"/>
          </p:nvPr>
        </p:nvSpPr>
        <p:spPr/>
        <p:txBody>
          <a:bodyPr/>
          <a:lstStyle/>
          <a:p>
            <a:fld id="{59E2A385-58CC-4A33-B7A2-42CD8C27413B}" type="slidenum">
              <a:rPr lang="en-GB" smtClean="0"/>
              <a:t>7</a:t>
            </a:fld>
            <a:endParaRPr lang="en-GB"/>
          </a:p>
        </p:txBody>
      </p:sp>
    </p:spTree>
    <p:extLst>
      <p:ext uri="{BB962C8B-B14F-4D97-AF65-F5344CB8AC3E}">
        <p14:creationId xmlns:p14="http://schemas.microsoft.com/office/powerpoint/2010/main" val="38562766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n-lt"/>
                <a:ea typeface="+mn-ea"/>
                <a:cs typeface="+mn-cs"/>
              </a:rPr>
              <a:t>Although this activity wasn’t implemented, it helped me think deeply about how GenAI can support, not replace, pedagogical creativity.</a:t>
            </a:r>
          </a:p>
          <a:p>
            <a:r>
              <a:rPr lang="en-US" sz="1200" b="0" i="0" kern="1200">
                <a:solidFill>
                  <a:schemeClr val="tx1"/>
                </a:solidFill>
                <a:effectLst/>
                <a:latin typeface="+mn-lt"/>
                <a:ea typeface="+mn-ea"/>
                <a:cs typeface="+mn-cs"/>
              </a:rPr>
              <a:t>I now feel more confident in using AI tools myself, and in guiding students to use them responsibly.</a:t>
            </a:r>
          </a:p>
          <a:p>
            <a:r>
              <a:rPr lang="en-US" sz="1200" b="0" i="0" kern="1200">
                <a:solidFill>
                  <a:schemeClr val="tx1"/>
                </a:solidFill>
                <a:effectLst/>
                <a:latin typeface="+mn-lt"/>
                <a:ea typeface="+mn-ea"/>
                <a:cs typeface="+mn-cs"/>
              </a:rPr>
              <a:t>I’ll leave you with a question (CLICK): </a:t>
            </a:r>
            <a:r>
              <a:rPr lang="en-US" sz="1200" b="0" i="1" kern="1200">
                <a:solidFill>
                  <a:schemeClr val="tx1"/>
                </a:solidFill>
                <a:effectLst/>
                <a:latin typeface="+mn-lt"/>
                <a:ea typeface="+mn-ea"/>
                <a:cs typeface="+mn-cs"/>
              </a:rPr>
              <a:t>How could GenAI reduce barriers or encourage debates in your own teaching?</a:t>
            </a:r>
            <a:endParaRPr lang="en-US" sz="1200" b="0" i="0" kern="1200">
              <a:solidFill>
                <a:schemeClr val="tx1"/>
              </a:solidFill>
              <a:effectLst/>
              <a:latin typeface="+mn-lt"/>
              <a:ea typeface="+mn-ea"/>
              <a:cs typeface="+mn-cs"/>
            </a:endParaRPr>
          </a:p>
          <a:p>
            <a:endParaRPr lang="en-GB"/>
          </a:p>
        </p:txBody>
      </p:sp>
      <p:sp>
        <p:nvSpPr>
          <p:cNvPr id="4" name="Slide Number Placeholder 3"/>
          <p:cNvSpPr>
            <a:spLocks noGrp="1"/>
          </p:cNvSpPr>
          <p:nvPr>
            <p:ph type="sldNum" sz="quarter" idx="5"/>
          </p:nvPr>
        </p:nvSpPr>
        <p:spPr/>
        <p:txBody>
          <a:bodyPr/>
          <a:lstStyle/>
          <a:p>
            <a:fld id="{59E2A385-58CC-4A33-B7A2-42CD8C27413B}" type="slidenum">
              <a:rPr lang="en-GB" smtClean="0"/>
              <a:t>8</a:t>
            </a:fld>
            <a:endParaRPr lang="en-GB"/>
          </a:p>
        </p:txBody>
      </p:sp>
    </p:spTree>
    <p:extLst>
      <p:ext uri="{BB962C8B-B14F-4D97-AF65-F5344CB8AC3E}">
        <p14:creationId xmlns:p14="http://schemas.microsoft.com/office/powerpoint/2010/main" val="3483462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03645-DCFE-47FC-8A66-F9A45A422ED9}"/>
              </a:ext>
            </a:extLst>
          </p:cNvPr>
          <p:cNvSpPr>
            <a:spLocks noGrp="1"/>
          </p:cNvSpPr>
          <p:nvPr>
            <p:ph type="ctrTitle"/>
          </p:nvPr>
        </p:nvSpPr>
        <p:spPr>
          <a:xfrm>
            <a:off x="3221150" y="1247140"/>
            <a:ext cx="7891760" cy="3450844"/>
          </a:xfrm>
        </p:spPr>
        <p:txBody>
          <a:bodyPr anchor="t"/>
          <a:lstStyle>
            <a:lvl1pPr algn="l">
              <a:defRPr sz="6000"/>
            </a:lvl1pPr>
          </a:lstStyle>
          <a:p>
            <a:r>
              <a:rPr lang="en-US"/>
              <a:t>Click to edit Master title style</a:t>
            </a:r>
          </a:p>
        </p:txBody>
      </p:sp>
      <p:sp>
        <p:nvSpPr>
          <p:cNvPr id="3" name="Subtitle 2">
            <a:extLst>
              <a:ext uri="{FF2B5EF4-FFF2-40B4-BE49-F238E27FC236}">
                <a16:creationId xmlns:a16="http://schemas.microsoft.com/office/drawing/2014/main" id="{2AD509FA-7BD7-4D45-998F-0E43038F179C}"/>
              </a:ext>
            </a:extLst>
          </p:cNvPr>
          <p:cNvSpPr>
            <a:spLocks noGrp="1"/>
          </p:cNvSpPr>
          <p:nvPr>
            <p:ph type="subTitle" idx="1"/>
          </p:nvPr>
        </p:nvSpPr>
        <p:spPr>
          <a:xfrm>
            <a:off x="3221150" y="4818126"/>
            <a:ext cx="7891760" cy="1268984"/>
          </a:xfrm>
        </p:spPr>
        <p:txBody>
          <a:bodyPr anchor="b"/>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a:extLst>
              <a:ext uri="{FF2B5EF4-FFF2-40B4-BE49-F238E27FC236}">
                <a16:creationId xmlns:a16="http://schemas.microsoft.com/office/drawing/2014/main" id="{2D03A0B2-4A2F-D846-A5E6-FB7CB9A031F7}"/>
              </a:ext>
            </a:extLst>
          </p:cNvPr>
          <p:cNvSpPr/>
          <p:nvPr/>
        </p:nvSpPr>
        <p:spPr>
          <a:xfrm>
            <a:off x="1" y="1375492"/>
            <a:ext cx="2770698" cy="5482505"/>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0" name="Rectangle 9">
            <a:extLst>
              <a:ext uri="{FF2B5EF4-FFF2-40B4-BE49-F238E27FC236}">
                <a16:creationId xmlns:a16="http://schemas.microsoft.com/office/drawing/2014/main" id="{7F573F1D-73A7-FB41-BCAD-FC9AA7DEF4F5}"/>
              </a:ext>
            </a:extLst>
          </p:cNvPr>
          <p:cNvSpPr/>
          <p:nvPr/>
        </p:nvSpPr>
        <p:spPr>
          <a:xfrm>
            <a:off x="0" y="-3"/>
            <a:ext cx="1373567"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7" name="Date Placeholder 6">
            <a:extLst>
              <a:ext uri="{FF2B5EF4-FFF2-40B4-BE49-F238E27FC236}">
                <a16:creationId xmlns:a16="http://schemas.microsoft.com/office/drawing/2014/main" id="{DDCFA51C-E4FE-4BF2-A2DD-E32DE57D8AD0}"/>
              </a:ext>
            </a:extLst>
          </p:cNvPr>
          <p:cNvSpPr>
            <a:spLocks noGrp="1"/>
          </p:cNvSpPr>
          <p:nvPr>
            <p:ph type="dt" sz="half" idx="10"/>
          </p:nvPr>
        </p:nvSpPr>
        <p:spPr/>
        <p:txBody>
          <a:bodyPr/>
          <a:lstStyle/>
          <a:p>
            <a:pPr algn="r"/>
            <a:fld id="{1449AA12-8195-4182-A7AC-2E7E59DFBDAF}" type="datetimeFigureOut">
              <a:rPr lang="en-US" smtClean="0"/>
              <a:pPr algn="r"/>
              <a:t>9/15/2025</a:t>
            </a:fld>
            <a:endParaRPr lang="en-US"/>
          </a:p>
        </p:txBody>
      </p:sp>
      <p:sp>
        <p:nvSpPr>
          <p:cNvPr id="8" name="Footer Placeholder 7">
            <a:extLst>
              <a:ext uri="{FF2B5EF4-FFF2-40B4-BE49-F238E27FC236}">
                <a16:creationId xmlns:a16="http://schemas.microsoft.com/office/drawing/2014/main" id="{5A438448-FC2D-4A2F-B7C0-04AC50311EAA}"/>
              </a:ext>
            </a:extLst>
          </p:cNvPr>
          <p:cNvSpPr>
            <a:spLocks noGrp="1"/>
          </p:cNvSpPr>
          <p:nvPr>
            <p:ph type="ftr" sz="quarter" idx="11"/>
          </p:nvPr>
        </p:nvSpPr>
        <p:spPr>
          <a:xfrm>
            <a:off x="3221150" y="6292850"/>
            <a:ext cx="4114800" cy="365125"/>
          </a:xfrm>
        </p:spPr>
        <p:txBody>
          <a:bodyPr/>
          <a:lstStyle/>
          <a:p>
            <a:pPr algn="l"/>
            <a:endParaRPr lang="en-US"/>
          </a:p>
        </p:txBody>
      </p:sp>
      <p:sp>
        <p:nvSpPr>
          <p:cNvPr id="11" name="Slide Number Placeholder 10">
            <a:extLst>
              <a:ext uri="{FF2B5EF4-FFF2-40B4-BE49-F238E27FC236}">
                <a16:creationId xmlns:a16="http://schemas.microsoft.com/office/drawing/2014/main" id="{3B07C67E-EAD9-47D8-9559-4E091BC03BA8}"/>
              </a:ext>
            </a:extLst>
          </p:cNvPr>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1418454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C5DD8-8608-4B55-96D8-0AB848C028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8A3CC0B-7B21-422D-937D-FBD49EE9397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A0EAFA-89BC-43E9-8EB9-B6B3CD136E43}"/>
              </a:ext>
            </a:extLst>
          </p:cNvPr>
          <p:cNvSpPr>
            <a:spLocks noGrp="1"/>
          </p:cNvSpPr>
          <p:nvPr>
            <p:ph type="dt" sz="half" idx="10"/>
          </p:nvPr>
        </p:nvSpPr>
        <p:spPr/>
        <p:txBody>
          <a:bodyPr/>
          <a:lstStyle/>
          <a:p>
            <a:fld id="{1449AA12-8195-4182-A7AC-2E7E59DFBDAF}" type="datetimeFigureOut">
              <a:rPr lang="en-US" smtClean="0"/>
              <a:t>9/15/2025</a:t>
            </a:fld>
            <a:endParaRPr lang="en-US"/>
          </a:p>
        </p:txBody>
      </p:sp>
      <p:sp>
        <p:nvSpPr>
          <p:cNvPr id="5" name="Footer Placeholder 4">
            <a:extLst>
              <a:ext uri="{FF2B5EF4-FFF2-40B4-BE49-F238E27FC236}">
                <a16:creationId xmlns:a16="http://schemas.microsoft.com/office/drawing/2014/main" id="{A3850944-70C2-487F-A102-58CDFB94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77B7B8-A972-455E-9D8C-9B8026A5306D}"/>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51" name="Rectangle 50">
            <a:extLst>
              <a:ext uri="{FF2B5EF4-FFF2-40B4-BE49-F238E27FC236}">
                <a16:creationId xmlns:a16="http://schemas.microsoft.com/office/drawing/2014/main" id="{CCC95119-6D9D-3542-9E0E-4171B33DC9CA}"/>
              </a:ext>
            </a:extLst>
          </p:cNvPr>
          <p:cNvSpPr/>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EFC92F19-7317-314C-81B7-43B8B687F4E4}"/>
              </a:ext>
            </a:extLst>
          </p:cNvPr>
          <p:cNvSpPr/>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377319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087F2-AA0E-4F0C-9AD6-2353021573D7}"/>
              </a:ext>
            </a:extLst>
          </p:cNvPr>
          <p:cNvSpPr>
            <a:spLocks noGrp="1"/>
          </p:cNvSpPr>
          <p:nvPr>
            <p:ph type="title"/>
          </p:nvPr>
        </p:nvSpPr>
        <p:spPr>
          <a:xfrm>
            <a:off x="3221150" y="1251674"/>
            <a:ext cx="7891760" cy="2914688"/>
          </a:xfrm>
        </p:spPr>
        <p:txBody>
          <a:bodyPr anchor="t"/>
          <a:lstStyle>
            <a:lvl1pPr>
              <a:defRPr sz="5400"/>
            </a:lvl1pPr>
          </a:lstStyle>
          <a:p>
            <a:r>
              <a:rPr lang="en-US"/>
              <a:t>Click to edit Master title style</a:t>
            </a:r>
          </a:p>
        </p:txBody>
      </p:sp>
      <p:sp>
        <p:nvSpPr>
          <p:cNvPr id="3" name="Text Placeholder 2">
            <a:extLst>
              <a:ext uri="{FF2B5EF4-FFF2-40B4-BE49-F238E27FC236}">
                <a16:creationId xmlns:a16="http://schemas.microsoft.com/office/drawing/2014/main" id="{E7937807-96B8-4061-A845-1287216BF53B}"/>
              </a:ext>
            </a:extLst>
          </p:cNvPr>
          <p:cNvSpPr>
            <a:spLocks noGrp="1"/>
          </p:cNvSpPr>
          <p:nvPr>
            <p:ph type="body" idx="1"/>
          </p:nvPr>
        </p:nvSpPr>
        <p:spPr>
          <a:xfrm>
            <a:off x="3221150" y="4818126"/>
            <a:ext cx="7891760" cy="1271524"/>
          </a:xfrm>
        </p:spPr>
        <p:txBody>
          <a:bodyPr anchor="b"/>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32AF346-9503-4767-BCB4-84B823E27419}"/>
              </a:ext>
            </a:extLst>
          </p:cNvPr>
          <p:cNvSpPr>
            <a:spLocks noGrp="1"/>
          </p:cNvSpPr>
          <p:nvPr>
            <p:ph type="dt" sz="half" idx="10"/>
          </p:nvPr>
        </p:nvSpPr>
        <p:spPr/>
        <p:txBody>
          <a:bodyPr/>
          <a:lstStyle/>
          <a:p>
            <a:fld id="{1449AA12-8195-4182-A7AC-2E7E59DFBDAF}" type="datetimeFigureOut">
              <a:rPr lang="en-US" smtClean="0"/>
              <a:t>9/15/2025</a:t>
            </a:fld>
            <a:endParaRPr lang="en-US"/>
          </a:p>
        </p:txBody>
      </p:sp>
      <p:sp>
        <p:nvSpPr>
          <p:cNvPr id="5" name="Footer Placeholder 4">
            <a:extLst>
              <a:ext uri="{FF2B5EF4-FFF2-40B4-BE49-F238E27FC236}">
                <a16:creationId xmlns:a16="http://schemas.microsoft.com/office/drawing/2014/main" id="{5259605B-A39D-4BEE-B46F-16CF13FA0BA7}"/>
              </a:ext>
            </a:extLst>
          </p:cNvPr>
          <p:cNvSpPr>
            <a:spLocks noGrp="1"/>
          </p:cNvSpPr>
          <p:nvPr>
            <p:ph type="ftr" sz="quarter" idx="11"/>
          </p:nvPr>
        </p:nvSpPr>
        <p:spPr>
          <a:xfrm>
            <a:off x="3221150" y="6292850"/>
            <a:ext cx="4114800" cy="365125"/>
          </a:xfrm>
        </p:spPr>
        <p:txBody>
          <a:bodyPr/>
          <a:lstStyle/>
          <a:p>
            <a:endParaRPr lang="en-US"/>
          </a:p>
        </p:txBody>
      </p:sp>
      <p:sp>
        <p:nvSpPr>
          <p:cNvPr id="6" name="Slide Number Placeholder 5">
            <a:extLst>
              <a:ext uri="{FF2B5EF4-FFF2-40B4-BE49-F238E27FC236}">
                <a16:creationId xmlns:a16="http://schemas.microsoft.com/office/drawing/2014/main" id="{2575834A-942D-410B-A430-43F9E01FC5F9}"/>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9" name="Rectangle 8">
            <a:extLst>
              <a:ext uri="{FF2B5EF4-FFF2-40B4-BE49-F238E27FC236}">
                <a16:creationId xmlns:a16="http://schemas.microsoft.com/office/drawing/2014/main" id="{4AD199D5-C485-D449-9804-F755E0907B51}"/>
              </a:ext>
            </a:extLst>
          </p:cNvPr>
          <p:cNvSpPr/>
          <p:nvPr/>
        </p:nvSpPr>
        <p:spPr>
          <a:xfrm>
            <a:off x="1" y="1375492"/>
            <a:ext cx="2770698" cy="5482505"/>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0" name="Rectangle 9">
            <a:extLst>
              <a:ext uri="{FF2B5EF4-FFF2-40B4-BE49-F238E27FC236}">
                <a16:creationId xmlns:a16="http://schemas.microsoft.com/office/drawing/2014/main" id="{4290D1A7-C550-2540-86C9-EB0FB2EB2E71}"/>
              </a:ext>
            </a:extLst>
          </p:cNvPr>
          <p:cNvSpPr/>
          <p:nvPr/>
        </p:nvSpPr>
        <p:spPr>
          <a:xfrm>
            <a:off x="0" y="-3"/>
            <a:ext cx="1373567"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Tree>
    <p:extLst>
      <p:ext uri="{BB962C8B-B14F-4D97-AF65-F5344CB8AC3E}">
        <p14:creationId xmlns:p14="http://schemas.microsoft.com/office/powerpoint/2010/main" val="1175146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FCAD2-C321-4E81-AEBE-696A90E2D9A4}"/>
              </a:ext>
            </a:extLst>
          </p:cNvPr>
          <p:cNvSpPr>
            <a:spLocks noGrp="1"/>
          </p:cNvSpPr>
          <p:nvPr>
            <p:ph type="title"/>
          </p:nvPr>
        </p:nvSpPr>
        <p:spPr>
          <a:xfrm>
            <a:off x="1587710" y="455362"/>
            <a:ext cx="9486690" cy="1550419"/>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3EF20CD1-0E09-4415-911C-0F5B7341DD80}"/>
              </a:ext>
            </a:extLst>
          </p:cNvPr>
          <p:cNvSpPr>
            <a:spLocks noGrp="1"/>
          </p:cNvSpPr>
          <p:nvPr>
            <p:ph sz="half" idx="1"/>
          </p:nvPr>
        </p:nvSpPr>
        <p:spPr>
          <a:xfrm>
            <a:off x="1587709" y="2160016"/>
            <a:ext cx="4425437" cy="39270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A963EDD-031A-49CA-9130-067550BD0D55}"/>
              </a:ext>
            </a:extLst>
          </p:cNvPr>
          <p:cNvSpPr>
            <a:spLocks noGrp="1"/>
          </p:cNvSpPr>
          <p:nvPr>
            <p:ph sz="half" idx="2"/>
          </p:nvPr>
        </p:nvSpPr>
        <p:spPr>
          <a:xfrm>
            <a:off x="6648963" y="2160016"/>
            <a:ext cx="4425437" cy="39270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0808E79-A0BE-49F3-AE92-7EE5CC78F1A6}"/>
              </a:ext>
            </a:extLst>
          </p:cNvPr>
          <p:cNvSpPr>
            <a:spLocks noGrp="1"/>
          </p:cNvSpPr>
          <p:nvPr>
            <p:ph type="dt" sz="half" idx="10"/>
          </p:nvPr>
        </p:nvSpPr>
        <p:spPr/>
        <p:txBody>
          <a:bodyPr/>
          <a:lstStyle/>
          <a:p>
            <a:fld id="{1449AA12-8195-4182-A7AC-2E7E59DFBDAF}" type="datetimeFigureOut">
              <a:rPr lang="en-US" smtClean="0"/>
              <a:t>9/15/2025</a:t>
            </a:fld>
            <a:endParaRPr lang="en-US"/>
          </a:p>
        </p:txBody>
      </p:sp>
      <p:sp>
        <p:nvSpPr>
          <p:cNvPr id="6" name="Footer Placeholder 5">
            <a:extLst>
              <a:ext uri="{FF2B5EF4-FFF2-40B4-BE49-F238E27FC236}">
                <a16:creationId xmlns:a16="http://schemas.microsoft.com/office/drawing/2014/main" id="{2898B87C-BF1E-47CF-9A4E-FD4BE32C05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C06E71-46F6-469C-A9CA-E707EBE51B58}"/>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10" name="Rectangle 9">
            <a:extLst>
              <a:ext uri="{FF2B5EF4-FFF2-40B4-BE49-F238E27FC236}">
                <a16:creationId xmlns:a16="http://schemas.microsoft.com/office/drawing/2014/main" id="{052659F6-6B3B-A545-A45F-FAD238210D47}"/>
              </a:ext>
            </a:extLst>
          </p:cNvPr>
          <p:cNvSpPr/>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80637F8-15DE-2240-8BF8-D6E57A337B1A}"/>
              </a:ext>
            </a:extLst>
          </p:cNvPr>
          <p:cNvSpPr/>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17915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3B26D-64DE-4314-8BD2-25FD618FB46D}"/>
              </a:ext>
            </a:extLst>
          </p:cNvPr>
          <p:cNvSpPr>
            <a:spLocks noGrp="1"/>
          </p:cNvSpPr>
          <p:nvPr>
            <p:ph type="title"/>
          </p:nvPr>
        </p:nvSpPr>
        <p:spPr>
          <a:xfrm>
            <a:off x="1591056" y="457200"/>
            <a:ext cx="9521854" cy="1554480"/>
          </a:xfrm>
        </p:spPr>
        <p:txBody>
          <a:bodyPr/>
          <a:lstStyle/>
          <a:p>
            <a:r>
              <a:rPr lang="en-US"/>
              <a:t>Click to edit Master title style</a:t>
            </a:r>
          </a:p>
        </p:txBody>
      </p:sp>
      <p:sp>
        <p:nvSpPr>
          <p:cNvPr id="3" name="Text Placeholder 2">
            <a:extLst>
              <a:ext uri="{FF2B5EF4-FFF2-40B4-BE49-F238E27FC236}">
                <a16:creationId xmlns:a16="http://schemas.microsoft.com/office/drawing/2014/main" id="{29D77613-5CEE-4B05-A937-CD43EAAABF38}"/>
              </a:ext>
            </a:extLst>
          </p:cNvPr>
          <p:cNvSpPr>
            <a:spLocks noGrp="1"/>
          </p:cNvSpPr>
          <p:nvPr>
            <p:ph type="body" idx="1"/>
          </p:nvPr>
        </p:nvSpPr>
        <p:spPr>
          <a:xfrm>
            <a:off x="1591057" y="2165086"/>
            <a:ext cx="4425696" cy="823912"/>
          </a:xfrm>
        </p:spPr>
        <p:txBody>
          <a:bodyPr anchor="b">
            <a:norm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43E4779-3B5A-4993-9C7F-FB19F1633F5D}"/>
              </a:ext>
            </a:extLst>
          </p:cNvPr>
          <p:cNvSpPr>
            <a:spLocks noGrp="1"/>
          </p:cNvSpPr>
          <p:nvPr>
            <p:ph sz="half" idx="2"/>
          </p:nvPr>
        </p:nvSpPr>
        <p:spPr>
          <a:xfrm>
            <a:off x="1591056" y="2988998"/>
            <a:ext cx="4425697" cy="3098112"/>
          </a:xfrm>
        </p:spPr>
        <p:txBody>
          <a:bodyPr/>
          <a:lstStyle>
            <a:lvl1pPr>
              <a:defRPr sz="2000"/>
            </a:lvl1pPr>
            <a:lvl2pPr>
              <a:defRPr sz="1800"/>
            </a:lvl2pPr>
            <a:lvl3pPr>
              <a:defRPr sz="1600"/>
            </a:lvl3pPr>
            <a:lvl4pPr>
              <a:defRPr sz="1400"/>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B51081A-685C-4C18-9AE9-425106A02F6B}"/>
              </a:ext>
            </a:extLst>
          </p:cNvPr>
          <p:cNvSpPr>
            <a:spLocks noGrp="1"/>
          </p:cNvSpPr>
          <p:nvPr>
            <p:ph type="body" sz="quarter" idx="3"/>
          </p:nvPr>
        </p:nvSpPr>
        <p:spPr>
          <a:xfrm>
            <a:off x="6687214" y="2165086"/>
            <a:ext cx="4425696" cy="823912"/>
          </a:xfrm>
        </p:spPr>
        <p:txBody>
          <a:bodyPr anchor="b">
            <a:norm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780F424-FE3A-4B7D-B60C-7AEA2118A585}"/>
              </a:ext>
            </a:extLst>
          </p:cNvPr>
          <p:cNvSpPr>
            <a:spLocks noGrp="1"/>
          </p:cNvSpPr>
          <p:nvPr>
            <p:ph sz="quarter" idx="4"/>
          </p:nvPr>
        </p:nvSpPr>
        <p:spPr>
          <a:xfrm>
            <a:off x="6687214" y="2988998"/>
            <a:ext cx="4425696" cy="3098112"/>
          </a:xfrm>
        </p:spPr>
        <p:txBody>
          <a:bodyPr/>
          <a:lstStyle>
            <a:lvl1pPr>
              <a:defRPr sz="2000"/>
            </a:lvl1pPr>
            <a:lvl2pPr>
              <a:defRPr sz="1800"/>
            </a:lvl2pPr>
            <a:lvl3pPr>
              <a:defRPr sz="1600"/>
            </a:lvl3pPr>
            <a:lvl4pPr>
              <a:defRPr sz="1400"/>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4D2A96-CD7D-41BC-BDBE-5E29B7C0B325}"/>
              </a:ext>
            </a:extLst>
          </p:cNvPr>
          <p:cNvSpPr>
            <a:spLocks noGrp="1"/>
          </p:cNvSpPr>
          <p:nvPr>
            <p:ph type="dt" sz="half" idx="10"/>
          </p:nvPr>
        </p:nvSpPr>
        <p:spPr/>
        <p:txBody>
          <a:bodyPr/>
          <a:lstStyle/>
          <a:p>
            <a:fld id="{1449AA12-8195-4182-A7AC-2E7E59DFBDAF}" type="datetimeFigureOut">
              <a:rPr lang="en-US" smtClean="0"/>
              <a:t>9/15/2025</a:t>
            </a:fld>
            <a:endParaRPr lang="en-US"/>
          </a:p>
        </p:txBody>
      </p:sp>
      <p:sp>
        <p:nvSpPr>
          <p:cNvPr id="8" name="Footer Placeholder 7">
            <a:extLst>
              <a:ext uri="{FF2B5EF4-FFF2-40B4-BE49-F238E27FC236}">
                <a16:creationId xmlns:a16="http://schemas.microsoft.com/office/drawing/2014/main" id="{2CD1471D-6DDE-4E56-84E9-48136966A93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CA3F451-CF28-4F57-B844-52A665440A02}"/>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12" name="Rectangle 11">
            <a:extLst>
              <a:ext uri="{FF2B5EF4-FFF2-40B4-BE49-F238E27FC236}">
                <a16:creationId xmlns:a16="http://schemas.microsoft.com/office/drawing/2014/main" id="{2D1FA03E-7A83-AB41-BB4B-25B04946559A}"/>
              </a:ext>
            </a:extLst>
          </p:cNvPr>
          <p:cNvSpPr/>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7702630-3C98-A142-9D04-1D852974DC26}"/>
              </a:ext>
            </a:extLst>
          </p:cNvPr>
          <p:cNvSpPr/>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867355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22D7A-4502-49C3-BAFB-6D46F7A2E27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AB67EE-A167-43D1-9C58-7B736CF28B64}"/>
              </a:ext>
            </a:extLst>
          </p:cNvPr>
          <p:cNvSpPr>
            <a:spLocks noGrp="1"/>
          </p:cNvSpPr>
          <p:nvPr>
            <p:ph type="dt" sz="half" idx="10"/>
          </p:nvPr>
        </p:nvSpPr>
        <p:spPr/>
        <p:txBody>
          <a:bodyPr/>
          <a:lstStyle/>
          <a:p>
            <a:fld id="{1449AA12-8195-4182-A7AC-2E7E59DFBDAF}" type="datetimeFigureOut">
              <a:rPr lang="en-US" smtClean="0"/>
              <a:t>9/15/2025</a:t>
            </a:fld>
            <a:endParaRPr lang="en-US"/>
          </a:p>
        </p:txBody>
      </p:sp>
      <p:sp>
        <p:nvSpPr>
          <p:cNvPr id="4" name="Footer Placeholder 3">
            <a:extLst>
              <a:ext uri="{FF2B5EF4-FFF2-40B4-BE49-F238E27FC236}">
                <a16:creationId xmlns:a16="http://schemas.microsoft.com/office/drawing/2014/main" id="{3C5605B7-599B-450E-9E8D-2A9AE3F30FF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75BD2B1-8C5F-430B-A0F2-CD5281AB75E2}"/>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8" name="Rectangle 7">
            <a:extLst>
              <a:ext uri="{FF2B5EF4-FFF2-40B4-BE49-F238E27FC236}">
                <a16:creationId xmlns:a16="http://schemas.microsoft.com/office/drawing/2014/main" id="{1DBA877B-B45A-BD48-8FC8-E752E7D7174F}"/>
              </a:ext>
            </a:extLst>
          </p:cNvPr>
          <p:cNvSpPr/>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BF3343D-2AFA-B544-B40A-315F5EC680B6}"/>
              </a:ext>
            </a:extLst>
          </p:cNvPr>
          <p:cNvSpPr/>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03134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9308016-71BA-4CD3-918D-51613F7F4DF5}"/>
              </a:ext>
            </a:extLst>
          </p:cNvPr>
          <p:cNvSpPr>
            <a:spLocks noGrp="1"/>
          </p:cNvSpPr>
          <p:nvPr>
            <p:ph type="dt" sz="half" idx="10"/>
          </p:nvPr>
        </p:nvSpPr>
        <p:spPr/>
        <p:txBody>
          <a:bodyPr/>
          <a:lstStyle/>
          <a:p>
            <a:fld id="{1449AA12-8195-4182-A7AC-2E7E59DFBDAF}" type="datetimeFigureOut">
              <a:rPr lang="en-US" smtClean="0"/>
              <a:t>9/15/2025</a:t>
            </a:fld>
            <a:endParaRPr lang="en-US"/>
          </a:p>
        </p:txBody>
      </p:sp>
      <p:sp>
        <p:nvSpPr>
          <p:cNvPr id="3" name="Footer Placeholder 2">
            <a:extLst>
              <a:ext uri="{FF2B5EF4-FFF2-40B4-BE49-F238E27FC236}">
                <a16:creationId xmlns:a16="http://schemas.microsoft.com/office/drawing/2014/main" id="{95B24F46-0425-47C6-9FFB-F69AFFFE89D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3CE7A99-1593-4189-A514-8209CC32A2EA}"/>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7" name="Rectangle 6">
            <a:extLst>
              <a:ext uri="{FF2B5EF4-FFF2-40B4-BE49-F238E27FC236}">
                <a16:creationId xmlns:a16="http://schemas.microsoft.com/office/drawing/2014/main" id="{11C15DFD-AB97-AB43-A6C9-2808708C91B4}"/>
              </a:ext>
            </a:extLst>
          </p:cNvPr>
          <p:cNvSpPr/>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A05BA89-ECA6-2247-ABBB-3C67160202E9}"/>
              </a:ext>
            </a:extLst>
          </p:cNvPr>
          <p:cNvSpPr/>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539962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E933B-3FC6-4B08-9FBE-2DD48307A4D4}"/>
              </a:ext>
            </a:extLst>
          </p:cNvPr>
          <p:cNvSpPr>
            <a:spLocks noGrp="1"/>
          </p:cNvSpPr>
          <p:nvPr>
            <p:ph type="title"/>
          </p:nvPr>
        </p:nvSpPr>
        <p:spPr>
          <a:xfrm>
            <a:off x="1587712" y="455362"/>
            <a:ext cx="4043440" cy="1584512"/>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77FBD4A-4514-4DCE-8F18-914DF3F4EED1}"/>
              </a:ext>
            </a:extLst>
          </p:cNvPr>
          <p:cNvSpPr>
            <a:spLocks noGrp="1"/>
          </p:cNvSpPr>
          <p:nvPr>
            <p:ph idx="1"/>
          </p:nvPr>
        </p:nvSpPr>
        <p:spPr>
          <a:xfrm>
            <a:off x="6271232" y="565151"/>
            <a:ext cx="5358384" cy="5521960"/>
          </a:xfrm>
        </p:spPr>
        <p:txBody>
          <a:bodyPr>
            <a:normAutofit/>
          </a:bodyPr>
          <a:lstStyle>
            <a:lvl1pPr>
              <a:defRPr sz="2200"/>
            </a:lvl1pPr>
            <a:lvl2pPr>
              <a:defRPr sz="1900"/>
            </a:lvl2pPr>
            <a:lvl3pPr>
              <a:defRPr sz="1700"/>
            </a:lvl3pPr>
            <a:lvl4pPr>
              <a:defRPr sz="1500"/>
            </a:lvl4pPr>
            <a:lvl5pPr>
              <a:defRPr sz="15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AF18C85-0675-4202-B796-352766854939}"/>
              </a:ext>
            </a:extLst>
          </p:cNvPr>
          <p:cNvSpPr>
            <a:spLocks noGrp="1"/>
          </p:cNvSpPr>
          <p:nvPr>
            <p:ph type="body" sz="half" idx="2"/>
          </p:nvPr>
        </p:nvSpPr>
        <p:spPr>
          <a:xfrm>
            <a:off x="1587712" y="2039874"/>
            <a:ext cx="4043440" cy="38291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0079E5-F934-4D04-866F-F7CB5B08ACC4}"/>
              </a:ext>
            </a:extLst>
          </p:cNvPr>
          <p:cNvSpPr>
            <a:spLocks noGrp="1"/>
          </p:cNvSpPr>
          <p:nvPr>
            <p:ph type="dt" sz="half" idx="10"/>
          </p:nvPr>
        </p:nvSpPr>
        <p:spPr/>
        <p:txBody>
          <a:bodyPr/>
          <a:lstStyle/>
          <a:p>
            <a:fld id="{1449AA12-8195-4182-A7AC-2E7E59DFBDAF}" type="datetimeFigureOut">
              <a:rPr lang="en-US" smtClean="0"/>
              <a:t>9/15/2025</a:t>
            </a:fld>
            <a:endParaRPr lang="en-US"/>
          </a:p>
        </p:txBody>
      </p:sp>
      <p:sp>
        <p:nvSpPr>
          <p:cNvPr id="6" name="Footer Placeholder 5">
            <a:extLst>
              <a:ext uri="{FF2B5EF4-FFF2-40B4-BE49-F238E27FC236}">
                <a16:creationId xmlns:a16="http://schemas.microsoft.com/office/drawing/2014/main" id="{E705FC94-7915-439A-B937-F02D1BB03A0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B69B19-4156-4584-B1DC-4F42F200B915}"/>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10" name="Rectangle 9">
            <a:extLst>
              <a:ext uri="{FF2B5EF4-FFF2-40B4-BE49-F238E27FC236}">
                <a16:creationId xmlns:a16="http://schemas.microsoft.com/office/drawing/2014/main" id="{DC1B6031-8ABE-F648-8E05-3D08D0D54B53}"/>
              </a:ext>
            </a:extLst>
          </p:cNvPr>
          <p:cNvSpPr/>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DABD855-35E6-BE4F-8B03-FD12DDB32E10}"/>
              </a:ext>
            </a:extLst>
          </p:cNvPr>
          <p:cNvSpPr/>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449816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E1F3B-090C-4BB5-84BE-8ED0FC5981A5}"/>
              </a:ext>
            </a:extLst>
          </p:cNvPr>
          <p:cNvSpPr>
            <a:spLocks noGrp="1"/>
          </p:cNvSpPr>
          <p:nvPr>
            <p:ph type="title"/>
          </p:nvPr>
        </p:nvSpPr>
        <p:spPr>
          <a:xfrm>
            <a:off x="1587711" y="455362"/>
            <a:ext cx="4043436" cy="1584512"/>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397C49E-9426-4B24-B2A7-C54B89DA60A3}"/>
              </a:ext>
            </a:extLst>
          </p:cNvPr>
          <p:cNvSpPr>
            <a:spLocks noGrp="1"/>
          </p:cNvSpPr>
          <p:nvPr>
            <p:ph type="pic" idx="1"/>
          </p:nvPr>
        </p:nvSpPr>
        <p:spPr>
          <a:xfrm>
            <a:off x="6271232" y="565150"/>
            <a:ext cx="5355607" cy="552267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DBC7F011-0A5F-44E9-88CD-C95A33351B45}"/>
              </a:ext>
            </a:extLst>
          </p:cNvPr>
          <p:cNvSpPr>
            <a:spLocks noGrp="1"/>
          </p:cNvSpPr>
          <p:nvPr>
            <p:ph type="body" sz="half" idx="2"/>
          </p:nvPr>
        </p:nvSpPr>
        <p:spPr>
          <a:xfrm>
            <a:off x="1587711" y="2039874"/>
            <a:ext cx="4043436" cy="38291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721C85-27BB-4533-A21B-C379FE03A944}"/>
              </a:ext>
            </a:extLst>
          </p:cNvPr>
          <p:cNvSpPr>
            <a:spLocks noGrp="1"/>
          </p:cNvSpPr>
          <p:nvPr>
            <p:ph type="dt" sz="half" idx="10"/>
          </p:nvPr>
        </p:nvSpPr>
        <p:spPr/>
        <p:txBody>
          <a:bodyPr/>
          <a:lstStyle/>
          <a:p>
            <a:fld id="{1449AA12-8195-4182-A7AC-2E7E59DFBDAF}" type="datetimeFigureOut">
              <a:rPr lang="en-US" smtClean="0"/>
              <a:t>9/15/2025</a:t>
            </a:fld>
            <a:endParaRPr lang="en-US"/>
          </a:p>
        </p:txBody>
      </p:sp>
      <p:sp>
        <p:nvSpPr>
          <p:cNvPr id="6" name="Footer Placeholder 5">
            <a:extLst>
              <a:ext uri="{FF2B5EF4-FFF2-40B4-BE49-F238E27FC236}">
                <a16:creationId xmlns:a16="http://schemas.microsoft.com/office/drawing/2014/main" id="{35018850-01F1-4247-9BFD-1DDC5DDDC3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B365A9-4C28-480F-B370-2DFF234B73F7}"/>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10" name="Rectangle 9">
            <a:extLst>
              <a:ext uri="{FF2B5EF4-FFF2-40B4-BE49-F238E27FC236}">
                <a16:creationId xmlns:a16="http://schemas.microsoft.com/office/drawing/2014/main" id="{920EAFF3-0A84-F84B-90E4-A596F00B3DC2}"/>
              </a:ext>
            </a:extLst>
          </p:cNvPr>
          <p:cNvSpPr/>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8392559-3C15-B249-93C9-B0F7E9E5DDD8}"/>
              </a:ext>
            </a:extLst>
          </p:cNvPr>
          <p:cNvSpPr/>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580725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C53B0-59B2-4B39-93E0-DCFBB932C82A}"/>
              </a:ext>
            </a:extLst>
          </p:cNvPr>
          <p:cNvSpPr>
            <a:spLocks noGrp="1"/>
          </p:cNvSpPr>
          <p:nvPr>
            <p:ph type="title"/>
          </p:nvPr>
        </p:nvSpPr>
        <p:spPr>
          <a:xfrm>
            <a:off x="1587710" y="455362"/>
            <a:ext cx="9525200" cy="1550419"/>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18C5F7B-98AC-425B-80BD-6C6F3032D0CE}"/>
              </a:ext>
            </a:extLst>
          </p:cNvPr>
          <p:cNvSpPr>
            <a:spLocks noGrp="1"/>
          </p:cNvSpPr>
          <p:nvPr>
            <p:ph type="body" orient="vert" idx="1"/>
          </p:nvPr>
        </p:nvSpPr>
        <p:spPr>
          <a:xfrm>
            <a:off x="1587710" y="2160016"/>
            <a:ext cx="9525200" cy="392615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88C2EE-2433-424A-878C-24514FF5D44F}"/>
              </a:ext>
            </a:extLst>
          </p:cNvPr>
          <p:cNvSpPr>
            <a:spLocks noGrp="1"/>
          </p:cNvSpPr>
          <p:nvPr>
            <p:ph type="dt" sz="half" idx="10"/>
          </p:nvPr>
        </p:nvSpPr>
        <p:spPr/>
        <p:txBody>
          <a:bodyPr/>
          <a:lstStyle/>
          <a:p>
            <a:fld id="{1449AA12-8195-4182-A7AC-2E7E59DFBDAF}" type="datetimeFigureOut">
              <a:rPr lang="en-US" smtClean="0"/>
              <a:t>9/15/2025</a:t>
            </a:fld>
            <a:endParaRPr lang="en-US"/>
          </a:p>
        </p:txBody>
      </p:sp>
      <p:sp>
        <p:nvSpPr>
          <p:cNvPr id="5" name="Footer Placeholder 4">
            <a:extLst>
              <a:ext uri="{FF2B5EF4-FFF2-40B4-BE49-F238E27FC236}">
                <a16:creationId xmlns:a16="http://schemas.microsoft.com/office/drawing/2014/main" id="{1FFEFD20-ADE2-40F3-A071-6D1E97F8FB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B7D1D5-5E92-48E1-9475-EC122D3FE613}"/>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9" name="Rectangle 8">
            <a:extLst>
              <a:ext uri="{FF2B5EF4-FFF2-40B4-BE49-F238E27FC236}">
                <a16:creationId xmlns:a16="http://schemas.microsoft.com/office/drawing/2014/main" id="{60FCF945-5CF3-5542-A36A-9CBB738E735E}"/>
              </a:ext>
            </a:extLst>
          </p:cNvPr>
          <p:cNvSpPr/>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7D61B-66C5-4341-8F2D-129A9E4D8283}"/>
              </a:ext>
            </a:extLst>
          </p:cNvPr>
          <p:cNvSpPr/>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43790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F47FBCF-6EDB-4883-92D4-612F4D1C5589}"/>
              </a:ext>
            </a:extLst>
          </p:cNvPr>
          <p:cNvSpPr>
            <a:spLocks noGrp="1"/>
          </p:cNvSpPr>
          <p:nvPr>
            <p:ph type="title" orient="vert"/>
          </p:nvPr>
        </p:nvSpPr>
        <p:spPr>
          <a:xfrm>
            <a:off x="8846380" y="565149"/>
            <a:ext cx="2266530" cy="5611813"/>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49D2DF8-B588-416F-AA11-9F3A0DDE6765}"/>
              </a:ext>
            </a:extLst>
          </p:cNvPr>
          <p:cNvSpPr>
            <a:spLocks noGrp="1"/>
          </p:cNvSpPr>
          <p:nvPr>
            <p:ph type="body" orient="vert" idx="1"/>
          </p:nvPr>
        </p:nvSpPr>
        <p:spPr>
          <a:xfrm>
            <a:off x="1587710" y="565149"/>
            <a:ext cx="7088929" cy="561181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2F7B1D-405D-4EE7-9A23-3F21916C9503}"/>
              </a:ext>
            </a:extLst>
          </p:cNvPr>
          <p:cNvSpPr>
            <a:spLocks noGrp="1"/>
          </p:cNvSpPr>
          <p:nvPr>
            <p:ph type="dt" sz="half" idx="10"/>
          </p:nvPr>
        </p:nvSpPr>
        <p:spPr/>
        <p:txBody>
          <a:bodyPr/>
          <a:lstStyle/>
          <a:p>
            <a:fld id="{1449AA12-8195-4182-A7AC-2E7E59DFBDAF}" type="datetimeFigureOut">
              <a:rPr lang="en-US" smtClean="0"/>
              <a:t>9/15/2025</a:t>
            </a:fld>
            <a:endParaRPr lang="en-US"/>
          </a:p>
        </p:txBody>
      </p:sp>
      <p:sp>
        <p:nvSpPr>
          <p:cNvPr id="5" name="Footer Placeholder 4">
            <a:extLst>
              <a:ext uri="{FF2B5EF4-FFF2-40B4-BE49-F238E27FC236}">
                <a16:creationId xmlns:a16="http://schemas.microsoft.com/office/drawing/2014/main" id="{D27B9304-686C-431A-8E7F-D9DD19F4DF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FA240B-DB2E-46ED-8AC6-744B2C1C70E3}"/>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9" name="Rectangle 8">
            <a:extLst>
              <a:ext uri="{FF2B5EF4-FFF2-40B4-BE49-F238E27FC236}">
                <a16:creationId xmlns:a16="http://schemas.microsoft.com/office/drawing/2014/main" id="{2F275F2C-778B-864A-8379-6D0726B18FDC}"/>
              </a:ext>
            </a:extLst>
          </p:cNvPr>
          <p:cNvSpPr/>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70051C8-76B3-384B-BCF1-60BB80301FCD}"/>
              </a:ext>
            </a:extLst>
          </p:cNvPr>
          <p:cNvSpPr/>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98200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F7ACD69-D2F4-4938-B590-C414049017E0}"/>
              </a:ext>
            </a:extLst>
          </p:cNvPr>
          <p:cNvSpPr>
            <a:spLocks noGrp="1"/>
          </p:cNvSpPr>
          <p:nvPr>
            <p:ph type="title"/>
          </p:nvPr>
        </p:nvSpPr>
        <p:spPr>
          <a:xfrm>
            <a:off x="1587710" y="455362"/>
            <a:ext cx="9486690" cy="1550419"/>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2E762BD4-BA0F-4CA4-BAE3-DF2B5087C045}"/>
              </a:ext>
            </a:extLst>
          </p:cNvPr>
          <p:cNvSpPr>
            <a:spLocks noGrp="1"/>
          </p:cNvSpPr>
          <p:nvPr>
            <p:ph type="body" idx="1"/>
          </p:nvPr>
        </p:nvSpPr>
        <p:spPr>
          <a:xfrm>
            <a:off x="1587710" y="2160016"/>
            <a:ext cx="9486690" cy="392615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0B2FEE-249E-42F1-94D8-A8C0759EF471}"/>
              </a:ext>
            </a:extLst>
          </p:cNvPr>
          <p:cNvSpPr>
            <a:spLocks noGrp="1"/>
          </p:cNvSpPr>
          <p:nvPr>
            <p:ph type="dt" sz="half" idx="2"/>
          </p:nvPr>
        </p:nvSpPr>
        <p:spPr>
          <a:xfrm>
            <a:off x="8018632" y="6292850"/>
            <a:ext cx="3094278"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1449AA12-8195-4182-A7AC-2E7E59DFBDAF}" type="datetimeFigureOut">
              <a:rPr lang="en-US" smtClean="0"/>
              <a:pPr/>
              <a:t>9/15/2025</a:t>
            </a:fld>
            <a:endParaRPr lang="en-US"/>
          </a:p>
        </p:txBody>
      </p:sp>
      <p:sp>
        <p:nvSpPr>
          <p:cNvPr id="5" name="Footer Placeholder 4">
            <a:extLst>
              <a:ext uri="{FF2B5EF4-FFF2-40B4-BE49-F238E27FC236}">
                <a16:creationId xmlns:a16="http://schemas.microsoft.com/office/drawing/2014/main" id="{8560C617-A890-4920-83B0-143C03349066}"/>
              </a:ext>
            </a:extLst>
          </p:cNvPr>
          <p:cNvSpPr>
            <a:spLocks noGrp="1"/>
          </p:cNvSpPr>
          <p:nvPr>
            <p:ph type="ftr" sz="quarter" idx="3"/>
          </p:nvPr>
        </p:nvSpPr>
        <p:spPr>
          <a:xfrm>
            <a:off x="1587711" y="6292850"/>
            <a:ext cx="4114800" cy="365125"/>
          </a:xfrm>
          <a:prstGeom prst="rect">
            <a:avLst/>
          </a:prstGeom>
        </p:spPr>
        <p:txBody>
          <a:bodyPr vert="horz" lIns="91440" tIns="45720" rIns="91440" bIns="45720" rtlCol="0" anchor="ctr"/>
          <a:lstStyle>
            <a:lvl1pPr algn="l">
              <a:defRPr sz="11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4F1B4F1-B06B-4BBE-BFFF-C0B386E2449E}"/>
              </a:ext>
            </a:extLst>
          </p:cNvPr>
          <p:cNvSpPr>
            <a:spLocks noGrp="1"/>
          </p:cNvSpPr>
          <p:nvPr>
            <p:ph type="sldNum" sz="quarter" idx="4"/>
          </p:nvPr>
        </p:nvSpPr>
        <p:spPr>
          <a:xfrm>
            <a:off x="11149574" y="6292850"/>
            <a:ext cx="813816"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14DFC975-2FD7-44A5-9E78-ECBA46156075}" type="slidenum">
              <a:rPr lang="en-US" smtClean="0"/>
              <a:pPr/>
              <a:t>‹#›</a:t>
            </a:fld>
            <a:endParaRPr lang="en-US"/>
          </a:p>
        </p:txBody>
      </p:sp>
    </p:spTree>
    <p:extLst>
      <p:ext uri="{BB962C8B-B14F-4D97-AF65-F5344CB8AC3E}">
        <p14:creationId xmlns:p14="http://schemas.microsoft.com/office/powerpoint/2010/main" val="3459364586"/>
      </p:ext>
    </p:extLst>
  </p:cSld>
  <p:clrMap bg1="dk1" tx1="lt1" bg2="dk2" tx2="lt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18" r:id="rId6"/>
    <p:sldLayoutId id="2147483714" r:id="rId7"/>
    <p:sldLayoutId id="2147483715" r:id="rId8"/>
    <p:sldLayoutId id="2147483716" r:id="rId9"/>
    <p:sldLayoutId id="2147483717" r:id="rId10"/>
    <p:sldLayoutId id="2147483719" r:id="rId11"/>
  </p:sldLayoutIdLst>
  <p:txStyles>
    <p:title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200"/>
        </a:spcBef>
        <a:buClr>
          <a:schemeClr val="accent1"/>
        </a:buClr>
        <a:buFont typeface="Arial" panose="020B0604020202020204" pitchFamily="34" charset="0"/>
        <a:buChar char="•"/>
        <a:defRPr sz="2200" kern="1200">
          <a:solidFill>
            <a:schemeClr val="tx1"/>
          </a:solidFill>
          <a:latin typeface="+mn-lt"/>
          <a:ea typeface="+mn-ea"/>
          <a:cs typeface="+mn-cs"/>
        </a:defRPr>
      </a:lvl1pPr>
      <a:lvl2pPr marL="457200" indent="-228600" algn="l" defTabSz="914400" rtl="0" eaLnBrk="1" latinLnBrk="0" hangingPunct="1">
        <a:lnSpc>
          <a:spcPct val="110000"/>
        </a:lnSpc>
        <a:spcBef>
          <a:spcPts val="600"/>
        </a:spcBef>
        <a:buClr>
          <a:schemeClr val="accent1"/>
        </a:buClr>
        <a:buFont typeface="Arial" panose="020B0604020202020204" pitchFamily="34" charset="0"/>
        <a:buChar char="•"/>
        <a:defRPr sz="1900" kern="1200">
          <a:solidFill>
            <a:schemeClr val="tx1"/>
          </a:solidFill>
          <a:latin typeface="+mn-lt"/>
          <a:ea typeface="+mn-ea"/>
          <a:cs typeface="+mn-cs"/>
        </a:defRPr>
      </a:lvl2pPr>
      <a:lvl3pPr marL="685800" indent="-228600" algn="l" defTabSz="914400" rtl="0" eaLnBrk="1" latinLnBrk="0" hangingPunct="1">
        <a:lnSpc>
          <a:spcPct val="110000"/>
        </a:lnSpc>
        <a:spcBef>
          <a:spcPts val="600"/>
        </a:spcBef>
        <a:buClr>
          <a:schemeClr val="accent1"/>
        </a:buClr>
        <a:buFont typeface="Arial" panose="020B0604020202020204" pitchFamily="34" charset="0"/>
        <a:buChar char="•"/>
        <a:defRPr sz="1700" kern="1200">
          <a:solidFill>
            <a:schemeClr val="tx1"/>
          </a:solidFill>
          <a:latin typeface="+mn-lt"/>
          <a:ea typeface="+mn-ea"/>
          <a:cs typeface="+mn-cs"/>
        </a:defRPr>
      </a:lvl3pPr>
      <a:lvl4pPr marL="914400" indent="-228600" algn="l" defTabSz="914400" rtl="0" eaLnBrk="1" latinLnBrk="0" hangingPunct="1">
        <a:lnSpc>
          <a:spcPct val="110000"/>
        </a:lnSpc>
        <a:spcBef>
          <a:spcPts val="600"/>
        </a:spcBef>
        <a:buClr>
          <a:schemeClr val="accent1"/>
        </a:buClr>
        <a:buFont typeface="Arial" panose="020B0604020202020204" pitchFamily="34" charset="0"/>
        <a:buChar char="•"/>
        <a:defRPr sz="1500" kern="1200">
          <a:solidFill>
            <a:schemeClr val="tx1"/>
          </a:solidFill>
          <a:latin typeface="+mn-lt"/>
          <a:ea typeface="+mn-ea"/>
          <a:cs typeface="+mn-cs"/>
        </a:defRPr>
      </a:lvl4pPr>
      <a:lvl5pPr marL="1143000" indent="-228600" algn="l" defTabSz="914400" rtl="0" eaLnBrk="1" latinLnBrk="0" hangingPunct="1">
        <a:lnSpc>
          <a:spcPct val="110000"/>
        </a:lnSpc>
        <a:spcBef>
          <a:spcPts val="600"/>
        </a:spcBef>
        <a:buClr>
          <a:schemeClr val="accent1"/>
        </a:buClr>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88F843D-1C1B-C740-AC27-E3238D0F5F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9CC78E-A251-8594-BB99-AB06A98FBB1C}"/>
              </a:ext>
            </a:extLst>
          </p:cNvPr>
          <p:cNvSpPr>
            <a:spLocks noGrp="1"/>
          </p:cNvSpPr>
          <p:nvPr>
            <p:ph type="ctrTitle"/>
          </p:nvPr>
        </p:nvSpPr>
        <p:spPr>
          <a:xfrm>
            <a:off x="5562033" y="1247140"/>
            <a:ext cx="5657899" cy="3450844"/>
          </a:xfrm>
        </p:spPr>
        <p:txBody>
          <a:bodyPr>
            <a:normAutofit/>
          </a:bodyPr>
          <a:lstStyle/>
          <a:p>
            <a:pPr>
              <a:lnSpc>
                <a:spcPct val="90000"/>
              </a:lnSpc>
            </a:pPr>
            <a:r>
              <a:rPr lang="en-US" sz="3800"/>
              <a:t>Creating social stories with Generative AI: A pedagogical design for Special Needs Education</a:t>
            </a:r>
            <a:endParaRPr lang="en-GB" sz="3800"/>
          </a:p>
        </p:txBody>
      </p:sp>
      <p:sp>
        <p:nvSpPr>
          <p:cNvPr id="3" name="Subtitle 2">
            <a:extLst>
              <a:ext uri="{FF2B5EF4-FFF2-40B4-BE49-F238E27FC236}">
                <a16:creationId xmlns:a16="http://schemas.microsoft.com/office/drawing/2014/main" id="{018F9801-4F7F-0074-B18D-1DEB31584313}"/>
              </a:ext>
            </a:extLst>
          </p:cNvPr>
          <p:cNvSpPr>
            <a:spLocks noGrp="1"/>
          </p:cNvSpPr>
          <p:nvPr>
            <p:ph type="subTitle" idx="1"/>
          </p:nvPr>
        </p:nvSpPr>
        <p:spPr>
          <a:xfrm>
            <a:off x="5562033" y="4697984"/>
            <a:ext cx="5657899" cy="1702146"/>
          </a:xfrm>
        </p:spPr>
        <p:txBody>
          <a:bodyPr>
            <a:normAutofit fontScale="92500" lnSpcReduction="10000"/>
          </a:bodyPr>
          <a:lstStyle/>
          <a:p>
            <a:pPr>
              <a:lnSpc>
                <a:spcPct val="100000"/>
              </a:lnSpc>
            </a:pPr>
            <a:r>
              <a:rPr lang="en-US"/>
              <a:t>Catriona Windsor, PhD candidate, ISP.</a:t>
            </a:r>
          </a:p>
          <a:p>
            <a:pPr>
              <a:lnSpc>
                <a:spcPct val="100000"/>
              </a:lnSpc>
            </a:pPr>
            <a:r>
              <a:rPr lang="en-US"/>
              <a:t>catriow@uio.no </a:t>
            </a:r>
          </a:p>
          <a:p>
            <a:pPr>
              <a:lnSpc>
                <a:spcPct val="100000"/>
              </a:lnSpc>
            </a:pPr>
            <a:r>
              <a:rPr lang="en-US"/>
              <a:t>Generative AI course inspiration. 15/09/2025</a:t>
            </a:r>
            <a:endParaRPr lang="en-GB"/>
          </a:p>
        </p:txBody>
      </p:sp>
      <p:pic>
        <p:nvPicPr>
          <p:cNvPr id="4" name="Picture 3">
            <a:extLst>
              <a:ext uri="{FF2B5EF4-FFF2-40B4-BE49-F238E27FC236}">
                <a16:creationId xmlns:a16="http://schemas.microsoft.com/office/drawing/2014/main" id="{86272B33-C842-568C-B493-FB48D9112212}"/>
              </a:ext>
            </a:extLst>
          </p:cNvPr>
          <p:cNvPicPr>
            <a:picLocks noChangeAspect="1"/>
          </p:cNvPicPr>
          <p:nvPr/>
        </p:nvPicPr>
        <p:blipFill>
          <a:blip r:embed="rId3"/>
          <a:srcRect l="28250" r="27275" b="2"/>
          <a:stretch>
            <a:fillRect/>
          </a:stretch>
        </p:blipFill>
        <p:spPr>
          <a:xfrm>
            <a:off x="20" y="10"/>
            <a:ext cx="5104813" cy="6857990"/>
          </a:xfrm>
          <a:custGeom>
            <a:avLst/>
            <a:gdLst/>
            <a:ahLst/>
            <a:cxnLst/>
            <a:rect l="l" t="t" r="r" b="b"/>
            <a:pathLst>
              <a:path w="5104833" h="6858000">
                <a:moveTo>
                  <a:pt x="0" y="0"/>
                </a:moveTo>
                <a:lnTo>
                  <a:pt x="3707702" y="0"/>
                </a:lnTo>
                <a:lnTo>
                  <a:pt x="3707702" y="1375489"/>
                </a:lnTo>
                <a:lnTo>
                  <a:pt x="5104833" y="1375489"/>
                </a:lnTo>
                <a:lnTo>
                  <a:pt x="5104833" y="6858000"/>
                </a:lnTo>
                <a:lnTo>
                  <a:pt x="0" y="6858000"/>
                </a:lnTo>
                <a:close/>
              </a:path>
            </a:pathLst>
          </a:custGeom>
        </p:spPr>
      </p:pic>
      <p:sp>
        <p:nvSpPr>
          <p:cNvPr id="11" name="Rectangle 10">
            <a:extLst>
              <a:ext uri="{FF2B5EF4-FFF2-40B4-BE49-F238E27FC236}">
                <a16:creationId xmlns:a16="http://schemas.microsoft.com/office/drawing/2014/main" id="{A21C8291-E3D5-4240-8FF4-E5213CBCC4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34134" y="1375492"/>
            <a:ext cx="2770698" cy="5482505"/>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3" name="Rectangle 12">
            <a:extLst>
              <a:ext uri="{FF2B5EF4-FFF2-40B4-BE49-F238E27FC236}">
                <a16:creationId xmlns:a16="http://schemas.microsoft.com/office/drawing/2014/main" id="{08B44AFE-C181-7047-8CC9-CA00BD385E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34134" y="-3"/>
            <a:ext cx="1373567"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Tree>
    <p:extLst>
      <p:ext uri="{BB962C8B-B14F-4D97-AF65-F5344CB8AC3E}">
        <p14:creationId xmlns:p14="http://schemas.microsoft.com/office/powerpoint/2010/main" val="871594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xample of an autism social story">
            <a:extLst>
              <a:ext uri="{FF2B5EF4-FFF2-40B4-BE49-F238E27FC236}">
                <a16:creationId xmlns:a16="http://schemas.microsoft.com/office/drawing/2014/main" id="{BC800CE5-4E7C-9290-4BA4-202B6719AB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6568" y="0"/>
            <a:ext cx="8191500" cy="46101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Examples of Negative Peer Pressure Social Story">
            <a:extLst>
              <a:ext uri="{FF2B5EF4-FFF2-40B4-BE49-F238E27FC236}">
                <a16:creationId xmlns:a16="http://schemas.microsoft.com/office/drawing/2014/main" id="{366AB0DB-7374-D86B-F1A4-E8C995B85B0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610224">
            <a:off x="4114800" y="3722977"/>
            <a:ext cx="8191500" cy="315277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A44816D9-1C9A-8C34-5546-0AF58D1B5683}"/>
              </a:ext>
            </a:extLst>
          </p:cNvPr>
          <p:cNvSpPr txBox="1"/>
          <p:nvPr/>
        </p:nvSpPr>
        <p:spPr>
          <a:xfrm>
            <a:off x="8778796" y="6488668"/>
            <a:ext cx="3806536" cy="369332"/>
          </a:xfrm>
          <a:prstGeom prst="rect">
            <a:avLst/>
          </a:prstGeom>
          <a:noFill/>
        </p:spPr>
        <p:txBody>
          <a:bodyPr wrap="square">
            <a:spAutoFit/>
          </a:bodyPr>
          <a:lstStyle/>
          <a:p>
            <a:r>
              <a:rPr lang="en-GB" sz="900"/>
              <a:t>https://cdn.storyboardthat.com/storyboard-srcsets/natashalupiani/adolescent-peer-pressure.png</a:t>
            </a:r>
          </a:p>
        </p:txBody>
      </p:sp>
      <p:sp>
        <p:nvSpPr>
          <p:cNvPr id="9" name="TextBox 8">
            <a:extLst>
              <a:ext uri="{FF2B5EF4-FFF2-40B4-BE49-F238E27FC236}">
                <a16:creationId xmlns:a16="http://schemas.microsoft.com/office/drawing/2014/main" id="{16D46830-22FA-9E13-CB4C-38229DAF71DA}"/>
              </a:ext>
            </a:extLst>
          </p:cNvPr>
          <p:cNvSpPr txBox="1"/>
          <p:nvPr/>
        </p:nvSpPr>
        <p:spPr>
          <a:xfrm>
            <a:off x="0" y="4569906"/>
            <a:ext cx="6629400" cy="215444"/>
          </a:xfrm>
          <a:prstGeom prst="rect">
            <a:avLst/>
          </a:prstGeom>
          <a:noFill/>
        </p:spPr>
        <p:txBody>
          <a:bodyPr wrap="square">
            <a:spAutoFit/>
          </a:bodyPr>
          <a:lstStyle/>
          <a:p>
            <a:r>
              <a:rPr lang="en-GB" sz="800"/>
              <a:t>https://mycarespace.com.au/sites/default/files/resources/Social-Stories-for-Autism-ADHD-and-PDD-NOS.jpeg</a:t>
            </a:r>
          </a:p>
        </p:txBody>
      </p:sp>
    </p:spTree>
    <p:extLst>
      <p:ext uri="{BB962C8B-B14F-4D97-AF65-F5344CB8AC3E}">
        <p14:creationId xmlns:p14="http://schemas.microsoft.com/office/powerpoint/2010/main" val="11690173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3" name="Rectangle 1042">
            <a:extLst>
              <a:ext uri="{FF2B5EF4-FFF2-40B4-BE49-F238E27FC236}">
                <a16:creationId xmlns:a16="http://schemas.microsoft.com/office/drawing/2014/main" id="{2D03A0B2-4A2F-D846-A5E6-FB7CB9A031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375492"/>
            <a:ext cx="2770698" cy="5482505"/>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044" name="Rectangle 1043">
            <a:extLst>
              <a:ext uri="{FF2B5EF4-FFF2-40B4-BE49-F238E27FC236}">
                <a16:creationId xmlns:a16="http://schemas.microsoft.com/office/drawing/2014/main" id="{7F573F1D-73A7-FB41-BCAD-FC9AA7DEF4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1373567"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useBgFill="1">
        <p:nvSpPr>
          <p:cNvPr id="1045" name="Rectangle 1044">
            <a:extLst>
              <a:ext uri="{FF2B5EF4-FFF2-40B4-BE49-F238E27FC236}">
                <a16:creationId xmlns:a16="http://schemas.microsoft.com/office/drawing/2014/main" id="{A88F843D-1C1B-C740-AC27-E3238D0F5F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0CFEAB-B159-AFFE-F3BF-4849DEAB1A50}"/>
              </a:ext>
            </a:extLst>
          </p:cNvPr>
          <p:cNvSpPr>
            <a:spLocks noGrp="1"/>
          </p:cNvSpPr>
          <p:nvPr>
            <p:ph type="title"/>
          </p:nvPr>
        </p:nvSpPr>
        <p:spPr>
          <a:xfrm>
            <a:off x="6689576" y="1417316"/>
            <a:ext cx="5581671" cy="4023360"/>
          </a:xfrm>
        </p:spPr>
        <p:txBody>
          <a:bodyPr vert="horz" lIns="91440" tIns="45720" rIns="91440" bIns="45720" rtlCol="0" anchor="t">
            <a:noAutofit/>
          </a:bodyPr>
          <a:lstStyle/>
          <a:p>
            <a:pPr>
              <a:lnSpc>
                <a:spcPct val="90000"/>
              </a:lnSpc>
            </a:pPr>
            <a:r>
              <a:rPr lang="en-US" sz="5400" b="1" kern="1200">
                <a:solidFill>
                  <a:schemeClr val="tx1"/>
                </a:solidFill>
                <a:latin typeface="+mj-lt"/>
                <a:ea typeface="+mj-ea"/>
                <a:cs typeface="+mj-cs"/>
              </a:rPr>
              <a:t>Engaging students creatively with case-based learning</a:t>
            </a:r>
          </a:p>
        </p:txBody>
      </p:sp>
      <p:pic>
        <p:nvPicPr>
          <p:cNvPr id="5" name="Picture 4" descr="A closeup of a key and a keyhole">
            <a:extLst>
              <a:ext uri="{FF2B5EF4-FFF2-40B4-BE49-F238E27FC236}">
                <a16:creationId xmlns:a16="http://schemas.microsoft.com/office/drawing/2014/main" id="{2056D0B7-1446-B549-12F2-C0E820C4F189}"/>
              </a:ext>
            </a:extLst>
          </p:cNvPr>
          <p:cNvPicPr>
            <a:picLocks noChangeAspect="1"/>
          </p:cNvPicPr>
          <p:nvPr/>
        </p:nvPicPr>
        <p:blipFill>
          <a:blip r:embed="rId3">
            <a:extLst>
              <a:ext uri="{28A0092B-C50C-407E-A947-70E740481C1C}">
                <a14:useLocalDpi xmlns:a14="http://schemas.microsoft.com/office/drawing/2010/main" val="0"/>
              </a:ext>
            </a:extLst>
          </a:blip>
          <a:srcRect t="8963" r="-4" b="3648"/>
          <a:stretch>
            <a:fillRect/>
          </a:stretch>
        </p:blipFill>
        <p:spPr>
          <a:xfrm>
            <a:off x="0" y="3408362"/>
            <a:ext cx="6442690" cy="3449638"/>
          </a:xfrm>
          <a:prstGeom prst="rect">
            <a:avLst/>
          </a:prstGeom>
        </p:spPr>
      </p:pic>
      <p:pic>
        <p:nvPicPr>
          <p:cNvPr id="1028" name="Picture 4" descr="Student looking bored in lecture">
            <a:extLst>
              <a:ext uri="{FF2B5EF4-FFF2-40B4-BE49-F238E27FC236}">
                <a16:creationId xmlns:a16="http://schemas.microsoft.com/office/drawing/2014/main" id="{CAB20E84-2A1A-F7D6-935E-383441738C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730" r="-1" b="10918"/>
          <a:stretch>
            <a:fillRect/>
          </a:stretch>
        </p:blipFill>
        <p:spPr bwMode="auto">
          <a:xfrm>
            <a:off x="-1" y="-313478"/>
            <a:ext cx="6442690" cy="3742474"/>
          </a:xfrm>
          <a:prstGeom prst="rect">
            <a:avLst/>
          </a:prstGeom>
          <a:noFill/>
          <a:extLst>
            <a:ext uri="{909E8E84-426E-40DD-AFC4-6F175D3DCCD1}">
              <a14:hiddenFill xmlns:a14="http://schemas.microsoft.com/office/drawing/2010/main">
                <a:solidFill>
                  <a:srgbClr val="FFFFFF"/>
                </a:solidFill>
              </a14:hiddenFill>
            </a:ext>
          </a:extLst>
        </p:spPr>
      </p:pic>
      <p:sp>
        <p:nvSpPr>
          <p:cNvPr id="1046" name="Rectangle 1045">
            <a:extLst>
              <a:ext uri="{FF2B5EF4-FFF2-40B4-BE49-F238E27FC236}">
                <a16:creationId xmlns:a16="http://schemas.microsoft.com/office/drawing/2014/main" id="{47D97D42-A01D-BC41-A1DE-4E2766A4E7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375492"/>
            <a:ext cx="1938715" cy="5482505"/>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047" name="Rectangle 1046">
            <a:extLst>
              <a:ext uri="{FF2B5EF4-FFF2-40B4-BE49-F238E27FC236}">
                <a16:creationId xmlns:a16="http://schemas.microsoft.com/office/drawing/2014/main" id="{B7258F36-452C-D64A-A553-BEE4EAFE41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1373567"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Tree>
    <p:extLst>
      <p:ext uri="{BB962C8B-B14F-4D97-AF65-F5344CB8AC3E}">
        <p14:creationId xmlns:p14="http://schemas.microsoft.com/office/powerpoint/2010/main" val="11545691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C5D04-5A36-1AE9-F970-43506CB99399}"/>
              </a:ext>
            </a:extLst>
          </p:cNvPr>
          <p:cNvSpPr>
            <a:spLocks noGrp="1"/>
          </p:cNvSpPr>
          <p:nvPr>
            <p:ph type="title"/>
          </p:nvPr>
        </p:nvSpPr>
        <p:spPr>
          <a:xfrm>
            <a:off x="1117600" y="264862"/>
            <a:ext cx="10636250" cy="1550419"/>
          </a:xfrm>
        </p:spPr>
        <p:txBody>
          <a:bodyPr/>
          <a:lstStyle/>
          <a:p>
            <a:r>
              <a:rPr lang="en-US"/>
              <a:t>FIRE! </a:t>
            </a:r>
            <a:r>
              <a:rPr lang="en-US" sz="3200" b="0" i="1"/>
              <a:t>(Focus, Intended audience, Request, Example)</a:t>
            </a:r>
            <a:endParaRPr lang="en-GB"/>
          </a:p>
        </p:txBody>
      </p:sp>
      <p:sp>
        <p:nvSpPr>
          <p:cNvPr id="3" name="Content Placeholder 2">
            <a:extLst>
              <a:ext uri="{FF2B5EF4-FFF2-40B4-BE49-F238E27FC236}">
                <a16:creationId xmlns:a16="http://schemas.microsoft.com/office/drawing/2014/main" id="{B8522301-4412-D16A-90A5-C3433609D84A}"/>
              </a:ext>
            </a:extLst>
          </p:cNvPr>
          <p:cNvSpPr>
            <a:spLocks noGrp="1"/>
          </p:cNvSpPr>
          <p:nvPr>
            <p:ph idx="1"/>
          </p:nvPr>
        </p:nvSpPr>
        <p:spPr>
          <a:xfrm>
            <a:off x="1117600" y="1409700"/>
            <a:ext cx="10636250" cy="5448300"/>
          </a:xfrm>
        </p:spPr>
        <p:txBody>
          <a:bodyPr>
            <a:normAutofit fontScale="92500"/>
          </a:bodyPr>
          <a:lstStyle/>
          <a:p>
            <a:r>
              <a:rPr lang="en-US" sz="3000" b="1"/>
              <a:t>FOCUS: </a:t>
            </a:r>
            <a:r>
              <a:rPr lang="en-US" sz="3000" i="1"/>
              <a:t>“</a:t>
            </a:r>
            <a:r>
              <a:rPr lang="en-GB" sz="3000"/>
              <a:t>I want you to act as a university learning assistant”</a:t>
            </a:r>
            <a:endParaRPr lang="en-US" sz="3000" b="1"/>
          </a:p>
          <a:p>
            <a:r>
              <a:rPr lang="en-US" sz="3000" b="1"/>
              <a:t>INTENDED AUDIENCE: </a:t>
            </a:r>
            <a:r>
              <a:rPr lang="en-US" sz="3000" i="1"/>
              <a:t>“</a:t>
            </a:r>
            <a:r>
              <a:rPr lang="en-GB" sz="3000"/>
              <a:t>3rd year bachelor students studying special needs education in Norway”</a:t>
            </a:r>
            <a:endParaRPr lang="en-US" sz="3000" b="1"/>
          </a:p>
          <a:p>
            <a:r>
              <a:rPr lang="en-US" sz="3000" b="1"/>
              <a:t>REQUESTS: </a:t>
            </a:r>
            <a:endParaRPr lang="en-US" sz="3000"/>
          </a:p>
          <a:p>
            <a:pPr lvl="1"/>
            <a:r>
              <a:rPr lang="en-US" sz="2600" i="1"/>
              <a:t>“</a:t>
            </a:r>
            <a:r>
              <a:rPr lang="en-GB" sz="2600"/>
              <a:t>I want them to create an appropriate pupil profile for the child, with a scenario that would be appropriate to develop a social story“</a:t>
            </a:r>
          </a:p>
          <a:p>
            <a:pPr lvl="1"/>
            <a:r>
              <a:rPr lang="en-GB" sz="2600" i="1"/>
              <a:t>“I then want them to use generative AI to develop a social story”</a:t>
            </a:r>
            <a:endParaRPr lang="en-US" sz="2600" i="1"/>
          </a:p>
          <a:p>
            <a:r>
              <a:rPr lang="en-US" sz="3000" b="1"/>
              <a:t>EXAMPLE:  </a:t>
            </a:r>
            <a:r>
              <a:rPr lang="en-US" sz="3000" i="1"/>
              <a:t>“</a:t>
            </a:r>
            <a:r>
              <a:rPr lang="en-GB" sz="3000"/>
              <a:t>Provide two to three learning objectives and outcomes for these students based on the information above”.</a:t>
            </a:r>
          </a:p>
          <a:p>
            <a:endParaRPr lang="en-GB" b="1"/>
          </a:p>
        </p:txBody>
      </p:sp>
    </p:spTree>
    <p:extLst>
      <p:ext uri="{BB962C8B-B14F-4D97-AF65-F5344CB8AC3E}">
        <p14:creationId xmlns:p14="http://schemas.microsoft.com/office/powerpoint/2010/main" val="668373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3BB7E73-E730-42EA-AACE-D1E323EA54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FDD0852-3730-7CA2-FDDD-280F06A33EDF}"/>
              </a:ext>
            </a:extLst>
          </p:cNvPr>
          <p:cNvSpPr>
            <a:spLocks noGrp="1"/>
          </p:cNvSpPr>
          <p:nvPr>
            <p:ph type="title"/>
          </p:nvPr>
        </p:nvSpPr>
        <p:spPr>
          <a:xfrm>
            <a:off x="1117600" y="455362"/>
            <a:ext cx="9486690" cy="1550419"/>
          </a:xfrm>
        </p:spPr>
        <p:txBody>
          <a:bodyPr>
            <a:normAutofit/>
          </a:bodyPr>
          <a:lstStyle/>
          <a:p>
            <a:r>
              <a:rPr lang="en-US"/>
              <a:t>Context &amp; rationale</a:t>
            </a:r>
            <a:endParaRPr lang="en-GB"/>
          </a:p>
        </p:txBody>
      </p:sp>
      <p:sp>
        <p:nvSpPr>
          <p:cNvPr id="21" name="Content Placeholder 2">
            <a:extLst>
              <a:ext uri="{FF2B5EF4-FFF2-40B4-BE49-F238E27FC236}">
                <a16:creationId xmlns:a16="http://schemas.microsoft.com/office/drawing/2014/main" id="{77B72122-8A23-F287-907A-8EABB1426261}"/>
              </a:ext>
            </a:extLst>
          </p:cNvPr>
          <p:cNvSpPr>
            <a:spLocks noGrp="1"/>
          </p:cNvSpPr>
          <p:nvPr>
            <p:ph idx="1"/>
          </p:nvPr>
        </p:nvSpPr>
        <p:spPr>
          <a:xfrm>
            <a:off x="1117600" y="1649186"/>
            <a:ext cx="9486690" cy="4436982"/>
          </a:xfrm>
        </p:spPr>
        <p:txBody>
          <a:bodyPr>
            <a:normAutofit/>
          </a:bodyPr>
          <a:lstStyle/>
          <a:p>
            <a:r>
              <a:rPr lang="en-US" b="1"/>
              <a:t>Target group: </a:t>
            </a:r>
            <a:r>
              <a:rPr lang="en-US"/>
              <a:t>3</a:t>
            </a:r>
            <a:r>
              <a:rPr lang="en-US" baseline="30000"/>
              <a:t>rd</a:t>
            </a:r>
            <a:r>
              <a:rPr lang="en-US"/>
              <a:t> year Bachelor students in Special Needs Education</a:t>
            </a:r>
          </a:p>
          <a:p>
            <a:r>
              <a:rPr lang="en-US" b="1"/>
              <a:t>Challenge: </a:t>
            </a:r>
            <a:r>
              <a:rPr lang="en-US"/>
              <a:t>creating realistic pupil profiles and social stories</a:t>
            </a:r>
          </a:p>
          <a:p>
            <a:r>
              <a:rPr lang="en-US" b="1"/>
              <a:t>Use GenAI to support: </a:t>
            </a:r>
            <a:r>
              <a:rPr lang="en-US"/>
              <a:t>profile creation and story development</a:t>
            </a:r>
            <a:endParaRPr lang="en-US" b="1"/>
          </a:p>
          <a:p>
            <a:r>
              <a:rPr lang="en-GB" b="1"/>
              <a:t>Optional activity: </a:t>
            </a:r>
            <a:r>
              <a:rPr lang="en-GB"/>
              <a:t>compare outcomes to using vs not using AI</a:t>
            </a:r>
          </a:p>
          <a:p>
            <a:r>
              <a:rPr lang="en-GB" b="1"/>
              <a:t>Teacher role: </a:t>
            </a:r>
            <a:r>
              <a:rPr lang="en-GB"/>
              <a:t>support prompt engineering and critical reflection</a:t>
            </a:r>
          </a:p>
          <a:p>
            <a:r>
              <a:rPr lang="en-US" b="1"/>
              <a:t>GenAI use benefit: </a:t>
            </a:r>
            <a:r>
              <a:rPr lang="en-US"/>
              <a:t>scaffold creativity and reduce cognitive load</a:t>
            </a:r>
            <a:endParaRPr lang="en-GB"/>
          </a:p>
          <a:p>
            <a:r>
              <a:rPr lang="en-US" b="1"/>
              <a:t>Goal: </a:t>
            </a:r>
            <a:r>
              <a:rPr lang="en-US"/>
              <a:t>encourage responsive, reflective and ethical AI use in education. </a:t>
            </a:r>
            <a:endParaRPr lang="en-US" b="1"/>
          </a:p>
        </p:txBody>
      </p:sp>
      <p:sp>
        <p:nvSpPr>
          <p:cNvPr id="10" name="Rectangle 9">
            <a:extLst>
              <a:ext uri="{FF2B5EF4-FFF2-40B4-BE49-F238E27FC236}">
                <a16:creationId xmlns:a16="http://schemas.microsoft.com/office/drawing/2014/main" id="{F1F6C2E9-B316-4410-88E5-74F044FC35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58144"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3D07262-43A6-451F-9B19-77B943C639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626850" y="1"/>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2145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3BB7E73-E730-42EA-AACE-D1E323EA54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1F6C2E9-B316-4410-88E5-74F044FC35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58144"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3D07262-43A6-451F-9B19-77B943C639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626850" y="1"/>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C3BAB11-FF1A-ABBC-F171-403C948E73BD}"/>
              </a:ext>
            </a:extLst>
          </p:cNvPr>
          <p:cNvSpPr>
            <a:spLocks noGrp="1"/>
          </p:cNvSpPr>
          <p:nvPr>
            <p:ph type="title"/>
          </p:nvPr>
        </p:nvSpPr>
        <p:spPr>
          <a:xfrm>
            <a:off x="-3048" y="0"/>
            <a:ext cx="9486690" cy="1550419"/>
          </a:xfrm>
        </p:spPr>
        <p:txBody>
          <a:bodyPr>
            <a:normAutofit/>
          </a:bodyPr>
          <a:lstStyle/>
          <a:p>
            <a:r>
              <a:rPr lang="en-US"/>
              <a:t>Lesson plan</a:t>
            </a:r>
            <a:endParaRPr lang="en-GB"/>
          </a:p>
        </p:txBody>
      </p:sp>
      <p:graphicFrame>
        <p:nvGraphicFramePr>
          <p:cNvPr id="4" name="Content Placeholder 3">
            <a:extLst>
              <a:ext uri="{FF2B5EF4-FFF2-40B4-BE49-F238E27FC236}">
                <a16:creationId xmlns:a16="http://schemas.microsoft.com/office/drawing/2014/main" id="{3C5EA322-900F-E95E-0844-3DF662061F7C}"/>
              </a:ext>
            </a:extLst>
          </p:cNvPr>
          <p:cNvGraphicFramePr>
            <a:graphicFrameLocks noGrp="1"/>
          </p:cNvGraphicFramePr>
          <p:nvPr>
            <p:ph idx="1"/>
            <p:extLst>
              <p:ext uri="{D42A27DB-BD31-4B8C-83A1-F6EECF244321}">
                <p14:modId xmlns:p14="http://schemas.microsoft.com/office/powerpoint/2010/main" val="3021080463"/>
              </p:ext>
            </p:extLst>
          </p:nvPr>
        </p:nvGraphicFramePr>
        <p:xfrm>
          <a:off x="3048" y="819151"/>
          <a:ext cx="12188951" cy="6175202"/>
        </p:xfrm>
        <a:graphic>
          <a:graphicData uri="http://schemas.openxmlformats.org/drawingml/2006/table">
            <a:tbl>
              <a:tblPr firstRow="1" firstCol="1" bandRow="1">
                <a:tableStyleId>{5C22544A-7EE6-4342-B048-85BDC9FD1C3A}</a:tableStyleId>
              </a:tblPr>
              <a:tblGrid>
                <a:gridCol w="1263607">
                  <a:extLst>
                    <a:ext uri="{9D8B030D-6E8A-4147-A177-3AD203B41FA5}">
                      <a16:colId xmlns:a16="http://schemas.microsoft.com/office/drawing/2014/main" val="873036735"/>
                    </a:ext>
                  </a:extLst>
                </a:gridCol>
                <a:gridCol w="2494979">
                  <a:extLst>
                    <a:ext uri="{9D8B030D-6E8A-4147-A177-3AD203B41FA5}">
                      <a16:colId xmlns:a16="http://schemas.microsoft.com/office/drawing/2014/main" val="2812073620"/>
                    </a:ext>
                  </a:extLst>
                </a:gridCol>
                <a:gridCol w="2544888">
                  <a:extLst>
                    <a:ext uri="{9D8B030D-6E8A-4147-A177-3AD203B41FA5}">
                      <a16:colId xmlns:a16="http://schemas.microsoft.com/office/drawing/2014/main" val="244879722"/>
                    </a:ext>
                  </a:extLst>
                </a:gridCol>
                <a:gridCol w="2304078">
                  <a:extLst>
                    <a:ext uri="{9D8B030D-6E8A-4147-A177-3AD203B41FA5}">
                      <a16:colId xmlns:a16="http://schemas.microsoft.com/office/drawing/2014/main" val="272270971"/>
                    </a:ext>
                  </a:extLst>
                </a:gridCol>
                <a:gridCol w="3581399">
                  <a:extLst>
                    <a:ext uri="{9D8B030D-6E8A-4147-A177-3AD203B41FA5}">
                      <a16:colId xmlns:a16="http://schemas.microsoft.com/office/drawing/2014/main" val="4096047895"/>
                    </a:ext>
                  </a:extLst>
                </a:gridCol>
              </a:tblGrid>
              <a:tr h="289788">
                <a:tc>
                  <a:txBody>
                    <a:bodyPr/>
                    <a:lstStyle/>
                    <a:p>
                      <a:pPr algn="ctr">
                        <a:lnSpc>
                          <a:spcPct val="107000"/>
                        </a:lnSpc>
                        <a:spcAft>
                          <a:spcPts val="800"/>
                        </a:spcAft>
                        <a:buNone/>
                      </a:pPr>
                      <a:r>
                        <a:rPr lang="en-GB" sz="1400" kern="100">
                          <a:effectLst/>
                        </a:rPr>
                        <a:t>Learning goal</a:t>
                      </a:r>
                      <a:endParaRPr lang="en-GB" sz="1600" kern="100">
                        <a:effectLst/>
                        <a:latin typeface="Aptos" panose="020B0004020202020204" pitchFamily="34" charset="0"/>
                        <a:ea typeface="Aptos" panose="020B0004020202020204" pitchFamily="34" charset="0"/>
                        <a:cs typeface="Times New Roman" panose="02020603050405020304" pitchFamily="18" charset="0"/>
                      </a:endParaRPr>
                    </a:p>
                  </a:txBody>
                  <a:tcPr marL="42112" marR="42112" marT="0" marB="0"/>
                </a:tc>
                <a:tc>
                  <a:txBody>
                    <a:bodyPr/>
                    <a:lstStyle/>
                    <a:p>
                      <a:pPr algn="ctr">
                        <a:lnSpc>
                          <a:spcPct val="107000"/>
                        </a:lnSpc>
                        <a:spcAft>
                          <a:spcPts val="800"/>
                        </a:spcAft>
                        <a:buNone/>
                      </a:pPr>
                      <a:r>
                        <a:rPr lang="en-GB" sz="1400" kern="100">
                          <a:effectLst/>
                        </a:rPr>
                        <a:t>Specific Task</a:t>
                      </a:r>
                      <a:endParaRPr lang="en-GB" sz="1600" kern="100">
                        <a:effectLst/>
                        <a:latin typeface="Aptos" panose="020B0004020202020204" pitchFamily="34" charset="0"/>
                        <a:ea typeface="Aptos" panose="020B0004020202020204" pitchFamily="34" charset="0"/>
                        <a:cs typeface="Times New Roman" panose="02020603050405020304" pitchFamily="18" charset="0"/>
                      </a:endParaRPr>
                    </a:p>
                  </a:txBody>
                  <a:tcPr marL="42112" marR="42112" marT="0" marB="0"/>
                </a:tc>
                <a:tc>
                  <a:txBody>
                    <a:bodyPr/>
                    <a:lstStyle/>
                    <a:p>
                      <a:pPr algn="ctr">
                        <a:lnSpc>
                          <a:spcPct val="107000"/>
                        </a:lnSpc>
                        <a:spcAft>
                          <a:spcPts val="800"/>
                        </a:spcAft>
                        <a:buNone/>
                      </a:pPr>
                      <a:r>
                        <a:rPr lang="en-GB" sz="1400" kern="100">
                          <a:effectLst/>
                        </a:rPr>
                        <a:t>GenAI Tool integration</a:t>
                      </a:r>
                      <a:endParaRPr lang="en-GB" sz="1600" kern="100">
                        <a:effectLst/>
                        <a:latin typeface="Aptos" panose="020B0004020202020204" pitchFamily="34" charset="0"/>
                        <a:ea typeface="Aptos" panose="020B0004020202020204" pitchFamily="34" charset="0"/>
                        <a:cs typeface="Times New Roman" panose="02020603050405020304" pitchFamily="18" charset="0"/>
                      </a:endParaRPr>
                    </a:p>
                  </a:txBody>
                  <a:tcPr marL="42112" marR="42112" marT="0" marB="0"/>
                </a:tc>
                <a:tc>
                  <a:txBody>
                    <a:bodyPr/>
                    <a:lstStyle/>
                    <a:p>
                      <a:pPr algn="ctr">
                        <a:lnSpc>
                          <a:spcPct val="107000"/>
                        </a:lnSpc>
                        <a:spcAft>
                          <a:spcPts val="800"/>
                        </a:spcAft>
                        <a:buNone/>
                      </a:pPr>
                      <a:r>
                        <a:rPr lang="en-GB" sz="1400" kern="100">
                          <a:effectLst/>
                        </a:rPr>
                        <a:t>How GenAI supports task</a:t>
                      </a:r>
                      <a:endParaRPr lang="en-GB" sz="1600" kern="100">
                        <a:effectLst/>
                        <a:latin typeface="Aptos" panose="020B0004020202020204" pitchFamily="34" charset="0"/>
                        <a:ea typeface="Aptos" panose="020B0004020202020204" pitchFamily="34" charset="0"/>
                        <a:cs typeface="Times New Roman" panose="02020603050405020304" pitchFamily="18" charset="0"/>
                      </a:endParaRPr>
                    </a:p>
                  </a:txBody>
                  <a:tcPr marL="42112" marR="42112" marT="0" marB="0"/>
                </a:tc>
                <a:tc>
                  <a:txBody>
                    <a:bodyPr/>
                    <a:lstStyle/>
                    <a:p>
                      <a:pPr algn="ctr">
                        <a:lnSpc>
                          <a:spcPct val="107000"/>
                        </a:lnSpc>
                        <a:spcAft>
                          <a:spcPts val="800"/>
                        </a:spcAft>
                        <a:buNone/>
                      </a:pPr>
                      <a:r>
                        <a:rPr lang="en-GB" sz="1400" kern="100">
                          <a:effectLst/>
                        </a:rPr>
                        <a:t>Ensuring content mastery</a:t>
                      </a:r>
                      <a:endParaRPr lang="en-GB" sz="1600" kern="100">
                        <a:effectLst/>
                        <a:latin typeface="Aptos" panose="020B0004020202020204" pitchFamily="34" charset="0"/>
                        <a:ea typeface="Aptos" panose="020B0004020202020204" pitchFamily="34" charset="0"/>
                        <a:cs typeface="Times New Roman" panose="02020603050405020304" pitchFamily="18" charset="0"/>
                      </a:endParaRPr>
                    </a:p>
                  </a:txBody>
                  <a:tcPr marL="42112" marR="42112" marT="0" marB="0"/>
                </a:tc>
                <a:extLst>
                  <a:ext uri="{0D108BD9-81ED-4DB2-BD59-A6C34878D82A}">
                    <a16:rowId xmlns:a16="http://schemas.microsoft.com/office/drawing/2014/main" val="2941672787"/>
                  </a:ext>
                </a:extLst>
              </a:tr>
              <a:tr h="1688560">
                <a:tc>
                  <a:txBody>
                    <a:bodyPr/>
                    <a:lstStyle/>
                    <a:p>
                      <a:pPr>
                        <a:lnSpc>
                          <a:spcPct val="107000"/>
                        </a:lnSpc>
                        <a:spcAft>
                          <a:spcPts val="800"/>
                        </a:spcAft>
                        <a:buNone/>
                      </a:pPr>
                      <a:r>
                        <a:rPr lang="en-GB" sz="1600" kern="100">
                          <a:effectLst/>
                        </a:rPr>
                        <a:t>Seminar 1: Consider where social stories can be useful</a:t>
                      </a:r>
                      <a:endParaRPr lang="en-GB" sz="1600" kern="100">
                        <a:effectLst/>
                        <a:latin typeface="Aptos" panose="020B0004020202020204" pitchFamily="34" charset="0"/>
                        <a:ea typeface="Aptos" panose="020B0004020202020204" pitchFamily="34" charset="0"/>
                        <a:cs typeface="Times New Roman" panose="02020603050405020304" pitchFamily="18" charset="0"/>
                      </a:endParaRPr>
                    </a:p>
                  </a:txBody>
                  <a:tcPr marL="42112" marR="42112" marT="0" marB="0"/>
                </a:tc>
                <a:tc>
                  <a:txBody>
                    <a:bodyPr/>
                    <a:lstStyle/>
                    <a:p>
                      <a:pPr>
                        <a:lnSpc>
                          <a:spcPct val="107000"/>
                        </a:lnSpc>
                        <a:spcAft>
                          <a:spcPts val="800"/>
                        </a:spcAft>
                        <a:buNone/>
                      </a:pPr>
                      <a:r>
                        <a:rPr lang="en-GB" sz="1400" kern="100">
                          <a:effectLst/>
                        </a:rPr>
                        <a:t>Student role: Provide a pupil profile &amp; scenario.</a:t>
                      </a:r>
                      <a:endParaRPr lang="en-GB" sz="1600" kern="100">
                        <a:effectLst/>
                      </a:endParaRPr>
                    </a:p>
                    <a:p>
                      <a:pPr>
                        <a:lnSpc>
                          <a:spcPct val="107000"/>
                        </a:lnSpc>
                        <a:spcAft>
                          <a:spcPts val="800"/>
                        </a:spcAft>
                        <a:buNone/>
                      </a:pPr>
                      <a:r>
                        <a:rPr lang="en-GB" sz="1400" kern="100">
                          <a:effectLst/>
                        </a:rPr>
                        <a:t>Teacher role:</a:t>
                      </a:r>
                      <a:endParaRPr lang="en-GB" sz="1600" kern="100">
                        <a:effectLst/>
                      </a:endParaRPr>
                    </a:p>
                    <a:p>
                      <a:pPr>
                        <a:lnSpc>
                          <a:spcPct val="107000"/>
                        </a:lnSpc>
                        <a:spcAft>
                          <a:spcPts val="800"/>
                        </a:spcAft>
                        <a:buNone/>
                      </a:pPr>
                      <a:r>
                        <a:rPr lang="en-GB" sz="1400" kern="100">
                          <a:effectLst/>
                        </a:rPr>
                        <a:t>Provide feedback to the applicability of the selected pupil and scenario.</a:t>
                      </a:r>
                      <a:endParaRPr lang="en-GB" sz="1600" kern="100">
                        <a:effectLst/>
                        <a:latin typeface="Aptos" panose="020B0004020202020204" pitchFamily="34" charset="0"/>
                        <a:ea typeface="Aptos" panose="020B0004020202020204" pitchFamily="34" charset="0"/>
                        <a:cs typeface="Times New Roman" panose="02020603050405020304" pitchFamily="18" charset="0"/>
                      </a:endParaRPr>
                    </a:p>
                  </a:txBody>
                  <a:tcPr marL="42112" marR="42112" marT="0" marB="0"/>
                </a:tc>
                <a:tc>
                  <a:txBody>
                    <a:bodyPr/>
                    <a:lstStyle/>
                    <a:p>
                      <a:pPr>
                        <a:lnSpc>
                          <a:spcPct val="107000"/>
                        </a:lnSpc>
                        <a:spcAft>
                          <a:spcPts val="800"/>
                        </a:spcAft>
                        <a:buNone/>
                      </a:pPr>
                      <a:r>
                        <a:rPr lang="en-GB" sz="1400" kern="100">
                          <a:effectLst/>
                        </a:rPr>
                        <a:t>Teacher role: support in prompt engineering and analysis of appropriate pupils/scenarios.</a:t>
                      </a:r>
                      <a:endParaRPr lang="en-GB" sz="1600" kern="100">
                        <a:effectLst/>
                      </a:endParaRPr>
                    </a:p>
                    <a:p>
                      <a:pPr>
                        <a:lnSpc>
                          <a:spcPct val="107000"/>
                        </a:lnSpc>
                        <a:spcAft>
                          <a:spcPts val="800"/>
                        </a:spcAft>
                        <a:buNone/>
                      </a:pPr>
                      <a:r>
                        <a:rPr lang="en-GB" sz="1400" kern="100">
                          <a:effectLst/>
                        </a:rPr>
                        <a:t>Student role: practice creating pupil profiles/ support scenarios with GenAI. </a:t>
                      </a:r>
                      <a:endParaRPr lang="en-GB" sz="1600" kern="100">
                        <a:effectLst/>
                        <a:latin typeface="Aptos" panose="020B0004020202020204" pitchFamily="34" charset="0"/>
                        <a:ea typeface="Aptos" panose="020B0004020202020204" pitchFamily="34" charset="0"/>
                        <a:cs typeface="Times New Roman" panose="02020603050405020304" pitchFamily="18" charset="0"/>
                      </a:endParaRPr>
                    </a:p>
                  </a:txBody>
                  <a:tcPr marL="42112" marR="42112" marT="0" marB="0"/>
                </a:tc>
                <a:tc>
                  <a:txBody>
                    <a:bodyPr/>
                    <a:lstStyle/>
                    <a:p>
                      <a:pPr>
                        <a:lnSpc>
                          <a:spcPct val="107000"/>
                        </a:lnSpc>
                        <a:spcAft>
                          <a:spcPts val="800"/>
                        </a:spcAft>
                        <a:buNone/>
                      </a:pPr>
                      <a:r>
                        <a:rPr lang="en-GB" sz="1400" kern="100">
                          <a:effectLst/>
                        </a:rPr>
                        <a:t>Reduces mental load of creating a scenario and story, providing more “space” to consider appropriate use of the tool.</a:t>
                      </a:r>
                      <a:endParaRPr lang="en-GB" sz="1600" kern="100">
                        <a:effectLst/>
                        <a:latin typeface="Aptos" panose="020B0004020202020204" pitchFamily="34" charset="0"/>
                        <a:ea typeface="Aptos" panose="020B0004020202020204" pitchFamily="34" charset="0"/>
                        <a:cs typeface="Times New Roman" panose="02020603050405020304" pitchFamily="18" charset="0"/>
                      </a:endParaRPr>
                    </a:p>
                  </a:txBody>
                  <a:tcPr marL="42112" marR="42112" marT="0" marB="0"/>
                </a:tc>
                <a:tc>
                  <a:txBody>
                    <a:bodyPr/>
                    <a:lstStyle/>
                    <a:p>
                      <a:pPr>
                        <a:lnSpc>
                          <a:spcPct val="107000"/>
                        </a:lnSpc>
                        <a:spcAft>
                          <a:spcPts val="800"/>
                        </a:spcAft>
                        <a:buNone/>
                      </a:pPr>
                      <a:r>
                        <a:rPr lang="en-GB" sz="1400" kern="100">
                          <a:effectLst/>
                        </a:rPr>
                        <a:t>Critically consider the suggested pupil profile and scenario GenAI presents – how realistic is it? Is it appropriate? Is it detailed enough. Practice with prompt engineering. Discuss and debate the appropriateness of social stories to GenAI generated scenarios.</a:t>
                      </a:r>
                      <a:endParaRPr lang="en-GB" sz="1600" kern="100">
                        <a:effectLst/>
                        <a:latin typeface="Aptos" panose="020B0004020202020204" pitchFamily="34" charset="0"/>
                        <a:ea typeface="Aptos" panose="020B0004020202020204" pitchFamily="34" charset="0"/>
                        <a:cs typeface="Times New Roman" panose="02020603050405020304" pitchFamily="18" charset="0"/>
                      </a:endParaRPr>
                    </a:p>
                  </a:txBody>
                  <a:tcPr marL="42112" marR="42112" marT="0" marB="0"/>
                </a:tc>
                <a:extLst>
                  <a:ext uri="{0D108BD9-81ED-4DB2-BD59-A6C34878D82A}">
                    <a16:rowId xmlns:a16="http://schemas.microsoft.com/office/drawing/2014/main" val="3511895152"/>
                  </a:ext>
                </a:extLst>
              </a:tr>
              <a:tr h="2486677">
                <a:tc>
                  <a:txBody>
                    <a:bodyPr/>
                    <a:lstStyle/>
                    <a:p>
                      <a:pPr>
                        <a:lnSpc>
                          <a:spcPct val="107000"/>
                        </a:lnSpc>
                        <a:spcAft>
                          <a:spcPts val="800"/>
                        </a:spcAft>
                        <a:buNone/>
                      </a:pPr>
                      <a:r>
                        <a:rPr lang="en-GB" sz="1600" kern="100">
                          <a:effectLst/>
                        </a:rPr>
                        <a:t>Seminar 2: Design and evaluate a social story </a:t>
                      </a:r>
                      <a:endParaRPr lang="en-GB" sz="1600" kern="100">
                        <a:effectLst/>
                        <a:latin typeface="Aptos" panose="020B0004020202020204" pitchFamily="34" charset="0"/>
                        <a:ea typeface="Aptos" panose="020B0004020202020204" pitchFamily="34" charset="0"/>
                        <a:cs typeface="Times New Roman" panose="02020603050405020304" pitchFamily="18" charset="0"/>
                      </a:endParaRPr>
                    </a:p>
                  </a:txBody>
                  <a:tcPr marL="42112" marR="42112" marT="0" marB="0"/>
                </a:tc>
                <a:tc>
                  <a:txBody>
                    <a:bodyPr/>
                    <a:lstStyle/>
                    <a:p>
                      <a:pPr>
                        <a:lnSpc>
                          <a:spcPct val="107000"/>
                        </a:lnSpc>
                        <a:spcAft>
                          <a:spcPts val="800"/>
                        </a:spcAft>
                        <a:buNone/>
                      </a:pPr>
                      <a:r>
                        <a:rPr lang="en-GB" sz="1400" kern="100">
                          <a:effectLst/>
                        </a:rPr>
                        <a:t>Student role: create a draft story for the pupil profile and scenario created.</a:t>
                      </a:r>
                      <a:endParaRPr lang="en-GB" sz="1600" kern="100">
                        <a:effectLst/>
                      </a:endParaRPr>
                    </a:p>
                    <a:p>
                      <a:pPr>
                        <a:lnSpc>
                          <a:spcPct val="107000"/>
                        </a:lnSpc>
                        <a:spcAft>
                          <a:spcPts val="800"/>
                        </a:spcAft>
                        <a:buNone/>
                      </a:pPr>
                      <a:r>
                        <a:rPr lang="en-GB" sz="1400" kern="100">
                          <a:effectLst/>
                        </a:rPr>
                        <a:t>Teacher role: provide feedback on the social story; prompt discussion on what could be improved/ altered.</a:t>
                      </a:r>
                      <a:endParaRPr lang="en-GB" sz="1600" kern="100">
                        <a:effectLst/>
                        <a:latin typeface="Aptos" panose="020B0004020202020204" pitchFamily="34" charset="0"/>
                        <a:ea typeface="Aptos" panose="020B0004020202020204" pitchFamily="34" charset="0"/>
                        <a:cs typeface="Times New Roman" panose="02020603050405020304" pitchFamily="18" charset="0"/>
                      </a:endParaRPr>
                    </a:p>
                  </a:txBody>
                  <a:tcPr marL="42112" marR="42112" marT="0" marB="0"/>
                </a:tc>
                <a:tc>
                  <a:txBody>
                    <a:bodyPr/>
                    <a:lstStyle/>
                    <a:p>
                      <a:pPr>
                        <a:lnSpc>
                          <a:spcPct val="107000"/>
                        </a:lnSpc>
                        <a:spcAft>
                          <a:spcPts val="800"/>
                        </a:spcAft>
                        <a:buNone/>
                      </a:pPr>
                      <a:r>
                        <a:rPr lang="en-GB" sz="1400" kern="100">
                          <a:effectLst/>
                        </a:rPr>
                        <a:t>Teacher role: ongoing support in prompt engineering, and analysis of social stories. </a:t>
                      </a:r>
                      <a:endParaRPr lang="en-GB" sz="1600" kern="100">
                        <a:effectLst/>
                      </a:endParaRPr>
                    </a:p>
                    <a:p>
                      <a:pPr>
                        <a:lnSpc>
                          <a:spcPct val="107000"/>
                        </a:lnSpc>
                        <a:spcAft>
                          <a:spcPts val="800"/>
                        </a:spcAft>
                        <a:buNone/>
                      </a:pPr>
                      <a:r>
                        <a:rPr lang="en-GB" sz="1400" kern="100">
                          <a:effectLst/>
                        </a:rPr>
                        <a:t>Student role: use GenAI as a tool to develop the structure of a social story; assess how useful GenAI is in supporting the task.</a:t>
                      </a:r>
                      <a:endParaRPr lang="en-GB" sz="1600" kern="100">
                        <a:effectLst/>
                        <a:latin typeface="Aptos" panose="020B0004020202020204" pitchFamily="34" charset="0"/>
                        <a:ea typeface="Aptos" panose="020B0004020202020204" pitchFamily="34" charset="0"/>
                        <a:cs typeface="Times New Roman" panose="02020603050405020304" pitchFamily="18" charset="0"/>
                      </a:endParaRPr>
                    </a:p>
                  </a:txBody>
                  <a:tcPr marL="42112" marR="42112" marT="0" marB="0"/>
                </a:tc>
                <a:tc>
                  <a:txBody>
                    <a:bodyPr/>
                    <a:lstStyle/>
                    <a:p>
                      <a:pPr>
                        <a:lnSpc>
                          <a:spcPct val="107000"/>
                        </a:lnSpc>
                        <a:spcAft>
                          <a:spcPts val="800"/>
                        </a:spcAft>
                        <a:buNone/>
                      </a:pPr>
                      <a:r>
                        <a:rPr lang="en-GB" sz="1400" kern="100">
                          <a:effectLst/>
                        </a:rPr>
                        <a:t>Support in organising and structuring a social story appropriate to the pupil and scenario. Aiming to remove the “fear” some students have in relation to more creative activities, allowing more critical analysis of the social story as a tool, and in using GenAI to create it. </a:t>
                      </a:r>
                      <a:endParaRPr lang="en-GB" sz="1600" kern="100">
                        <a:effectLst/>
                        <a:latin typeface="Aptos" panose="020B0004020202020204" pitchFamily="34" charset="0"/>
                        <a:ea typeface="Aptos" panose="020B0004020202020204" pitchFamily="34" charset="0"/>
                        <a:cs typeface="Times New Roman" panose="02020603050405020304" pitchFamily="18" charset="0"/>
                      </a:endParaRPr>
                    </a:p>
                  </a:txBody>
                  <a:tcPr marL="42112" marR="42112" marT="0" marB="0"/>
                </a:tc>
                <a:tc>
                  <a:txBody>
                    <a:bodyPr/>
                    <a:lstStyle/>
                    <a:p>
                      <a:pPr>
                        <a:lnSpc>
                          <a:spcPct val="107000"/>
                        </a:lnSpc>
                        <a:spcAft>
                          <a:spcPts val="800"/>
                        </a:spcAft>
                        <a:buNone/>
                      </a:pPr>
                      <a:r>
                        <a:rPr lang="en-GB" sz="1400" kern="100">
                          <a:effectLst/>
                        </a:rPr>
                        <a:t>Teacher input in the design of the social story. Students need to justify choices.</a:t>
                      </a:r>
                      <a:endParaRPr lang="en-GB" sz="1600" kern="100">
                        <a:effectLst/>
                      </a:endParaRPr>
                    </a:p>
                    <a:p>
                      <a:pPr>
                        <a:lnSpc>
                          <a:spcPct val="107000"/>
                        </a:lnSpc>
                        <a:spcAft>
                          <a:spcPts val="800"/>
                        </a:spcAft>
                        <a:buNone/>
                      </a:pPr>
                      <a:r>
                        <a:rPr lang="en-GB" sz="1400" kern="100">
                          <a:effectLst/>
                        </a:rPr>
                        <a:t>Encourage analysis and constructive feedback between groups of each other’s stories – also practice in presenting/public speaking in an informal/relaxed environment – another area of anxiety for many students.</a:t>
                      </a:r>
                      <a:endParaRPr lang="en-GB" sz="1600" kern="100">
                        <a:effectLst/>
                      </a:endParaRPr>
                    </a:p>
                    <a:p>
                      <a:pPr>
                        <a:lnSpc>
                          <a:spcPct val="107000"/>
                        </a:lnSpc>
                        <a:spcAft>
                          <a:spcPts val="800"/>
                        </a:spcAft>
                        <a:buNone/>
                      </a:pPr>
                      <a:r>
                        <a:rPr lang="en-GB" sz="1400" kern="100">
                          <a:effectLst/>
                        </a:rPr>
                        <a:t>Consider utility of, theories, and research about social stories.</a:t>
                      </a:r>
                      <a:endParaRPr lang="en-GB" sz="1600" kern="100">
                        <a:effectLst/>
                        <a:latin typeface="Aptos" panose="020B0004020202020204" pitchFamily="34" charset="0"/>
                        <a:ea typeface="Aptos" panose="020B0004020202020204" pitchFamily="34" charset="0"/>
                        <a:cs typeface="Times New Roman" panose="02020603050405020304" pitchFamily="18" charset="0"/>
                      </a:endParaRPr>
                    </a:p>
                  </a:txBody>
                  <a:tcPr marL="42112" marR="42112" marT="0" marB="0"/>
                </a:tc>
                <a:extLst>
                  <a:ext uri="{0D108BD9-81ED-4DB2-BD59-A6C34878D82A}">
                    <a16:rowId xmlns:a16="http://schemas.microsoft.com/office/drawing/2014/main" val="3960787580"/>
                  </a:ext>
                </a:extLst>
              </a:tr>
              <a:tr h="1464861">
                <a:tc>
                  <a:txBody>
                    <a:bodyPr/>
                    <a:lstStyle/>
                    <a:p>
                      <a:pPr>
                        <a:lnSpc>
                          <a:spcPct val="107000"/>
                        </a:lnSpc>
                        <a:spcAft>
                          <a:spcPts val="800"/>
                        </a:spcAft>
                        <a:buNone/>
                      </a:pPr>
                      <a:r>
                        <a:rPr lang="en-GB" sz="1600" kern="100">
                          <a:effectLst/>
                        </a:rPr>
                        <a:t>Seminar 3: Reflect on, and evaluate GenAI tools</a:t>
                      </a:r>
                      <a:endParaRPr lang="en-GB" sz="1600" kern="100">
                        <a:effectLst/>
                        <a:latin typeface="Aptos" panose="020B0004020202020204" pitchFamily="34" charset="0"/>
                        <a:ea typeface="Aptos" panose="020B0004020202020204" pitchFamily="34" charset="0"/>
                        <a:cs typeface="Times New Roman" panose="02020603050405020304" pitchFamily="18" charset="0"/>
                      </a:endParaRPr>
                    </a:p>
                  </a:txBody>
                  <a:tcPr marL="42112" marR="42112" marT="0" marB="0"/>
                </a:tc>
                <a:tc>
                  <a:txBody>
                    <a:bodyPr/>
                    <a:lstStyle/>
                    <a:p>
                      <a:pPr>
                        <a:lnSpc>
                          <a:spcPct val="107000"/>
                        </a:lnSpc>
                        <a:spcAft>
                          <a:spcPts val="800"/>
                        </a:spcAft>
                        <a:buNone/>
                      </a:pPr>
                      <a:r>
                        <a:rPr lang="en-GB" sz="1400" kern="100">
                          <a:effectLst/>
                        </a:rPr>
                        <a:t>Teacher role: prompt discussions around reflective theories.</a:t>
                      </a:r>
                      <a:endParaRPr lang="en-GB" sz="1600" kern="100">
                        <a:effectLst/>
                      </a:endParaRPr>
                    </a:p>
                    <a:p>
                      <a:pPr>
                        <a:lnSpc>
                          <a:spcPct val="107000"/>
                        </a:lnSpc>
                        <a:spcAft>
                          <a:spcPts val="800"/>
                        </a:spcAft>
                        <a:buNone/>
                      </a:pPr>
                      <a:r>
                        <a:rPr lang="en-GB" sz="1400" kern="100">
                          <a:effectLst/>
                        </a:rPr>
                        <a:t>Student role: write a short reflective piece &amp; participate in group discussions.</a:t>
                      </a:r>
                      <a:endParaRPr lang="en-GB" sz="1600" kern="100">
                        <a:effectLst/>
                        <a:latin typeface="Aptos" panose="020B0004020202020204" pitchFamily="34" charset="0"/>
                        <a:ea typeface="Aptos" panose="020B0004020202020204" pitchFamily="34" charset="0"/>
                        <a:cs typeface="Times New Roman" panose="02020603050405020304" pitchFamily="18" charset="0"/>
                      </a:endParaRPr>
                    </a:p>
                  </a:txBody>
                  <a:tcPr marL="42112" marR="42112" marT="0" marB="0"/>
                </a:tc>
                <a:tc gridSpan="2">
                  <a:txBody>
                    <a:bodyPr/>
                    <a:lstStyle/>
                    <a:p>
                      <a:pPr>
                        <a:lnSpc>
                          <a:spcPct val="107000"/>
                        </a:lnSpc>
                        <a:spcAft>
                          <a:spcPts val="800"/>
                        </a:spcAft>
                        <a:buNone/>
                      </a:pPr>
                      <a:r>
                        <a:rPr lang="en-GB" sz="1400" kern="100">
                          <a:effectLst/>
                        </a:rPr>
                        <a:t>N/A – GenAI not used here – reflection on the process of using the tools.</a:t>
                      </a:r>
                      <a:endParaRPr lang="en-GB" sz="1600" kern="100">
                        <a:effectLst/>
                        <a:latin typeface="Aptos" panose="020B0004020202020204" pitchFamily="34" charset="0"/>
                        <a:ea typeface="Aptos" panose="020B0004020202020204" pitchFamily="34" charset="0"/>
                        <a:cs typeface="Times New Roman" panose="02020603050405020304" pitchFamily="18" charset="0"/>
                      </a:endParaRPr>
                    </a:p>
                  </a:txBody>
                  <a:tcPr marL="42112" marR="42112" marT="0" marB="0"/>
                </a:tc>
                <a:tc hMerge="1">
                  <a:txBody>
                    <a:bodyPr/>
                    <a:lstStyle/>
                    <a:p>
                      <a:endParaRPr lang="en-GB"/>
                    </a:p>
                  </a:txBody>
                  <a:tcPr/>
                </a:tc>
                <a:tc>
                  <a:txBody>
                    <a:bodyPr/>
                    <a:lstStyle/>
                    <a:p>
                      <a:pPr>
                        <a:lnSpc>
                          <a:spcPct val="107000"/>
                        </a:lnSpc>
                        <a:spcAft>
                          <a:spcPts val="800"/>
                        </a:spcAft>
                        <a:buNone/>
                      </a:pPr>
                      <a:r>
                        <a:rPr lang="en-GB" sz="1400" kern="100">
                          <a:effectLst/>
                        </a:rPr>
                        <a:t>Students need to apply reflective theory to the process of using GenAI to create social stories.</a:t>
                      </a:r>
                      <a:endParaRPr lang="en-GB" sz="1600" kern="100">
                        <a:effectLst/>
                        <a:latin typeface="Aptos" panose="020B0004020202020204" pitchFamily="34" charset="0"/>
                        <a:ea typeface="Aptos" panose="020B0004020202020204" pitchFamily="34" charset="0"/>
                        <a:cs typeface="Times New Roman" panose="02020603050405020304" pitchFamily="18" charset="0"/>
                      </a:endParaRPr>
                    </a:p>
                  </a:txBody>
                  <a:tcPr marL="42112" marR="42112" marT="0" marB="0"/>
                </a:tc>
                <a:extLst>
                  <a:ext uri="{0D108BD9-81ED-4DB2-BD59-A6C34878D82A}">
                    <a16:rowId xmlns:a16="http://schemas.microsoft.com/office/drawing/2014/main" val="3979074143"/>
                  </a:ext>
                </a:extLst>
              </a:tr>
            </a:tbl>
          </a:graphicData>
        </a:graphic>
      </p:graphicFrame>
    </p:spTree>
    <p:extLst>
      <p:ext uri="{BB962C8B-B14F-4D97-AF65-F5344CB8AC3E}">
        <p14:creationId xmlns:p14="http://schemas.microsoft.com/office/powerpoint/2010/main" val="15741378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868C70C-E5C4-CD47-888C-FCB3373B6D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5A8DDA3-B4FC-D445-AA06-C92ABAE24B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88543" y="5476671"/>
            <a:ext cx="2770698" cy="138132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3" name="Rectangle 12">
            <a:extLst>
              <a:ext uri="{FF2B5EF4-FFF2-40B4-BE49-F238E27FC236}">
                <a16:creationId xmlns:a16="http://schemas.microsoft.com/office/drawing/2014/main" id="{9FD0692D-A304-5E4A-BCD9-C00690321F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88542" y="4101177"/>
            <a:ext cx="1373567" cy="2756824"/>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95F00618-5E0B-D34B-EA81-18AE6D9A11CC}"/>
              </a:ext>
            </a:extLst>
          </p:cNvPr>
          <p:cNvSpPr>
            <a:spLocks noGrp="1"/>
          </p:cNvSpPr>
          <p:nvPr>
            <p:ph type="title"/>
          </p:nvPr>
        </p:nvSpPr>
        <p:spPr>
          <a:xfrm>
            <a:off x="1388542" y="455362"/>
            <a:ext cx="4955108" cy="3392972"/>
          </a:xfrm>
        </p:spPr>
        <p:txBody>
          <a:bodyPr>
            <a:normAutofit/>
          </a:bodyPr>
          <a:lstStyle/>
          <a:p>
            <a:r>
              <a:rPr lang="en-US" sz="3700"/>
              <a:t>Pedagogical value</a:t>
            </a:r>
            <a:endParaRPr lang="en-GB" sz="3700"/>
          </a:p>
        </p:txBody>
      </p:sp>
      <p:graphicFrame>
        <p:nvGraphicFramePr>
          <p:cNvPr id="5" name="Content Placeholder 2">
            <a:extLst>
              <a:ext uri="{FF2B5EF4-FFF2-40B4-BE49-F238E27FC236}">
                <a16:creationId xmlns:a16="http://schemas.microsoft.com/office/drawing/2014/main" id="{C3A66CDE-D82D-7AA2-0414-83F41E3FE1AC}"/>
              </a:ext>
            </a:extLst>
          </p:cNvPr>
          <p:cNvGraphicFramePr>
            <a:graphicFrameLocks noGrp="1"/>
          </p:cNvGraphicFramePr>
          <p:nvPr>
            <p:ph idx="1"/>
            <p:extLst>
              <p:ext uri="{D42A27DB-BD31-4B8C-83A1-F6EECF244321}">
                <p14:modId xmlns:p14="http://schemas.microsoft.com/office/powerpoint/2010/main" val="4096224898"/>
              </p:ext>
            </p:extLst>
          </p:nvPr>
        </p:nvGraphicFramePr>
        <p:xfrm>
          <a:off x="5224244" y="409518"/>
          <a:ext cx="6034656" cy="56322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92577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3683F03E-183B-4264-A1E6-7ED779F63B26}"/>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68FFEDBE-41F9-4D27-BCFD-8080D1D56E74}"/>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dgm id="{ECE011DF-800C-43DD-9ED3-4FF580118F3D}"/>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dgm id="{736AF4A8-F497-4567-9DD6-EE5FFE5D657F}"/>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graphicEl>
                                              <a:dgm id="{7A98F9D9-1380-4788-8146-6CAC2CED5BB5}"/>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uiExpand="1">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3" name="Rectangle 2062">
            <a:extLst>
              <a:ext uri="{FF2B5EF4-FFF2-40B4-BE49-F238E27FC236}">
                <a16:creationId xmlns:a16="http://schemas.microsoft.com/office/drawing/2014/main" id="{C868C70C-E5C4-CD47-888C-FCB3373B6D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2" name="Picture 4" descr="Photo phrase final thoughts written on vintage typewriter with copy space">
            <a:extLst>
              <a:ext uri="{FF2B5EF4-FFF2-40B4-BE49-F238E27FC236}">
                <a16:creationId xmlns:a16="http://schemas.microsoft.com/office/drawing/2014/main" id="{1C305630-A51F-74AC-EFBD-0A0A323101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6773" r="1042"/>
          <a:stretch>
            <a:fillRect/>
          </a:stretch>
        </p:blipFill>
        <p:spPr bwMode="auto">
          <a:xfrm>
            <a:off x="20" y="10"/>
            <a:ext cx="7444308" cy="6857990"/>
          </a:xfrm>
          <a:custGeom>
            <a:avLst/>
            <a:gdLst/>
            <a:ahLst/>
            <a:cxnLst/>
            <a:rect l="l" t="t" r="r" b="b"/>
            <a:pathLst>
              <a:path w="7444328" h="6858000">
                <a:moveTo>
                  <a:pt x="0" y="0"/>
                </a:moveTo>
                <a:lnTo>
                  <a:pt x="6874601" y="0"/>
                </a:lnTo>
                <a:lnTo>
                  <a:pt x="6874601" y="565149"/>
                </a:lnTo>
                <a:lnTo>
                  <a:pt x="7444328" y="565149"/>
                </a:lnTo>
                <a:lnTo>
                  <a:pt x="7444328"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2064" name="Rectangle 2063">
            <a:extLst>
              <a:ext uri="{FF2B5EF4-FFF2-40B4-BE49-F238E27FC236}">
                <a16:creationId xmlns:a16="http://schemas.microsoft.com/office/drawing/2014/main" id="{D8C68F39-5E8A-844C-A8FD-394F253C1E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10472"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5" name="Rectangle 2064">
            <a:extLst>
              <a:ext uri="{FF2B5EF4-FFF2-40B4-BE49-F238E27FC236}">
                <a16:creationId xmlns:a16="http://schemas.microsoft.com/office/drawing/2014/main" id="{BC583CEB-AC2B-2640-94F6-5958E6BC5B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10472"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73C7616-4CF6-8A1B-F442-516F95E050E0}"/>
              </a:ext>
            </a:extLst>
          </p:cNvPr>
          <p:cNvSpPr>
            <a:spLocks noGrp="1"/>
          </p:cNvSpPr>
          <p:nvPr>
            <p:ph idx="1"/>
          </p:nvPr>
        </p:nvSpPr>
        <p:spPr>
          <a:xfrm>
            <a:off x="8018462" y="2160016"/>
            <a:ext cx="3677491" cy="3926152"/>
          </a:xfrm>
        </p:spPr>
        <p:txBody>
          <a:bodyPr>
            <a:normAutofit/>
          </a:bodyPr>
          <a:lstStyle/>
          <a:p>
            <a:pPr marL="0" indent="0">
              <a:buNone/>
            </a:pPr>
            <a:r>
              <a:rPr lang="en-US" i="1"/>
              <a:t>How could GenAI reduce barriers or encourage debates in your own teaching?</a:t>
            </a:r>
            <a:endParaRPr lang="en-US"/>
          </a:p>
          <a:p>
            <a:endParaRPr lang="en-GB"/>
          </a:p>
        </p:txBody>
      </p:sp>
    </p:spTree>
    <p:extLst>
      <p:ext uri="{BB962C8B-B14F-4D97-AF65-F5344CB8AC3E}">
        <p14:creationId xmlns:p14="http://schemas.microsoft.com/office/powerpoint/2010/main" val="1441049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InterweaveVTI">
  <a:themeElements>
    <a:clrScheme name="Interweave-R1">
      <a:dk1>
        <a:srgbClr val="000000"/>
      </a:dk1>
      <a:lt1>
        <a:srgbClr val="FFFFFF"/>
      </a:lt1>
      <a:dk2>
        <a:srgbClr val="292C2D"/>
      </a:dk2>
      <a:lt2>
        <a:srgbClr val="DDDEDD"/>
      </a:lt2>
      <a:accent1>
        <a:srgbClr val="0BA5E8"/>
      </a:accent1>
      <a:accent2>
        <a:srgbClr val="5066E1"/>
      </a:accent2>
      <a:accent3>
        <a:srgbClr val="894EC0"/>
      </a:accent3>
      <a:accent4>
        <a:srgbClr val="E54196"/>
      </a:accent4>
      <a:accent5>
        <a:srgbClr val="BE4449"/>
      </a:accent5>
      <a:accent6>
        <a:srgbClr val="F55822"/>
      </a:accent6>
      <a:hlink>
        <a:srgbClr val="C22DD8"/>
      </a:hlink>
      <a:folHlink>
        <a:srgbClr val="737F82"/>
      </a:folHlink>
    </a:clrScheme>
    <a:fontScheme name="Interweave">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nterweaveVTI" id="{2A5AE21D-FC75-4AD0-BC12-FA563BC24905}" vid="{9A4A41B8-EB69-44BB-8E15-B517E25CF8C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8</Slides>
  <Notes>8</Notes>
  <HiddenSlides>0</HiddenSlide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InterweaveVTI</vt:lpstr>
      <vt:lpstr>Creating social stories with Generative AI: A pedagogical design for Special Needs Education</vt:lpstr>
      <vt:lpstr>PowerPoint Presentation</vt:lpstr>
      <vt:lpstr>Engaging students creatively with case-based learning</vt:lpstr>
      <vt:lpstr>FIRE! (Focus, Intended audience, Request, Example)</vt:lpstr>
      <vt:lpstr>Context &amp; rationale</vt:lpstr>
      <vt:lpstr>Lesson plan</vt:lpstr>
      <vt:lpstr>Pedagogical value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Catriona Windsor</dc:creator>
  <cp:revision>1</cp:revision>
  <dcterms:created xsi:type="dcterms:W3CDTF">2025-09-12T11:35:13Z</dcterms:created>
  <dcterms:modified xsi:type="dcterms:W3CDTF">2025-09-15T10:34:12Z</dcterms:modified>
</cp:coreProperties>
</file>