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12"/>
  </p:notesMasterIdLst>
  <p:handoutMasterIdLst>
    <p:handoutMasterId r:id="rId13"/>
  </p:handoutMasterIdLst>
  <p:sldIdLst>
    <p:sldId id="258" r:id="rId6"/>
    <p:sldId id="257" r:id="rId7"/>
    <p:sldId id="259" r:id="rId8"/>
    <p:sldId id="260" r:id="rId9"/>
    <p:sldId id="261" r:id="rId10"/>
    <p:sldId id="262" r:id="rId11"/>
  </p:sldIdLst>
  <p:sldSz cx="12192000" cy="6858000"/>
  <p:notesSz cx="6858000" cy="9144000"/>
  <p:custDataLst>
    <p:tags r:id="rId14"/>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0" d="100"/>
          <a:sy n="110" d="100"/>
        </p:scale>
        <p:origin x="378" y="108"/>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9/11/2023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3">
              <a:extLst>
                <a:ext uri="{28A0092B-C50C-407E-A947-70E740481C1C}">
                  <a14:useLocalDpi xmlns:a14="http://schemas.microsoft.com/office/drawing/2010/main" val="0"/>
                </a:ext>
              </a:extLst>
            </a:blip>
            <a:srcRect/>
            <a:stretch>
              <a:fillRect l="-21892" r="-49642"/>
            </a:stretch>
          </a:blipFill>
        </p:spPr>
        <p:txBody>
          <a:bodyPr lIns="0" tIns="0" rIns="0" bIns="0"/>
          <a:lstStyle/>
          <a:p>
            <a:r>
              <a:rPr lang="en-US"/>
              <a:t>Click icon to add picture</a:t>
            </a:r>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9" imgH="343" progId="TCLayout.ActiveDocument.1">
                  <p:embed/>
                </p:oleObj>
              </mc:Choice>
              <mc:Fallback>
                <p:oleObj name="think-cell Slide" r:id="rId4" imgW="339" imgH="34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Click to 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0" name=""/>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2802A3-960F-8E10-E425-572BF7BFBBEF}"/>
              </a:ext>
            </a:extLst>
          </p:cNvPr>
          <p:cNvSpPr>
            <a:spLocks noGrp="1"/>
          </p:cNvSpPr>
          <p:nvPr>
            <p:ph type="body" sz="quarter" idx="18"/>
          </p:nvPr>
        </p:nvSpPr>
        <p:spPr/>
        <p:txBody>
          <a:bodyPr/>
          <a:lstStyle/>
          <a:p>
            <a:endParaRPr lang="nb-NO"/>
          </a:p>
        </p:txBody>
      </p:sp>
      <p:sp>
        <p:nvSpPr>
          <p:cNvPr id="3" name="Content Placeholder 2">
            <a:extLst>
              <a:ext uri="{FF2B5EF4-FFF2-40B4-BE49-F238E27FC236}">
                <a16:creationId xmlns:a16="http://schemas.microsoft.com/office/drawing/2014/main" id="{7F76B0C4-F938-A906-5BA4-EF8DBCCF2748}"/>
              </a:ext>
            </a:extLst>
          </p:cNvPr>
          <p:cNvSpPr>
            <a:spLocks noGrp="1"/>
          </p:cNvSpPr>
          <p:nvPr>
            <p:ph sz="quarter" idx="12"/>
          </p:nvPr>
        </p:nvSpPr>
        <p:spPr/>
        <p:txBody>
          <a:bodyPr/>
          <a:lstStyle/>
          <a:p>
            <a:endParaRPr lang="nb-NO" dirty="0"/>
          </a:p>
        </p:txBody>
      </p:sp>
      <p:sp>
        <p:nvSpPr>
          <p:cNvPr id="4" name="Text Placeholder 3">
            <a:extLst>
              <a:ext uri="{FF2B5EF4-FFF2-40B4-BE49-F238E27FC236}">
                <a16:creationId xmlns:a16="http://schemas.microsoft.com/office/drawing/2014/main" id="{94006C67-1891-C95E-C215-9D656C203B23}"/>
              </a:ext>
            </a:extLst>
          </p:cNvPr>
          <p:cNvSpPr>
            <a:spLocks noGrp="1"/>
          </p:cNvSpPr>
          <p:nvPr>
            <p:ph type="body" sz="quarter" idx="19"/>
          </p:nvPr>
        </p:nvSpPr>
        <p:spPr/>
        <p:txBody>
          <a:bodyPr/>
          <a:lstStyle/>
          <a:p>
            <a:endParaRPr lang="nb-NO"/>
          </a:p>
        </p:txBody>
      </p:sp>
      <p:sp>
        <p:nvSpPr>
          <p:cNvPr id="5" name="Text Placeholder 4">
            <a:extLst>
              <a:ext uri="{FF2B5EF4-FFF2-40B4-BE49-F238E27FC236}">
                <a16:creationId xmlns:a16="http://schemas.microsoft.com/office/drawing/2014/main" id="{5CDF2016-850C-B1CC-13D8-DA68F106BE9E}"/>
              </a:ext>
            </a:extLst>
          </p:cNvPr>
          <p:cNvSpPr>
            <a:spLocks noGrp="1"/>
          </p:cNvSpPr>
          <p:nvPr>
            <p:ph type="body" sz="quarter" idx="14"/>
          </p:nvPr>
        </p:nvSpPr>
        <p:spPr/>
        <p:txBody>
          <a:bodyPr/>
          <a:lstStyle/>
          <a:p>
            <a:endParaRPr lang="nb-NO"/>
          </a:p>
        </p:txBody>
      </p:sp>
      <p:sp>
        <p:nvSpPr>
          <p:cNvPr id="6" name="Title 5">
            <a:extLst>
              <a:ext uri="{FF2B5EF4-FFF2-40B4-BE49-F238E27FC236}">
                <a16:creationId xmlns:a16="http://schemas.microsoft.com/office/drawing/2014/main" id="{3039D384-2768-120E-20C5-A043920B90E3}"/>
              </a:ext>
            </a:extLst>
          </p:cNvPr>
          <p:cNvSpPr>
            <a:spLocks noGrp="1"/>
          </p:cNvSpPr>
          <p:nvPr>
            <p:ph type="title"/>
          </p:nvPr>
        </p:nvSpPr>
        <p:spPr/>
        <p:txBody>
          <a:bodyPr/>
          <a:lstStyle/>
          <a:p>
            <a:r>
              <a:rPr lang="en-US" dirty="0" err="1"/>
              <a:t>Planlegge</a:t>
            </a:r>
            <a:r>
              <a:rPr lang="en-US" dirty="0"/>
              <a:t> e-post </a:t>
            </a:r>
            <a:br>
              <a:rPr lang="en-US" dirty="0"/>
            </a:br>
            <a:r>
              <a:rPr lang="en-US" dirty="0"/>
              <a:t>om </a:t>
            </a:r>
            <a:r>
              <a:rPr lang="en-US" dirty="0" err="1"/>
              <a:t>prøveforelesnings-dato</a:t>
            </a:r>
            <a:r>
              <a:rPr lang="en-US" dirty="0"/>
              <a:t> ++</a:t>
            </a:r>
            <a:endParaRPr lang="nb-NO" dirty="0"/>
          </a:p>
        </p:txBody>
      </p:sp>
      <p:sp>
        <p:nvSpPr>
          <p:cNvPr id="7" name="Text Placeholder 6">
            <a:extLst>
              <a:ext uri="{FF2B5EF4-FFF2-40B4-BE49-F238E27FC236}">
                <a16:creationId xmlns:a16="http://schemas.microsoft.com/office/drawing/2014/main" id="{28EC69DE-4D55-1C07-DF3D-786E45538B0F}"/>
              </a:ext>
            </a:extLst>
          </p:cNvPr>
          <p:cNvSpPr>
            <a:spLocks noGrp="1"/>
          </p:cNvSpPr>
          <p:nvPr>
            <p:ph type="body" sz="quarter" idx="20"/>
          </p:nvPr>
        </p:nvSpPr>
        <p:spPr/>
        <p:txBody>
          <a:bodyPr/>
          <a:lstStyle/>
          <a:p>
            <a:endParaRPr lang="en-US" dirty="0"/>
          </a:p>
          <a:p>
            <a:r>
              <a:rPr lang="en-US" dirty="0" err="1"/>
              <a:t>Kartlegge</a:t>
            </a:r>
            <a:r>
              <a:rPr lang="en-US" dirty="0"/>
              <a:t> </a:t>
            </a:r>
            <a:r>
              <a:rPr lang="en-US" dirty="0" err="1"/>
              <a:t>behovet</a:t>
            </a:r>
            <a:endParaRPr lang="nb-NO" dirty="0"/>
          </a:p>
        </p:txBody>
      </p:sp>
      <p:sp>
        <p:nvSpPr>
          <p:cNvPr id="8" name="Subtitle 7">
            <a:extLst>
              <a:ext uri="{FF2B5EF4-FFF2-40B4-BE49-F238E27FC236}">
                <a16:creationId xmlns:a16="http://schemas.microsoft.com/office/drawing/2014/main" id="{0D85F150-7E7E-8927-0E4C-037B8743D102}"/>
              </a:ext>
            </a:extLst>
          </p:cNvPr>
          <p:cNvSpPr>
            <a:spLocks noGrp="1"/>
          </p:cNvSpPr>
          <p:nvPr>
            <p:ph type="subTitle" idx="1"/>
          </p:nvPr>
        </p:nvSpPr>
        <p:spPr/>
        <p:txBody>
          <a:bodyPr/>
          <a:lstStyle/>
          <a:p>
            <a:endParaRPr lang="nb-NO" dirty="0"/>
          </a:p>
        </p:txBody>
      </p:sp>
      <p:sp>
        <p:nvSpPr>
          <p:cNvPr id="9" name="Text Placeholder 8">
            <a:extLst>
              <a:ext uri="{FF2B5EF4-FFF2-40B4-BE49-F238E27FC236}">
                <a16:creationId xmlns:a16="http://schemas.microsoft.com/office/drawing/2014/main" id="{A69C1DDA-3461-5ED9-1B56-D2A82BFEF290}"/>
              </a:ext>
            </a:extLst>
          </p:cNvPr>
          <p:cNvSpPr>
            <a:spLocks noGrp="1"/>
          </p:cNvSpPr>
          <p:nvPr>
            <p:ph type="body" sz="quarter" idx="15"/>
          </p:nvPr>
        </p:nvSpPr>
        <p:spPr/>
        <p:txBody>
          <a:bodyPr/>
          <a:lstStyle/>
          <a:p>
            <a:endParaRPr lang="nb-NO"/>
          </a:p>
        </p:txBody>
      </p:sp>
      <p:sp>
        <p:nvSpPr>
          <p:cNvPr id="10" name="Text Placeholder 9">
            <a:extLst>
              <a:ext uri="{FF2B5EF4-FFF2-40B4-BE49-F238E27FC236}">
                <a16:creationId xmlns:a16="http://schemas.microsoft.com/office/drawing/2014/main" id="{7618AD21-7379-D9A0-13F8-F8A19F69D9EB}"/>
              </a:ext>
            </a:extLst>
          </p:cNvPr>
          <p:cNvSpPr>
            <a:spLocks noGrp="1"/>
          </p:cNvSpPr>
          <p:nvPr>
            <p:ph type="body" sz="quarter" idx="16"/>
          </p:nvPr>
        </p:nvSpPr>
        <p:spPr/>
        <p:txBody>
          <a:bodyPr/>
          <a:lstStyle/>
          <a:p>
            <a:r>
              <a:rPr lang="en-US" dirty="0"/>
              <a:t>SADM, DIG</a:t>
            </a:r>
            <a:endParaRPr lang="nb-NO" dirty="0"/>
          </a:p>
        </p:txBody>
      </p:sp>
      <p:sp>
        <p:nvSpPr>
          <p:cNvPr id="11" name="Date Placeholder 10">
            <a:extLst>
              <a:ext uri="{FF2B5EF4-FFF2-40B4-BE49-F238E27FC236}">
                <a16:creationId xmlns:a16="http://schemas.microsoft.com/office/drawing/2014/main" id="{77FA992E-E8B5-82DF-BF1D-616EACF853B0}"/>
              </a:ext>
            </a:extLst>
          </p:cNvPr>
          <p:cNvSpPr>
            <a:spLocks noGrp="1"/>
          </p:cNvSpPr>
          <p:nvPr>
            <p:ph type="dt" sz="half" idx="10"/>
          </p:nvPr>
        </p:nvSpPr>
        <p:spPr/>
        <p:txBody>
          <a:bodyPr/>
          <a:lstStyle/>
          <a:p>
            <a:r>
              <a:rPr lang="en-US" dirty="0"/>
              <a:t>11.9.2023</a:t>
            </a:r>
          </a:p>
        </p:txBody>
      </p:sp>
    </p:spTree>
    <p:extLst>
      <p:ext uri="{BB962C8B-B14F-4D97-AF65-F5344CB8AC3E}">
        <p14:creationId xmlns:p14="http://schemas.microsoft.com/office/powerpoint/2010/main" val="3329001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7022AA-DE25-C1FC-CE51-F4A0BAA2645F}"/>
              </a:ext>
            </a:extLst>
          </p:cNvPr>
          <p:cNvSpPr>
            <a:spLocks noGrp="1"/>
          </p:cNvSpPr>
          <p:nvPr>
            <p:ph type="ftr" sz="quarter" idx="3"/>
          </p:nvPr>
        </p:nvSpPr>
        <p:spPr/>
        <p:txBody>
          <a:bodyPr/>
          <a:lstStyle/>
          <a:p>
            <a:endParaRPr lang="nb-NO" dirty="0"/>
          </a:p>
        </p:txBody>
      </p:sp>
      <p:sp>
        <p:nvSpPr>
          <p:cNvPr id="3" name="Slide Number Placeholder 2">
            <a:extLst>
              <a:ext uri="{FF2B5EF4-FFF2-40B4-BE49-F238E27FC236}">
                <a16:creationId xmlns:a16="http://schemas.microsoft.com/office/drawing/2014/main" id="{5CB500EA-03EB-205F-98B3-5B37DDBC587D}"/>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dirty="0"/>
          </a:p>
        </p:txBody>
      </p:sp>
      <p:sp>
        <p:nvSpPr>
          <p:cNvPr id="4" name="Title 3">
            <a:extLst>
              <a:ext uri="{FF2B5EF4-FFF2-40B4-BE49-F238E27FC236}">
                <a16:creationId xmlns:a16="http://schemas.microsoft.com/office/drawing/2014/main" id="{ABF1CB26-D77B-449C-1680-E0B690492C09}"/>
              </a:ext>
            </a:extLst>
          </p:cNvPr>
          <p:cNvSpPr>
            <a:spLocks noGrp="1"/>
          </p:cNvSpPr>
          <p:nvPr>
            <p:ph type="title"/>
          </p:nvPr>
        </p:nvSpPr>
        <p:spPr/>
        <p:txBody>
          <a:bodyPr/>
          <a:lstStyle/>
          <a:p>
            <a:r>
              <a:rPr lang="en-US" dirty="0" err="1"/>
              <a:t>Oppsummering</a:t>
            </a:r>
            <a:r>
              <a:rPr lang="en-US" dirty="0"/>
              <a:t>, problem</a:t>
            </a:r>
            <a:endParaRPr lang="nb-NO" dirty="0"/>
          </a:p>
        </p:txBody>
      </p:sp>
      <p:sp>
        <p:nvSpPr>
          <p:cNvPr id="5" name="Content Placeholder 4">
            <a:extLst>
              <a:ext uri="{FF2B5EF4-FFF2-40B4-BE49-F238E27FC236}">
                <a16:creationId xmlns:a16="http://schemas.microsoft.com/office/drawing/2014/main" id="{BCD88E26-D77E-E12B-2BCD-C9F4DC82E923}"/>
              </a:ext>
            </a:extLst>
          </p:cNvPr>
          <p:cNvSpPr>
            <a:spLocks noGrp="1"/>
          </p:cNvSpPr>
          <p:nvPr>
            <p:ph sz="quarter" idx="28"/>
          </p:nvPr>
        </p:nvSpPr>
        <p:spPr>
          <a:xfrm>
            <a:off x="360044" y="1020344"/>
            <a:ext cx="11471910" cy="4817312"/>
          </a:xfrm>
        </p:spPr>
        <p:txBody>
          <a:bodyPr/>
          <a:lstStyle/>
          <a:p>
            <a:pPr marL="0" indent="0" algn="l"/>
            <a:r>
              <a:rPr lang="nb-NO" sz="1400" b="0" i="0" dirty="0">
                <a:solidFill>
                  <a:srgbClr val="222222"/>
                </a:solidFill>
                <a:effectLst/>
                <a:latin typeface="Roboto" panose="02000000000000000000" pitchFamily="2" charset="0"/>
              </a:rPr>
              <a:t>«Ph.d.-forskriften krever at prøveforelesningstittel skal meddeles til kandidaten nøyaktig 10 arbeidsdager før forelesningen skal holdes. Utsending av tema for prøveforelesningen må altså skje på en helt bestemt dag. Hvis tema ikke blir sendt ut da, bryter UiO forskriften, og </a:t>
            </a:r>
            <a:r>
              <a:rPr lang="nb-NO" sz="1400" b="0" i="0" dirty="0" err="1">
                <a:solidFill>
                  <a:srgbClr val="222222"/>
                </a:solidFill>
                <a:effectLst/>
                <a:latin typeface="Roboto" panose="02000000000000000000" pitchFamily="2" charset="0"/>
              </a:rPr>
              <a:t>worst</a:t>
            </a:r>
            <a:r>
              <a:rPr lang="nb-NO" sz="1400" b="0" i="0" dirty="0">
                <a:solidFill>
                  <a:srgbClr val="222222"/>
                </a:solidFill>
                <a:effectLst/>
                <a:latin typeface="Roboto" panose="02000000000000000000" pitchFamily="2" charset="0"/>
              </a:rPr>
              <a:t> case-scenariet er at disputasen må utsettes.</a:t>
            </a:r>
          </a:p>
          <a:p>
            <a:pPr marL="0" indent="0" algn="l"/>
            <a:r>
              <a:rPr lang="nb-NO" sz="1400" b="0" i="0" dirty="0">
                <a:solidFill>
                  <a:srgbClr val="222222"/>
                </a:solidFill>
                <a:effectLst/>
                <a:latin typeface="Roboto" panose="02000000000000000000" pitchFamily="2" charset="0"/>
              </a:rPr>
              <a:t>Ved bruk av vanlig e-post opplever fakultetene at denne arbeidsoppgaven blir for sårbar og personavhengig: Ph.d.-koordinator må logge inn i Outlook e.l. og sende e-posten på en bestemt dag - uansett sykdom, ferie, helligdag og liknende. Ved fravær har ingen andre tilgang til personens innboks for å sjekke hva som er sendt ut og ikke.»</a:t>
            </a:r>
            <a:endParaRPr lang="nb-NO" sz="1400" dirty="0">
              <a:solidFill>
                <a:srgbClr val="222222"/>
              </a:solidFill>
              <a:latin typeface="Roboto" panose="02000000000000000000" pitchFamily="2" charset="0"/>
            </a:endParaRPr>
          </a:p>
          <a:p>
            <a:pPr algn="l"/>
            <a:r>
              <a:rPr lang="nb-NO" sz="1400" b="1" i="0" dirty="0">
                <a:solidFill>
                  <a:srgbClr val="222222"/>
                </a:solidFill>
                <a:effectLst/>
                <a:latin typeface="Roboto" panose="02000000000000000000" pitchFamily="2" charset="0"/>
              </a:rPr>
              <a:t>Er dette et problem for ditt fakultet?</a:t>
            </a:r>
          </a:p>
          <a:p>
            <a:pPr algn="l"/>
            <a:r>
              <a:rPr lang="nb-NO" sz="1400" dirty="0">
                <a:solidFill>
                  <a:srgbClr val="222222"/>
                </a:solidFill>
                <a:latin typeface="Roboto" panose="02000000000000000000" pitchFamily="2" charset="0"/>
              </a:rPr>
              <a:t>Ja: 6 / Tja: 1 / </a:t>
            </a:r>
            <a:r>
              <a:rPr lang="nb-NO" sz="1400" b="0" i="0" dirty="0">
                <a:solidFill>
                  <a:srgbClr val="222222"/>
                </a:solidFill>
                <a:effectLst/>
                <a:latin typeface="Roboto" panose="02000000000000000000" pitchFamily="2" charset="0"/>
              </a:rPr>
              <a:t>Nei: 1</a:t>
            </a:r>
          </a:p>
          <a:p>
            <a:pPr algn="l"/>
            <a:r>
              <a:rPr lang="nb-NO" sz="1400" b="1" dirty="0">
                <a:solidFill>
                  <a:srgbClr val="222222"/>
                </a:solidFill>
                <a:latin typeface="Roboto" panose="02000000000000000000" pitchFamily="2" charset="0"/>
              </a:rPr>
              <a:t>Vil du legge til noe?</a:t>
            </a:r>
          </a:p>
          <a:p>
            <a:pPr marL="285750" indent="-285750" algn="l">
              <a:buFont typeface="Arial" panose="020B0604020202020204" pitchFamily="34" charset="0"/>
              <a:buChar char="•"/>
            </a:pPr>
            <a:r>
              <a:rPr lang="nb-NO" sz="1400" dirty="0">
                <a:solidFill>
                  <a:srgbClr val="222222"/>
                </a:solidFill>
                <a:latin typeface="Roboto" panose="02000000000000000000" pitchFamily="2" charset="0"/>
              </a:rPr>
              <a:t>«[d]et</a:t>
            </a:r>
            <a:r>
              <a:rPr lang="nb-NO" sz="1400" b="0" i="0" dirty="0">
                <a:solidFill>
                  <a:srgbClr val="222222"/>
                </a:solidFill>
                <a:effectLst/>
                <a:latin typeface="Roboto" panose="02000000000000000000" pitchFamily="2" charset="0"/>
              </a:rPr>
              <a:t> sendes ikke ut tittel på helligdager»</a:t>
            </a:r>
          </a:p>
          <a:p>
            <a:pPr marL="285750" indent="-285750" algn="l">
              <a:buFont typeface="Arial" panose="020B0604020202020204" pitchFamily="34" charset="0"/>
              <a:buChar char="•"/>
            </a:pPr>
            <a:r>
              <a:rPr lang="nb-NO" sz="1400" b="0" i="0" dirty="0">
                <a:solidFill>
                  <a:srgbClr val="222222"/>
                </a:solidFill>
                <a:effectLst/>
                <a:latin typeface="Roboto" panose="02000000000000000000" pitchFamily="2" charset="0"/>
              </a:rPr>
              <a:t>«å sende ut tittel på oppgitt emne til prøveforelesning kan sammenliknes med å gi studenter beskjed om hva som er eksamensoppgaven på for eksempel en hjemmeeksamen»</a:t>
            </a:r>
          </a:p>
          <a:p>
            <a:pPr marL="285750" indent="-285750" algn="l">
              <a:buFont typeface="Arial" panose="020B0604020202020204" pitchFamily="34" charset="0"/>
              <a:buChar char="•"/>
            </a:pPr>
            <a:r>
              <a:rPr lang="nb-NO" sz="1400" b="0" i="0" dirty="0">
                <a:solidFill>
                  <a:srgbClr val="222222"/>
                </a:solidFill>
                <a:effectLst/>
                <a:latin typeface="Roboto" panose="02000000000000000000" pitchFamily="2" charset="0"/>
              </a:rPr>
              <a:t>«vi har koblet oss på HFs løsning og (...) stressmomentet rundt utsending, og eventuelt avtaler med kollegaer (som IKKE kan ha datatrøbbel eller bli syke akkurat den dagen) har forsvunnet»</a:t>
            </a:r>
          </a:p>
          <a:p>
            <a:endParaRPr lang="nb-NO" dirty="0"/>
          </a:p>
        </p:txBody>
      </p:sp>
    </p:spTree>
    <p:extLst>
      <p:ext uri="{BB962C8B-B14F-4D97-AF65-F5344CB8AC3E}">
        <p14:creationId xmlns:p14="http://schemas.microsoft.com/office/powerpoint/2010/main" val="217295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7022AA-DE25-C1FC-CE51-F4A0BAA2645F}"/>
              </a:ext>
            </a:extLst>
          </p:cNvPr>
          <p:cNvSpPr>
            <a:spLocks noGrp="1"/>
          </p:cNvSpPr>
          <p:nvPr>
            <p:ph type="ftr" sz="quarter" idx="3"/>
          </p:nvPr>
        </p:nvSpPr>
        <p:spPr/>
        <p:txBody>
          <a:bodyPr/>
          <a:lstStyle/>
          <a:p>
            <a:endParaRPr lang="nb-NO" dirty="0"/>
          </a:p>
        </p:txBody>
      </p:sp>
      <p:sp>
        <p:nvSpPr>
          <p:cNvPr id="3" name="Slide Number Placeholder 2">
            <a:extLst>
              <a:ext uri="{FF2B5EF4-FFF2-40B4-BE49-F238E27FC236}">
                <a16:creationId xmlns:a16="http://schemas.microsoft.com/office/drawing/2014/main" id="{5CB500EA-03EB-205F-98B3-5B37DDBC587D}"/>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dirty="0"/>
          </a:p>
        </p:txBody>
      </p:sp>
      <p:sp>
        <p:nvSpPr>
          <p:cNvPr id="4" name="Title 3">
            <a:extLst>
              <a:ext uri="{FF2B5EF4-FFF2-40B4-BE49-F238E27FC236}">
                <a16:creationId xmlns:a16="http://schemas.microsoft.com/office/drawing/2014/main" id="{ABF1CB26-D77B-449C-1680-E0B690492C09}"/>
              </a:ext>
            </a:extLst>
          </p:cNvPr>
          <p:cNvSpPr>
            <a:spLocks noGrp="1"/>
          </p:cNvSpPr>
          <p:nvPr>
            <p:ph type="title"/>
          </p:nvPr>
        </p:nvSpPr>
        <p:spPr/>
        <p:txBody>
          <a:bodyPr/>
          <a:lstStyle/>
          <a:p>
            <a:r>
              <a:rPr lang="en-US" dirty="0" err="1"/>
              <a:t>Oppsummering</a:t>
            </a:r>
            <a:r>
              <a:rPr lang="en-US" dirty="0"/>
              <a:t>, </a:t>
            </a:r>
            <a:r>
              <a:rPr lang="en-US" dirty="0" err="1"/>
              <a:t>behov</a:t>
            </a:r>
            <a:endParaRPr lang="nb-NO" dirty="0"/>
          </a:p>
        </p:txBody>
      </p:sp>
      <p:sp>
        <p:nvSpPr>
          <p:cNvPr id="5" name="Content Placeholder 4">
            <a:extLst>
              <a:ext uri="{FF2B5EF4-FFF2-40B4-BE49-F238E27FC236}">
                <a16:creationId xmlns:a16="http://schemas.microsoft.com/office/drawing/2014/main" id="{BCD88E26-D77E-E12B-2BCD-C9F4DC82E923}"/>
              </a:ext>
            </a:extLst>
          </p:cNvPr>
          <p:cNvSpPr>
            <a:spLocks noGrp="1"/>
          </p:cNvSpPr>
          <p:nvPr>
            <p:ph sz="quarter" idx="28"/>
          </p:nvPr>
        </p:nvSpPr>
        <p:spPr>
          <a:xfrm>
            <a:off x="360044" y="1020344"/>
            <a:ext cx="11471910" cy="4817312"/>
          </a:xfrm>
        </p:spPr>
        <p:txBody>
          <a:bodyPr/>
          <a:lstStyle/>
          <a:p>
            <a:pPr marL="0" indent="0" algn="l"/>
            <a:endParaRPr lang="nb-NO" sz="1400" b="0" i="0" dirty="0">
              <a:solidFill>
                <a:srgbClr val="222222"/>
              </a:solidFill>
              <a:effectLst/>
              <a:latin typeface="Roboto" panose="02000000000000000000" pitchFamily="2" charset="0"/>
            </a:endParaRPr>
          </a:p>
          <a:p>
            <a:pPr marL="0" indent="0" algn="l"/>
            <a:r>
              <a:rPr lang="nb-NO" sz="1400" b="0" i="0" dirty="0">
                <a:solidFill>
                  <a:srgbClr val="222222"/>
                </a:solidFill>
                <a:effectLst/>
                <a:latin typeface="Roboto" panose="02000000000000000000" pitchFamily="2" charset="0"/>
              </a:rPr>
              <a:t>«Flere fakulteter ønsker seg en løsning som dekker følgene behov (i prioritert rekkefølge):</a:t>
            </a:r>
          </a:p>
          <a:p>
            <a:pPr marL="342900" indent="-342900" algn="l">
              <a:buFont typeface="+mj-lt"/>
              <a:buAutoNum type="arabicPeriod"/>
            </a:pPr>
            <a:r>
              <a:rPr lang="nb-NO" sz="1400" b="0" i="0" dirty="0">
                <a:solidFill>
                  <a:srgbClr val="222222"/>
                </a:solidFill>
                <a:effectLst/>
                <a:latin typeface="Roboto" panose="02000000000000000000" pitchFamily="2" charset="0"/>
              </a:rPr>
              <a:t>Ph.d.-koordinator kan planlegge utsending av e-post med tema for prøveforelesning i forkant av utsendingen, og e-posten blir automatisk utsendt på tidspunktet ph.d.-koordinatoren har planlagt</a:t>
            </a:r>
          </a:p>
          <a:p>
            <a:pPr marL="342900" indent="-342900" algn="l">
              <a:buFont typeface="+mj-lt"/>
              <a:buAutoNum type="arabicPeriod"/>
            </a:pPr>
            <a:r>
              <a:rPr lang="nb-NO" sz="1400" b="0" i="0" dirty="0">
                <a:solidFill>
                  <a:srgbClr val="222222"/>
                </a:solidFill>
                <a:effectLst/>
                <a:latin typeface="Roboto" panose="02000000000000000000" pitchFamily="2" charset="0"/>
              </a:rPr>
              <a:t>Flere personer kan administrere samme planlagte e-post og kan se hva som er planlagt/utsendt</a:t>
            </a:r>
          </a:p>
          <a:p>
            <a:pPr marL="342900" indent="-342900" algn="l">
              <a:buFont typeface="+mj-lt"/>
              <a:buAutoNum type="arabicPeriod"/>
            </a:pPr>
            <a:r>
              <a:rPr lang="nb-NO" sz="1400" b="0" i="0" dirty="0">
                <a:solidFill>
                  <a:srgbClr val="222222"/>
                </a:solidFill>
                <a:effectLst/>
                <a:latin typeface="Roboto" panose="02000000000000000000" pitchFamily="2" charset="0"/>
              </a:rPr>
              <a:t>Mulighet til å bruke </a:t>
            </a:r>
            <a:r>
              <a:rPr lang="nb-NO" sz="1400" b="0" i="0" dirty="0" err="1">
                <a:solidFill>
                  <a:srgbClr val="222222"/>
                </a:solidFill>
                <a:effectLst/>
                <a:latin typeface="Roboto" panose="02000000000000000000" pitchFamily="2" charset="0"/>
              </a:rPr>
              <a:t>maltekster</a:t>
            </a:r>
            <a:endParaRPr lang="nb-NO" sz="1400" dirty="0">
              <a:solidFill>
                <a:srgbClr val="222222"/>
              </a:solidFill>
              <a:latin typeface="Roboto" panose="02000000000000000000" pitchFamily="2" charset="0"/>
            </a:endParaRPr>
          </a:p>
          <a:p>
            <a:pPr marL="342900" indent="-342900" algn="l">
              <a:buFont typeface="+mj-lt"/>
              <a:buAutoNum type="arabicPeriod"/>
            </a:pPr>
            <a:r>
              <a:rPr lang="nb-NO" sz="1400" b="0" i="0" dirty="0">
                <a:solidFill>
                  <a:srgbClr val="222222"/>
                </a:solidFill>
                <a:effectLst/>
                <a:latin typeface="Roboto" panose="02000000000000000000" pitchFamily="2" charset="0"/>
              </a:rPr>
              <a:t>Automatisk henting av ekstern e-post-adresse til kandidaten</a:t>
            </a:r>
          </a:p>
          <a:p>
            <a:pPr marL="342900" indent="-342900" algn="l">
              <a:buFont typeface="+mj-lt"/>
              <a:buAutoNum type="arabicPeriod"/>
            </a:pPr>
            <a:r>
              <a:rPr lang="nb-NO" sz="1400" b="0" i="0" dirty="0">
                <a:solidFill>
                  <a:srgbClr val="222222"/>
                </a:solidFill>
                <a:effectLst/>
                <a:latin typeface="Roboto" panose="02000000000000000000" pitchFamily="2" charset="0"/>
              </a:rPr>
              <a:t>Automatisk henting av intern e-post-adresse til kandidaten</a:t>
            </a:r>
          </a:p>
          <a:p>
            <a:pPr marL="0" indent="0" algn="l"/>
            <a:endParaRPr lang="nb-NO" sz="1400" dirty="0">
              <a:solidFill>
                <a:srgbClr val="222222"/>
              </a:solidFill>
              <a:latin typeface="Roboto" panose="02000000000000000000" pitchFamily="2" charset="0"/>
            </a:endParaRPr>
          </a:p>
          <a:p>
            <a:pPr marL="0" indent="0" algn="l"/>
            <a:r>
              <a:rPr lang="nb-NO" sz="1400" b="1" dirty="0">
                <a:solidFill>
                  <a:srgbClr val="222222"/>
                </a:solidFill>
                <a:latin typeface="Roboto" panose="02000000000000000000" pitchFamily="2" charset="0"/>
              </a:rPr>
              <a:t>Har ditt fakultet behov for en slik løsning?</a:t>
            </a:r>
          </a:p>
          <a:p>
            <a:pPr marL="0" indent="0" algn="l"/>
            <a:r>
              <a:rPr lang="nb-NO" sz="1400" i="0" dirty="0">
                <a:solidFill>
                  <a:srgbClr val="222222"/>
                </a:solidFill>
                <a:effectLst/>
                <a:latin typeface="Roboto" panose="02000000000000000000" pitchFamily="2" charset="0"/>
              </a:rPr>
              <a:t>Ja: 7 / Kan jo være nyttig: 1</a:t>
            </a:r>
          </a:p>
        </p:txBody>
      </p:sp>
    </p:spTree>
    <p:extLst>
      <p:ext uri="{BB962C8B-B14F-4D97-AF65-F5344CB8AC3E}">
        <p14:creationId xmlns:p14="http://schemas.microsoft.com/office/powerpoint/2010/main" val="2891712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7022AA-DE25-C1FC-CE51-F4A0BAA2645F}"/>
              </a:ext>
            </a:extLst>
          </p:cNvPr>
          <p:cNvSpPr>
            <a:spLocks noGrp="1"/>
          </p:cNvSpPr>
          <p:nvPr>
            <p:ph type="ftr" sz="quarter" idx="3"/>
          </p:nvPr>
        </p:nvSpPr>
        <p:spPr/>
        <p:txBody>
          <a:bodyPr/>
          <a:lstStyle/>
          <a:p>
            <a:endParaRPr lang="nb-NO" dirty="0"/>
          </a:p>
        </p:txBody>
      </p:sp>
      <p:sp>
        <p:nvSpPr>
          <p:cNvPr id="3" name="Slide Number Placeholder 2">
            <a:extLst>
              <a:ext uri="{FF2B5EF4-FFF2-40B4-BE49-F238E27FC236}">
                <a16:creationId xmlns:a16="http://schemas.microsoft.com/office/drawing/2014/main" id="{5CB500EA-03EB-205F-98B3-5B37DDBC587D}"/>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dirty="0"/>
          </a:p>
        </p:txBody>
      </p:sp>
      <p:sp>
        <p:nvSpPr>
          <p:cNvPr id="4" name="Title 3">
            <a:extLst>
              <a:ext uri="{FF2B5EF4-FFF2-40B4-BE49-F238E27FC236}">
                <a16:creationId xmlns:a16="http://schemas.microsoft.com/office/drawing/2014/main" id="{ABF1CB26-D77B-449C-1680-E0B690492C09}"/>
              </a:ext>
            </a:extLst>
          </p:cNvPr>
          <p:cNvSpPr>
            <a:spLocks noGrp="1"/>
          </p:cNvSpPr>
          <p:nvPr>
            <p:ph type="title"/>
          </p:nvPr>
        </p:nvSpPr>
        <p:spPr/>
        <p:txBody>
          <a:bodyPr/>
          <a:lstStyle/>
          <a:p>
            <a:r>
              <a:rPr lang="en-US" dirty="0" err="1"/>
              <a:t>Oppsummering</a:t>
            </a:r>
            <a:r>
              <a:rPr lang="en-US" dirty="0"/>
              <a:t>, </a:t>
            </a:r>
            <a:r>
              <a:rPr lang="en-US" dirty="0" err="1"/>
              <a:t>behov</a:t>
            </a:r>
            <a:endParaRPr lang="nb-NO" dirty="0"/>
          </a:p>
        </p:txBody>
      </p:sp>
      <p:sp>
        <p:nvSpPr>
          <p:cNvPr id="5" name="Content Placeholder 4">
            <a:extLst>
              <a:ext uri="{FF2B5EF4-FFF2-40B4-BE49-F238E27FC236}">
                <a16:creationId xmlns:a16="http://schemas.microsoft.com/office/drawing/2014/main" id="{BCD88E26-D77E-E12B-2BCD-C9F4DC82E923}"/>
              </a:ext>
            </a:extLst>
          </p:cNvPr>
          <p:cNvSpPr>
            <a:spLocks noGrp="1"/>
          </p:cNvSpPr>
          <p:nvPr>
            <p:ph sz="quarter" idx="28"/>
          </p:nvPr>
        </p:nvSpPr>
        <p:spPr>
          <a:xfrm>
            <a:off x="360044" y="1020344"/>
            <a:ext cx="11471910" cy="4817312"/>
          </a:xfrm>
        </p:spPr>
        <p:txBody>
          <a:bodyPr/>
          <a:lstStyle/>
          <a:p>
            <a:pPr marL="0" indent="0" algn="l"/>
            <a:endParaRPr lang="en-US" sz="1400" b="1" dirty="0">
              <a:solidFill>
                <a:srgbClr val="222222"/>
              </a:solidFill>
              <a:latin typeface="Roboto" panose="02000000000000000000" pitchFamily="2" charset="0"/>
            </a:endParaRPr>
          </a:p>
          <a:p>
            <a:pPr marL="0" indent="0" algn="l"/>
            <a:r>
              <a:rPr lang="en-US" sz="1400" b="1" dirty="0">
                <a:solidFill>
                  <a:srgbClr val="222222"/>
                </a:solidFill>
                <a:latin typeface="Roboto" panose="02000000000000000000" pitchFamily="2" charset="0"/>
              </a:rPr>
              <a:t>A</a:t>
            </a:r>
            <a:r>
              <a:rPr lang="nb-NO" sz="1400" b="1" dirty="0" err="1">
                <a:solidFill>
                  <a:srgbClr val="222222"/>
                </a:solidFill>
                <a:latin typeface="Roboto" panose="02000000000000000000" pitchFamily="2" charset="0"/>
              </a:rPr>
              <a:t>ndre</a:t>
            </a:r>
            <a:r>
              <a:rPr lang="nb-NO" sz="1400" b="1" dirty="0">
                <a:solidFill>
                  <a:srgbClr val="222222"/>
                </a:solidFill>
                <a:latin typeface="Roboto" panose="02000000000000000000" pitchFamily="2" charset="0"/>
              </a:rPr>
              <a:t> ønsker i tillegg?</a:t>
            </a:r>
          </a:p>
          <a:p>
            <a:pPr marL="285750" indent="-285750" algn="l">
              <a:buFont typeface="Arial" panose="020B0604020202020204" pitchFamily="34" charset="0"/>
              <a:buChar char="•"/>
            </a:pPr>
            <a:r>
              <a:rPr lang="nb-NO" sz="1400" i="0" dirty="0">
                <a:solidFill>
                  <a:srgbClr val="222222"/>
                </a:solidFill>
                <a:effectLst/>
                <a:latin typeface="Roboto" panose="02000000000000000000" pitchFamily="2" charset="0"/>
              </a:rPr>
              <a:t>Automatisk henting av e-post-adresse til veiledere og ansatte</a:t>
            </a:r>
          </a:p>
          <a:p>
            <a:pPr marL="285750" indent="-285750" algn="l">
              <a:buFont typeface="Arial" panose="020B0604020202020204" pitchFamily="34" charset="0"/>
              <a:buChar char="•"/>
            </a:pPr>
            <a:r>
              <a:rPr lang="nb-NO" sz="1400" dirty="0">
                <a:solidFill>
                  <a:srgbClr val="222222"/>
                </a:solidFill>
                <a:latin typeface="Roboto" panose="02000000000000000000" pitchFamily="2" charset="0"/>
              </a:rPr>
              <a:t>Kandidatene kan bekrefte at de har fått e-posten</a:t>
            </a:r>
          </a:p>
          <a:p>
            <a:pPr marL="285750" indent="-285750" algn="l">
              <a:buFont typeface="Arial" panose="020B0604020202020204" pitchFamily="34" charset="0"/>
              <a:buChar char="•"/>
            </a:pPr>
            <a:r>
              <a:rPr lang="nb-NO" sz="1400" i="0" dirty="0">
                <a:solidFill>
                  <a:srgbClr val="222222"/>
                </a:solidFill>
                <a:effectLst/>
                <a:latin typeface="Roboto" panose="02000000000000000000" pitchFamily="2" charset="0"/>
              </a:rPr>
              <a:t>Mulighet for enkelt å redigere </a:t>
            </a:r>
            <a:r>
              <a:rPr lang="nb-NO" sz="1400" i="0" dirty="0" err="1">
                <a:solidFill>
                  <a:srgbClr val="222222"/>
                </a:solidFill>
                <a:effectLst/>
                <a:latin typeface="Roboto" panose="02000000000000000000" pitchFamily="2" charset="0"/>
              </a:rPr>
              <a:t>maltekst</a:t>
            </a:r>
            <a:r>
              <a:rPr lang="nb-NO" sz="1400" i="0" dirty="0">
                <a:solidFill>
                  <a:srgbClr val="222222"/>
                </a:solidFill>
                <a:effectLst/>
                <a:latin typeface="Roboto" panose="02000000000000000000" pitchFamily="2" charset="0"/>
              </a:rPr>
              <a:t> før utsending</a:t>
            </a:r>
          </a:p>
          <a:p>
            <a:pPr marL="285750" indent="-285750" algn="l">
              <a:buFont typeface="Arial" panose="020B0604020202020204" pitchFamily="34" charset="0"/>
              <a:buChar char="•"/>
            </a:pPr>
            <a:r>
              <a:rPr lang="nb-NO" sz="1400" dirty="0">
                <a:solidFill>
                  <a:srgbClr val="222222"/>
                </a:solidFill>
                <a:latin typeface="Roboto" panose="02000000000000000000" pitchFamily="2" charset="0"/>
              </a:rPr>
              <a:t>Løsningen kan brukes til flere ting enn bare utsending av tema for prøveforelesning, f.eks. velkomstbrev og påminnelser til kandidat og komite</a:t>
            </a:r>
          </a:p>
          <a:p>
            <a:pPr marL="285750" indent="-285750" algn="l">
              <a:buFont typeface="Arial" panose="020B0604020202020204" pitchFamily="34" charset="0"/>
              <a:buChar char="•"/>
            </a:pPr>
            <a:r>
              <a:rPr lang="nb-NO" sz="1400" dirty="0">
                <a:solidFill>
                  <a:srgbClr val="222222"/>
                </a:solidFill>
                <a:latin typeface="Roboto" panose="02000000000000000000" pitchFamily="2" charset="0"/>
              </a:rPr>
              <a:t>Mulighet for å sette personer på kopi og blindkopi</a:t>
            </a:r>
          </a:p>
          <a:p>
            <a:pPr marL="285750" indent="-285750" algn="l">
              <a:buFont typeface="Arial" panose="020B0604020202020204" pitchFamily="34" charset="0"/>
              <a:buChar char="•"/>
            </a:pPr>
            <a:r>
              <a:rPr lang="nb-NO" sz="1400" dirty="0">
                <a:solidFill>
                  <a:srgbClr val="222222"/>
                </a:solidFill>
                <a:latin typeface="Roboto" panose="02000000000000000000" pitchFamily="2" charset="0"/>
              </a:rPr>
              <a:t>Velge en løsning som allerede er i bruk på studiesiden</a:t>
            </a:r>
          </a:p>
          <a:p>
            <a:pPr marL="285750" indent="-285750" algn="l">
              <a:buFont typeface="Arial" panose="020B0604020202020204" pitchFamily="34" charset="0"/>
              <a:buChar char="•"/>
            </a:pPr>
            <a:endParaRPr lang="nb-NO" sz="1400" dirty="0">
              <a:solidFill>
                <a:srgbClr val="222222"/>
              </a:solidFill>
              <a:latin typeface="Roboto" panose="02000000000000000000" pitchFamily="2" charset="0"/>
            </a:endParaRPr>
          </a:p>
          <a:p>
            <a:pPr marL="285750" indent="-285750" algn="l">
              <a:buFont typeface="Arial" panose="020B0604020202020204" pitchFamily="34" charset="0"/>
              <a:buChar char="•"/>
            </a:pPr>
            <a:endParaRPr lang="nb-NO" sz="1400" i="0" dirty="0">
              <a:solidFill>
                <a:srgbClr val="222222"/>
              </a:solidFill>
              <a:effectLst/>
              <a:latin typeface="Roboto" panose="02000000000000000000" pitchFamily="2" charset="0"/>
            </a:endParaRPr>
          </a:p>
        </p:txBody>
      </p:sp>
    </p:spTree>
    <p:extLst>
      <p:ext uri="{BB962C8B-B14F-4D97-AF65-F5344CB8AC3E}">
        <p14:creationId xmlns:p14="http://schemas.microsoft.com/office/powerpoint/2010/main" val="2371466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7022AA-DE25-C1FC-CE51-F4A0BAA2645F}"/>
              </a:ext>
            </a:extLst>
          </p:cNvPr>
          <p:cNvSpPr>
            <a:spLocks noGrp="1"/>
          </p:cNvSpPr>
          <p:nvPr>
            <p:ph type="ftr" sz="quarter" idx="3"/>
          </p:nvPr>
        </p:nvSpPr>
        <p:spPr/>
        <p:txBody>
          <a:bodyPr/>
          <a:lstStyle/>
          <a:p>
            <a:endParaRPr lang="nb-NO" dirty="0"/>
          </a:p>
        </p:txBody>
      </p:sp>
      <p:sp>
        <p:nvSpPr>
          <p:cNvPr id="3" name="Slide Number Placeholder 2">
            <a:extLst>
              <a:ext uri="{FF2B5EF4-FFF2-40B4-BE49-F238E27FC236}">
                <a16:creationId xmlns:a16="http://schemas.microsoft.com/office/drawing/2014/main" id="{5CB500EA-03EB-205F-98B3-5B37DDBC587D}"/>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dirty="0"/>
          </a:p>
        </p:txBody>
      </p:sp>
      <p:sp>
        <p:nvSpPr>
          <p:cNvPr id="4" name="Title 3">
            <a:extLst>
              <a:ext uri="{FF2B5EF4-FFF2-40B4-BE49-F238E27FC236}">
                <a16:creationId xmlns:a16="http://schemas.microsoft.com/office/drawing/2014/main" id="{ABF1CB26-D77B-449C-1680-E0B690492C09}"/>
              </a:ext>
            </a:extLst>
          </p:cNvPr>
          <p:cNvSpPr>
            <a:spLocks noGrp="1"/>
          </p:cNvSpPr>
          <p:nvPr>
            <p:ph type="title"/>
          </p:nvPr>
        </p:nvSpPr>
        <p:spPr/>
        <p:txBody>
          <a:bodyPr/>
          <a:lstStyle/>
          <a:p>
            <a:r>
              <a:rPr lang="en-US" dirty="0" err="1"/>
              <a:t>Erfaringer</a:t>
            </a:r>
            <a:r>
              <a:rPr lang="en-US" dirty="0"/>
              <a:t> med </a:t>
            </a:r>
            <a:r>
              <a:rPr lang="en-US" dirty="0" err="1"/>
              <a:t>andre</a:t>
            </a:r>
            <a:r>
              <a:rPr lang="en-US" dirty="0"/>
              <a:t> </a:t>
            </a:r>
            <a:r>
              <a:rPr lang="en-US" dirty="0" err="1"/>
              <a:t>løsninger</a:t>
            </a:r>
            <a:endParaRPr lang="nb-NO" dirty="0"/>
          </a:p>
        </p:txBody>
      </p:sp>
      <p:sp>
        <p:nvSpPr>
          <p:cNvPr id="5" name="Content Placeholder 4">
            <a:extLst>
              <a:ext uri="{FF2B5EF4-FFF2-40B4-BE49-F238E27FC236}">
                <a16:creationId xmlns:a16="http://schemas.microsoft.com/office/drawing/2014/main" id="{BCD88E26-D77E-E12B-2BCD-C9F4DC82E923}"/>
              </a:ext>
            </a:extLst>
          </p:cNvPr>
          <p:cNvSpPr>
            <a:spLocks noGrp="1"/>
          </p:cNvSpPr>
          <p:nvPr>
            <p:ph sz="quarter" idx="28"/>
          </p:nvPr>
        </p:nvSpPr>
        <p:spPr>
          <a:xfrm>
            <a:off x="360044" y="1020344"/>
            <a:ext cx="11471910" cy="4817312"/>
          </a:xfrm>
        </p:spPr>
        <p:txBody>
          <a:bodyPr/>
          <a:lstStyle/>
          <a:p>
            <a:pPr marL="0" indent="0" algn="l"/>
            <a:endParaRPr lang="en-US" sz="1400" b="1" dirty="0">
              <a:solidFill>
                <a:schemeClr val="tx1"/>
              </a:solidFill>
              <a:latin typeface="Roboto" panose="02000000000000000000" pitchFamily="2" charset="0"/>
            </a:endParaRPr>
          </a:p>
          <a:p>
            <a:pPr marL="0" indent="0" algn="l"/>
            <a:r>
              <a:rPr lang="en-US" sz="1400" b="1" dirty="0">
                <a:solidFill>
                  <a:schemeClr val="tx1"/>
                </a:solidFill>
                <a:latin typeface="Roboto" panose="02000000000000000000" pitchFamily="2" charset="0"/>
              </a:rPr>
              <a:t>Outlook, </a:t>
            </a:r>
            <a:r>
              <a:rPr lang="en-US" sz="1400" b="1" dirty="0" err="1">
                <a:solidFill>
                  <a:schemeClr val="tx1"/>
                </a:solidFill>
                <a:latin typeface="Roboto" panose="02000000000000000000" pitchFamily="2" charset="0"/>
              </a:rPr>
              <a:t>andre</a:t>
            </a:r>
            <a:r>
              <a:rPr lang="en-US" sz="1400" b="1" dirty="0">
                <a:solidFill>
                  <a:schemeClr val="tx1"/>
                </a:solidFill>
                <a:latin typeface="Roboto" panose="02000000000000000000" pitchFamily="2" charset="0"/>
              </a:rPr>
              <a:t> </a:t>
            </a:r>
            <a:r>
              <a:rPr lang="en-US" sz="1400" b="1" dirty="0" err="1">
                <a:solidFill>
                  <a:schemeClr val="tx1"/>
                </a:solidFill>
                <a:latin typeface="Roboto" panose="02000000000000000000" pitchFamily="2" charset="0"/>
              </a:rPr>
              <a:t>ulemper</a:t>
            </a:r>
            <a:r>
              <a:rPr lang="en-US" sz="1400" b="1" dirty="0">
                <a:solidFill>
                  <a:schemeClr val="tx1"/>
                </a:solidFill>
                <a:latin typeface="Roboto" panose="02000000000000000000" pitchFamily="2" charset="0"/>
              </a:rPr>
              <a:t>:</a:t>
            </a:r>
          </a:p>
          <a:p>
            <a:pPr marL="285750" indent="-285750" algn="l">
              <a:buFont typeface="Arial" panose="020B0604020202020204" pitchFamily="34" charset="0"/>
              <a:buChar char="•"/>
            </a:pPr>
            <a:r>
              <a:rPr lang="en-US" sz="1400" dirty="0" err="1">
                <a:solidFill>
                  <a:schemeClr val="tx1"/>
                </a:solidFill>
                <a:latin typeface="Roboto" panose="02000000000000000000" pitchFamily="2" charset="0"/>
              </a:rPr>
              <a:t>Planlegg-funksjonen</a:t>
            </a:r>
            <a:r>
              <a:rPr lang="en-US" sz="1400" dirty="0">
                <a:solidFill>
                  <a:schemeClr val="tx1"/>
                </a:solidFill>
                <a:latin typeface="Roboto" panose="02000000000000000000" pitchFamily="2" charset="0"/>
              </a:rPr>
              <a:t> er </a:t>
            </a:r>
            <a:r>
              <a:rPr lang="en-US" sz="1400" dirty="0" err="1">
                <a:solidFill>
                  <a:schemeClr val="tx1"/>
                </a:solidFill>
                <a:latin typeface="Roboto" panose="02000000000000000000" pitchFamily="2" charset="0"/>
              </a:rPr>
              <a:t>upålitelig</a:t>
            </a:r>
            <a:r>
              <a:rPr lang="en-US" sz="1400" dirty="0">
                <a:solidFill>
                  <a:schemeClr val="tx1"/>
                </a:solidFill>
                <a:latin typeface="Roboto" panose="02000000000000000000" pitchFamily="2" charset="0"/>
              </a:rPr>
              <a:t>, e-post </a:t>
            </a:r>
            <a:r>
              <a:rPr lang="en-US" sz="1400" dirty="0" err="1">
                <a:solidFill>
                  <a:schemeClr val="tx1"/>
                </a:solidFill>
                <a:latin typeface="Roboto" panose="02000000000000000000" pitchFamily="2" charset="0"/>
              </a:rPr>
              <a:t>blir</a:t>
            </a:r>
            <a:r>
              <a:rPr lang="en-US" sz="1400" dirty="0">
                <a:solidFill>
                  <a:schemeClr val="tx1"/>
                </a:solidFill>
                <a:latin typeface="Roboto" panose="02000000000000000000" pitchFamily="2" charset="0"/>
              </a:rPr>
              <a:t> </a:t>
            </a:r>
            <a:r>
              <a:rPr lang="en-US" sz="1400" dirty="0" err="1">
                <a:solidFill>
                  <a:schemeClr val="tx1"/>
                </a:solidFill>
                <a:latin typeface="Roboto" panose="02000000000000000000" pitchFamily="2" charset="0"/>
              </a:rPr>
              <a:t>ikke</a:t>
            </a:r>
            <a:r>
              <a:rPr lang="en-US" sz="1400" dirty="0">
                <a:solidFill>
                  <a:schemeClr val="tx1"/>
                </a:solidFill>
                <a:latin typeface="Roboto" panose="02000000000000000000" pitchFamily="2" charset="0"/>
              </a:rPr>
              <a:t> </a:t>
            </a:r>
            <a:r>
              <a:rPr lang="en-US" sz="1400" dirty="0" err="1">
                <a:solidFill>
                  <a:schemeClr val="tx1"/>
                </a:solidFill>
                <a:latin typeface="Roboto" panose="02000000000000000000" pitchFamily="2" charset="0"/>
              </a:rPr>
              <a:t>sendt</a:t>
            </a:r>
            <a:r>
              <a:rPr lang="en-US" sz="1400" dirty="0">
                <a:solidFill>
                  <a:schemeClr val="tx1"/>
                </a:solidFill>
                <a:latin typeface="Roboto" panose="02000000000000000000" pitchFamily="2" charset="0"/>
              </a:rPr>
              <a:t> med </a:t>
            </a:r>
            <a:r>
              <a:rPr lang="en-US" sz="1400" dirty="0" err="1">
                <a:solidFill>
                  <a:schemeClr val="tx1"/>
                </a:solidFill>
                <a:latin typeface="Roboto" panose="02000000000000000000" pitchFamily="2" charset="0"/>
              </a:rPr>
              <a:t>mindre</a:t>
            </a:r>
            <a:r>
              <a:rPr lang="en-US" sz="1400" dirty="0">
                <a:solidFill>
                  <a:schemeClr val="tx1"/>
                </a:solidFill>
                <a:latin typeface="Roboto" panose="02000000000000000000" pitchFamily="2" charset="0"/>
              </a:rPr>
              <a:t> man er </a:t>
            </a:r>
            <a:r>
              <a:rPr lang="en-US" sz="1400" dirty="0" err="1">
                <a:solidFill>
                  <a:schemeClr val="tx1"/>
                </a:solidFill>
                <a:latin typeface="Roboto" panose="02000000000000000000" pitchFamily="2" charset="0"/>
              </a:rPr>
              <a:t>logget</a:t>
            </a:r>
            <a:r>
              <a:rPr lang="en-US" sz="1400" dirty="0">
                <a:solidFill>
                  <a:schemeClr val="tx1"/>
                </a:solidFill>
                <a:latin typeface="Roboto" panose="02000000000000000000" pitchFamily="2" charset="0"/>
              </a:rPr>
              <a:t> inn</a:t>
            </a:r>
          </a:p>
          <a:p>
            <a:pPr marL="0" indent="0" algn="l"/>
            <a:endParaRPr lang="en-US" sz="1400" dirty="0">
              <a:solidFill>
                <a:schemeClr val="tx1"/>
              </a:solidFill>
              <a:latin typeface="Roboto" panose="02000000000000000000" pitchFamily="2" charset="0"/>
            </a:endParaRPr>
          </a:p>
          <a:p>
            <a:pPr marL="0" indent="0" algn="l"/>
            <a:r>
              <a:rPr lang="en-US" sz="1400" b="1" dirty="0">
                <a:solidFill>
                  <a:schemeClr val="tx1"/>
                </a:solidFill>
                <a:latin typeface="Roboto" panose="02000000000000000000" pitchFamily="2" charset="0"/>
              </a:rPr>
              <a:t>FS, </a:t>
            </a:r>
            <a:r>
              <a:rPr lang="en-US" sz="1400" b="1" dirty="0" err="1">
                <a:solidFill>
                  <a:schemeClr val="tx1"/>
                </a:solidFill>
                <a:latin typeface="Roboto" panose="02000000000000000000" pitchFamily="2" charset="0"/>
              </a:rPr>
              <a:t>andre</a:t>
            </a:r>
            <a:r>
              <a:rPr lang="en-US" sz="1400" b="1" dirty="0">
                <a:solidFill>
                  <a:schemeClr val="tx1"/>
                </a:solidFill>
                <a:latin typeface="Roboto" panose="02000000000000000000" pitchFamily="2" charset="0"/>
              </a:rPr>
              <a:t> </a:t>
            </a:r>
            <a:r>
              <a:rPr lang="en-US" sz="1400" b="1" dirty="0" err="1">
                <a:solidFill>
                  <a:schemeClr val="tx1"/>
                </a:solidFill>
                <a:latin typeface="Roboto" panose="02000000000000000000" pitchFamily="2" charset="0"/>
              </a:rPr>
              <a:t>ulemper</a:t>
            </a:r>
            <a:r>
              <a:rPr lang="en-US" sz="1400" b="1" dirty="0">
                <a:solidFill>
                  <a:schemeClr val="tx1"/>
                </a:solidFill>
                <a:latin typeface="Roboto" panose="02000000000000000000" pitchFamily="2" charset="0"/>
              </a:rPr>
              <a:t>:</a:t>
            </a:r>
          </a:p>
          <a:p>
            <a:pPr marL="285750" indent="-285750" algn="l">
              <a:buFont typeface="Arial" panose="020B0604020202020204" pitchFamily="34" charset="0"/>
              <a:buChar char="•"/>
            </a:pPr>
            <a:r>
              <a:rPr lang="en-US" sz="1400" dirty="0">
                <a:solidFill>
                  <a:schemeClr val="tx1"/>
                </a:solidFill>
                <a:latin typeface="Roboto" panose="02000000000000000000" pitchFamily="2" charset="0"/>
              </a:rPr>
              <a:t>Tar </a:t>
            </a:r>
            <a:r>
              <a:rPr lang="en-US" sz="1400" dirty="0" err="1">
                <a:solidFill>
                  <a:schemeClr val="tx1"/>
                </a:solidFill>
                <a:latin typeface="Roboto" panose="02000000000000000000" pitchFamily="2" charset="0"/>
              </a:rPr>
              <a:t>langt</a:t>
            </a:r>
            <a:r>
              <a:rPr lang="en-US" sz="1400" dirty="0">
                <a:solidFill>
                  <a:schemeClr val="tx1"/>
                </a:solidFill>
                <a:latin typeface="Roboto" panose="02000000000000000000" pitchFamily="2" charset="0"/>
              </a:rPr>
              <a:t> </a:t>
            </a:r>
            <a:r>
              <a:rPr lang="en-US" sz="1400" dirty="0" err="1">
                <a:solidFill>
                  <a:schemeClr val="tx1"/>
                </a:solidFill>
                <a:latin typeface="Roboto" panose="02000000000000000000" pitchFamily="2" charset="0"/>
              </a:rPr>
              <a:t>tid</a:t>
            </a:r>
            <a:r>
              <a:rPr lang="en-US" sz="1400" dirty="0">
                <a:solidFill>
                  <a:schemeClr val="tx1"/>
                </a:solidFill>
                <a:latin typeface="Roboto" panose="02000000000000000000" pitchFamily="2" charset="0"/>
              </a:rPr>
              <a:t> å </a:t>
            </a:r>
            <a:r>
              <a:rPr lang="en-US" sz="1400" dirty="0" err="1">
                <a:solidFill>
                  <a:schemeClr val="tx1"/>
                </a:solidFill>
                <a:latin typeface="Roboto" panose="02000000000000000000" pitchFamily="2" charset="0"/>
              </a:rPr>
              <a:t>logge</a:t>
            </a:r>
            <a:r>
              <a:rPr lang="en-US" sz="1400" dirty="0">
                <a:solidFill>
                  <a:schemeClr val="tx1"/>
                </a:solidFill>
                <a:latin typeface="Roboto" panose="02000000000000000000" pitchFamily="2" charset="0"/>
              </a:rPr>
              <a:t> inn</a:t>
            </a:r>
          </a:p>
          <a:p>
            <a:pPr marL="285750" indent="-285750" algn="l">
              <a:buFont typeface="Arial" panose="020B0604020202020204" pitchFamily="34" charset="0"/>
              <a:buChar char="•"/>
            </a:pP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Mange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kan</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stå</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i</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kopi, men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ikke</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mulighet</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for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blindkopi</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accent1"/>
                </a:solidFill>
                <a:latin typeface="Roboto" panose="02000000000000000000" pitchFamily="2" charset="0"/>
                <a:ea typeface="Roboto" panose="02000000000000000000" pitchFamily="2" charset="0"/>
                <a:cs typeface="Roboto" panose="02000000000000000000" pitchFamily="2" charset="0"/>
              </a:rPr>
              <a:t>Hvor</a:t>
            </a: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accent1"/>
                </a:solidFill>
                <a:latin typeface="Roboto" panose="02000000000000000000" pitchFamily="2" charset="0"/>
                <a:ea typeface="Roboto" panose="02000000000000000000" pitchFamily="2" charset="0"/>
                <a:cs typeface="Roboto" panose="02000000000000000000" pitchFamily="2" charset="0"/>
              </a:rPr>
              <a:t>viktig</a:t>
            </a: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 er bcc?</a:t>
            </a:r>
          </a:p>
          <a:p>
            <a:pPr marL="285750" indent="-285750" algn="l">
              <a:buFont typeface="Arial" panose="020B0604020202020204" pitchFamily="34" charset="0"/>
              <a:buChar char="•"/>
            </a:pP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Kolleger</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i</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forskningsseksjonen</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har</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ikke</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FS-</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tilgang</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og</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kan</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ikke</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overta</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ved</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sykdom</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o.l.</a:t>
            </a:r>
            <a:endParaRPr lang="en-US"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marL="285750" indent="-285750" algn="l">
              <a:buFont typeface="Arial" panose="020B0604020202020204" pitchFamily="34" charset="0"/>
              <a:buChar char="•"/>
            </a:pP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Mangler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brukerveiledning</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for å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sende</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e-post </a:t>
            </a:r>
            <a:r>
              <a:rPr lang="en-US" sz="1400" dirty="0" err="1">
                <a:solidFill>
                  <a:schemeClr val="tx1"/>
                </a:solidFill>
                <a:latin typeface="Roboto" panose="02000000000000000000" pitchFamily="2" charset="0"/>
                <a:ea typeface="Roboto" panose="02000000000000000000" pitchFamily="2" charset="0"/>
                <a:cs typeface="Roboto" panose="02000000000000000000" pitchFamily="2" charset="0"/>
              </a:rPr>
              <a:t>fra</a:t>
            </a: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 FS </a:t>
            </a: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Det </a:t>
            </a:r>
            <a:r>
              <a:rPr lang="en-US" sz="1400" dirty="0" err="1">
                <a:solidFill>
                  <a:schemeClr val="accent1"/>
                </a:solidFill>
                <a:latin typeface="Roboto" panose="02000000000000000000" pitchFamily="2" charset="0"/>
                <a:ea typeface="Roboto" panose="02000000000000000000" pitchFamily="2" charset="0"/>
                <a:cs typeface="Roboto" panose="02000000000000000000" pitchFamily="2" charset="0"/>
              </a:rPr>
              <a:t>finnes</a:t>
            </a: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 men den mangler info om å </a:t>
            </a:r>
            <a:r>
              <a:rPr lang="en-US" sz="1400" dirty="0" err="1">
                <a:solidFill>
                  <a:schemeClr val="accent1"/>
                </a:solidFill>
                <a:latin typeface="Roboto" panose="02000000000000000000" pitchFamily="2" charset="0"/>
                <a:ea typeface="Roboto" panose="02000000000000000000" pitchFamily="2" charset="0"/>
                <a:cs typeface="Roboto" panose="02000000000000000000" pitchFamily="2" charset="0"/>
              </a:rPr>
              <a:t>sette</a:t>
            </a: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accent1"/>
                </a:solidFill>
                <a:latin typeface="Roboto" panose="02000000000000000000" pitchFamily="2" charset="0"/>
                <a:ea typeface="Roboto" panose="02000000000000000000" pitchFamily="2" charset="0"/>
                <a:cs typeface="Roboto" panose="02000000000000000000" pitchFamily="2" charset="0"/>
              </a:rPr>
              <a:t>flere</a:t>
            </a: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accent1"/>
                </a:solidFill>
                <a:latin typeface="Roboto" panose="02000000000000000000" pitchFamily="2" charset="0"/>
                <a:ea typeface="Roboto" panose="02000000000000000000" pitchFamily="2" charset="0"/>
                <a:cs typeface="Roboto" panose="02000000000000000000" pitchFamily="2" charset="0"/>
              </a:rPr>
              <a:t>personer</a:t>
            </a: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chemeClr val="accent1"/>
                </a:solidFill>
                <a:latin typeface="Roboto" panose="02000000000000000000" pitchFamily="2" charset="0"/>
                <a:ea typeface="Roboto" panose="02000000000000000000" pitchFamily="2" charset="0"/>
                <a:cs typeface="Roboto" panose="02000000000000000000" pitchFamily="2" charset="0"/>
              </a:rPr>
              <a:t>på</a:t>
            </a: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 cc</a:t>
            </a:r>
            <a:endParaRPr lang="nb-NO" sz="1400" dirty="0">
              <a:solidFill>
                <a:schemeClr val="tx1"/>
              </a:solidFill>
              <a:latin typeface="Roboto" panose="02000000000000000000" pitchFamily="2" charset="0"/>
            </a:endParaRPr>
          </a:p>
          <a:p>
            <a:pPr marL="285750" indent="-285750" algn="l">
              <a:buFont typeface="Arial" panose="020B0604020202020204" pitchFamily="34" charset="0"/>
              <a:buChar char="•"/>
            </a:pPr>
            <a:endParaRPr lang="nb-NO" sz="1400" i="0" dirty="0">
              <a:solidFill>
                <a:schemeClr val="tx1"/>
              </a:solidFill>
              <a:effectLst/>
              <a:latin typeface="Roboto" panose="02000000000000000000" pitchFamily="2" charset="0"/>
            </a:endParaRPr>
          </a:p>
        </p:txBody>
      </p:sp>
    </p:spTree>
    <p:extLst>
      <p:ext uri="{BB962C8B-B14F-4D97-AF65-F5344CB8AC3E}">
        <p14:creationId xmlns:p14="http://schemas.microsoft.com/office/powerpoint/2010/main" val="39021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7022AA-DE25-C1FC-CE51-F4A0BAA2645F}"/>
              </a:ext>
            </a:extLst>
          </p:cNvPr>
          <p:cNvSpPr>
            <a:spLocks noGrp="1"/>
          </p:cNvSpPr>
          <p:nvPr>
            <p:ph type="ftr" sz="quarter" idx="3"/>
          </p:nvPr>
        </p:nvSpPr>
        <p:spPr/>
        <p:txBody>
          <a:bodyPr/>
          <a:lstStyle/>
          <a:p>
            <a:endParaRPr lang="nb-NO" dirty="0"/>
          </a:p>
        </p:txBody>
      </p:sp>
      <p:sp>
        <p:nvSpPr>
          <p:cNvPr id="3" name="Slide Number Placeholder 2">
            <a:extLst>
              <a:ext uri="{FF2B5EF4-FFF2-40B4-BE49-F238E27FC236}">
                <a16:creationId xmlns:a16="http://schemas.microsoft.com/office/drawing/2014/main" id="{5CB500EA-03EB-205F-98B3-5B37DDBC587D}"/>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dirty="0"/>
          </a:p>
        </p:txBody>
      </p:sp>
      <p:sp>
        <p:nvSpPr>
          <p:cNvPr id="4" name="Title 3">
            <a:extLst>
              <a:ext uri="{FF2B5EF4-FFF2-40B4-BE49-F238E27FC236}">
                <a16:creationId xmlns:a16="http://schemas.microsoft.com/office/drawing/2014/main" id="{ABF1CB26-D77B-449C-1680-E0B690492C09}"/>
              </a:ext>
            </a:extLst>
          </p:cNvPr>
          <p:cNvSpPr>
            <a:spLocks noGrp="1"/>
          </p:cNvSpPr>
          <p:nvPr>
            <p:ph type="title"/>
          </p:nvPr>
        </p:nvSpPr>
        <p:spPr/>
        <p:txBody>
          <a:bodyPr/>
          <a:lstStyle/>
          <a:p>
            <a:r>
              <a:rPr lang="en-US" dirty="0" err="1"/>
              <a:t>Spørsmål</a:t>
            </a:r>
            <a:endParaRPr lang="nb-NO" dirty="0"/>
          </a:p>
        </p:txBody>
      </p:sp>
      <p:sp>
        <p:nvSpPr>
          <p:cNvPr id="5" name="Content Placeholder 4">
            <a:extLst>
              <a:ext uri="{FF2B5EF4-FFF2-40B4-BE49-F238E27FC236}">
                <a16:creationId xmlns:a16="http://schemas.microsoft.com/office/drawing/2014/main" id="{BCD88E26-D77E-E12B-2BCD-C9F4DC82E923}"/>
              </a:ext>
            </a:extLst>
          </p:cNvPr>
          <p:cNvSpPr>
            <a:spLocks noGrp="1"/>
          </p:cNvSpPr>
          <p:nvPr>
            <p:ph sz="quarter" idx="28"/>
          </p:nvPr>
        </p:nvSpPr>
        <p:spPr>
          <a:xfrm>
            <a:off x="360044" y="1020344"/>
            <a:ext cx="11471910" cy="4817312"/>
          </a:xfrm>
        </p:spPr>
        <p:txBody>
          <a:bodyPr/>
          <a:lstStyle/>
          <a:p>
            <a:pPr marL="0" indent="0" algn="l"/>
            <a:endParaRPr lang="nb-NO" sz="1400" dirty="0">
              <a:solidFill>
                <a:schemeClr val="tx1"/>
              </a:solidFill>
              <a:latin typeface="Roboto" panose="02000000000000000000" pitchFamily="2" charset="0"/>
            </a:endParaRPr>
          </a:p>
          <a:p>
            <a:pPr marL="285750" indent="-285750">
              <a:buFont typeface="Arial" panose="020B0604020202020204" pitchFamily="34" charset="0"/>
              <a:buChar char="•"/>
            </a:pP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Outlook</a:t>
            </a:r>
          </a:p>
          <a:p>
            <a:pPr marL="846146" lvl="1" indent="-285750">
              <a:buFont typeface="Arial" panose="020B0604020202020204" pitchFamily="34" charset="0"/>
              <a:buChar char="•"/>
            </a:pP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Outlook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virker</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helt</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uaktuelt</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mtp</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funksjonalitet</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Upålitelig</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og</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eller</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krever</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innlogging</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a:t>
            </a:r>
          </a:p>
          <a:p>
            <a:pPr marL="285750" indent="-285750">
              <a:buFont typeface="Arial" panose="020B0604020202020204" pitchFamily="34" charset="0"/>
              <a:buChar char="•"/>
            </a:pPr>
            <a:r>
              <a:rPr lang="en-US" sz="1400" dirty="0">
                <a:solidFill>
                  <a:schemeClr val="tx1"/>
                </a:solidFill>
                <a:latin typeface="Roboto" panose="02000000000000000000" pitchFamily="2" charset="0"/>
                <a:ea typeface="Roboto" panose="02000000000000000000" pitchFamily="2" charset="0"/>
                <a:cs typeface="Roboto" panose="02000000000000000000" pitchFamily="2" charset="0"/>
              </a:rPr>
              <a:t>FS</a:t>
            </a:r>
          </a:p>
          <a:p>
            <a:pPr marL="846146" lvl="1" indent="-285750">
              <a:buFont typeface="Arial" panose="020B0604020202020204" pitchFamily="34" charset="0"/>
              <a:buChar char="•"/>
            </a:pP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Har alle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prøvd</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å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bruke</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FS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til</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tx1"/>
                </a:solidFill>
                <a:latin typeface="Roboto" panose="02000000000000000000" pitchFamily="2" charset="0"/>
                <a:ea typeface="Roboto" panose="02000000000000000000" pitchFamily="2" charset="0"/>
                <a:cs typeface="Roboto" panose="02000000000000000000" pitchFamily="2" charset="0"/>
              </a:rPr>
              <a:t>utsending</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a:t>
            </a:r>
          </a:p>
          <a:p>
            <a:pPr marL="846146" lvl="1" indent="-285750">
              <a:buFont typeface="Arial" panose="020B0604020202020204" pitchFamily="34" charset="0"/>
              <a:buChar char="•"/>
            </a:pPr>
            <a:r>
              <a:rPr lang="en-US" sz="1000" dirty="0" err="1">
                <a:latin typeface="Roboto" panose="02000000000000000000" pitchFamily="2" charset="0"/>
                <a:ea typeface="Roboto" panose="02000000000000000000" pitchFamily="2" charset="0"/>
                <a:cs typeface="Roboto" panose="02000000000000000000" pitchFamily="2" charset="0"/>
              </a:rPr>
              <a:t>Hvor</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dirty="0" err="1">
                <a:latin typeface="Roboto" panose="02000000000000000000" pitchFamily="2" charset="0"/>
                <a:ea typeface="Roboto" panose="02000000000000000000" pitchFamily="2" charset="0"/>
                <a:cs typeface="Roboto" panose="02000000000000000000" pitchFamily="2" charset="0"/>
              </a:rPr>
              <a:t>viktig</a:t>
            </a:r>
            <a:r>
              <a:rPr lang="en-US" sz="1000" dirty="0">
                <a:latin typeface="Roboto" panose="02000000000000000000" pitchFamily="2" charset="0"/>
                <a:ea typeface="Roboto" panose="02000000000000000000" pitchFamily="2" charset="0"/>
                <a:cs typeface="Roboto" panose="02000000000000000000" pitchFamily="2" charset="0"/>
              </a:rPr>
              <a:t> er </a:t>
            </a:r>
            <a:r>
              <a:rPr lang="en-US" sz="1000" dirty="0" err="1">
                <a:latin typeface="Roboto" panose="02000000000000000000" pitchFamily="2" charset="0"/>
                <a:ea typeface="Roboto" panose="02000000000000000000" pitchFamily="2" charset="0"/>
                <a:cs typeface="Roboto" panose="02000000000000000000" pitchFamily="2" charset="0"/>
              </a:rPr>
              <a:t>blindkopi</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dirty="0" err="1">
                <a:latin typeface="Roboto" panose="02000000000000000000" pitchFamily="2" charset="0"/>
                <a:ea typeface="Roboto" panose="02000000000000000000" pitchFamily="2" charset="0"/>
                <a:cs typeface="Roboto" panose="02000000000000000000" pitchFamily="2" charset="0"/>
              </a:rPr>
              <a:t>ikke</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dirty="0" err="1">
                <a:latin typeface="Roboto" panose="02000000000000000000" pitchFamily="2" charset="0"/>
                <a:ea typeface="Roboto" panose="02000000000000000000" pitchFamily="2" charset="0"/>
                <a:cs typeface="Roboto" panose="02000000000000000000" pitchFamily="2" charset="0"/>
              </a:rPr>
              <a:t>mulig</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dirty="0" err="1">
                <a:latin typeface="Roboto" panose="02000000000000000000" pitchFamily="2" charset="0"/>
                <a:ea typeface="Roboto" panose="02000000000000000000" pitchFamily="2" charset="0"/>
                <a:cs typeface="Roboto" panose="02000000000000000000" pitchFamily="2" charset="0"/>
              </a:rPr>
              <a:t>i</a:t>
            </a:r>
            <a:r>
              <a:rPr lang="en-US" sz="1000" dirty="0">
                <a:latin typeface="Roboto" panose="02000000000000000000" pitchFamily="2" charset="0"/>
                <a:ea typeface="Roboto" panose="02000000000000000000" pitchFamily="2" charset="0"/>
                <a:cs typeface="Roboto" panose="02000000000000000000" pitchFamily="2" charset="0"/>
              </a:rPr>
              <a:t> FS)?</a:t>
            </a:r>
          </a:p>
          <a:p>
            <a:pPr marL="846146" lvl="1" indent="-285750">
              <a:buFont typeface="Arial" panose="020B0604020202020204" pitchFamily="34" charset="0"/>
              <a:buChar char="•"/>
            </a:pPr>
            <a:r>
              <a:rPr lang="en-US" sz="1000" dirty="0">
                <a:latin typeface="Roboto" panose="02000000000000000000" pitchFamily="2" charset="0"/>
                <a:ea typeface="Roboto" panose="02000000000000000000" pitchFamily="2" charset="0"/>
                <a:cs typeface="Roboto" panose="02000000000000000000" pitchFamily="2" charset="0"/>
              </a:rPr>
              <a:t>Ville </a:t>
            </a:r>
            <a:r>
              <a:rPr lang="en-US" sz="1000" dirty="0" err="1">
                <a:latin typeface="Roboto" panose="02000000000000000000" pitchFamily="2" charset="0"/>
                <a:ea typeface="Roboto" panose="02000000000000000000" pitchFamily="2" charset="0"/>
                <a:cs typeface="Roboto" panose="02000000000000000000" pitchFamily="2" charset="0"/>
              </a:rPr>
              <a:t>omregningskalkulator</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dirty="0" err="1">
                <a:latin typeface="Roboto" panose="02000000000000000000" pitchFamily="2" charset="0"/>
                <a:ea typeface="Roboto" panose="02000000000000000000" pitchFamily="2" charset="0"/>
                <a:cs typeface="Roboto" panose="02000000000000000000" pitchFamily="2" charset="0"/>
              </a:rPr>
              <a:t>minutter</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dirty="0" err="1">
                <a:latin typeface="Roboto" panose="02000000000000000000" pitchFamily="2" charset="0"/>
                <a:ea typeface="Roboto" panose="02000000000000000000" pitchFamily="2" charset="0"/>
                <a:cs typeface="Roboto" panose="02000000000000000000" pitchFamily="2" charset="0"/>
              </a:rPr>
              <a:t>til</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dirty="0" err="1">
                <a:latin typeface="Roboto" panose="02000000000000000000" pitchFamily="2" charset="0"/>
                <a:ea typeface="Roboto" panose="02000000000000000000" pitchFamily="2" charset="0"/>
                <a:cs typeface="Roboto" panose="02000000000000000000" pitchFamily="2" charset="0"/>
              </a:rPr>
              <a:t>utsendingstidspunkt</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dirty="0" err="1">
                <a:latin typeface="Roboto" panose="02000000000000000000" pitchFamily="2" charset="0"/>
                <a:ea typeface="Roboto" panose="02000000000000000000" pitchFamily="2" charset="0"/>
                <a:cs typeface="Roboto" panose="02000000000000000000" pitchFamily="2" charset="0"/>
              </a:rPr>
              <a:t>hjulpet</a:t>
            </a:r>
            <a:r>
              <a:rPr lang="en-US" sz="1000" dirty="0">
                <a:latin typeface="Roboto" panose="02000000000000000000" pitchFamily="2" charset="0"/>
                <a:ea typeface="Roboto" panose="02000000000000000000" pitchFamily="2" charset="0"/>
                <a:cs typeface="Roboto" panose="02000000000000000000" pitchFamily="2" charset="0"/>
              </a:rPr>
              <a:t>?</a:t>
            </a:r>
          </a:p>
          <a:p>
            <a:pPr marL="846146" lvl="1" indent="-285750">
              <a:buFont typeface="Arial" panose="020B0604020202020204" pitchFamily="34" charset="0"/>
              <a:buChar char="•"/>
            </a:pP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a:t>
            </a:r>
            <a:r>
              <a:rPr lang="nb-NO" sz="1000" dirty="0">
                <a:solidFill>
                  <a:schemeClr val="tx1"/>
                </a:solidFill>
                <a:latin typeface="Roboto" panose="02000000000000000000" pitchFamily="2" charset="0"/>
                <a:ea typeface="Roboto" panose="02000000000000000000" pitchFamily="2" charset="0"/>
                <a:cs typeface="Roboto" panose="02000000000000000000" pitchFamily="2" charset="0"/>
              </a:rPr>
              <a:t>FS bør videreutvikles slik at dette blir en komplett løsning slik at dette blir koblet sammen med innlevering samlebilde</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accent1"/>
                </a:solidFill>
                <a:latin typeface="Roboto" panose="02000000000000000000" pitchFamily="2" charset="0"/>
                <a:ea typeface="Roboto" panose="02000000000000000000" pitchFamily="2" charset="0"/>
                <a:cs typeface="Roboto" panose="02000000000000000000" pitchFamily="2" charset="0"/>
              </a:rPr>
              <a:t>og</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nb-NO" sz="1000" dirty="0">
                <a:solidFill>
                  <a:schemeClr val="tx1"/>
                </a:solidFill>
                <a:latin typeface="Roboto" panose="02000000000000000000" pitchFamily="2" charset="0"/>
                <a:ea typeface="Roboto" panose="02000000000000000000" pitchFamily="2" charset="0"/>
                <a:cs typeface="Roboto" panose="02000000000000000000" pitchFamily="2" charset="0"/>
              </a:rPr>
              <a:t>mulighet å vurdere en løsning som involverer de systemene som allerede er i bruk på studiesiden? Må man binde seg til en e-postløsning eller kan man se på muligheter i FS og </a:t>
            </a:r>
            <a:r>
              <a:rPr lang="nb-NO" sz="1000" dirty="0" err="1">
                <a:solidFill>
                  <a:schemeClr val="tx1"/>
                </a:solidFill>
                <a:latin typeface="Roboto" panose="02000000000000000000" pitchFamily="2" charset="0"/>
                <a:ea typeface="Roboto" panose="02000000000000000000" pitchFamily="2" charset="0"/>
                <a:cs typeface="Roboto" panose="02000000000000000000" pitchFamily="2" charset="0"/>
              </a:rPr>
              <a:t>Inspera</a:t>
            </a:r>
            <a:r>
              <a:rPr lang="nb-NO" sz="1000" dirty="0">
                <a:solidFill>
                  <a:schemeClr val="tx1"/>
                </a:solidFill>
                <a:latin typeface="Roboto" panose="02000000000000000000" pitchFamily="2" charset="0"/>
                <a:ea typeface="Roboto" panose="02000000000000000000" pitchFamily="2" charset="0"/>
                <a:cs typeface="Roboto" panose="02000000000000000000" pitchFamily="2" charset="0"/>
              </a:rPr>
              <a:t>?</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p>
          <a:p>
            <a:pPr marL="0" indent="0">
              <a:spcBef>
                <a:spcPts val="0"/>
              </a:spcBef>
            </a:pPr>
            <a:r>
              <a:rPr lang="en-US" sz="1400" dirty="0">
                <a:solidFill>
                  <a:schemeClr val="accent1"/>
                </a:solidFill>
                <a:latin typeface="Roboto" panose="02000000000000000000" pitchFamily="2" charset="0"/>
                <a:ea typeface="Roboto" panose="02000000000000000000" pitchFamily="2" charset="0"/>
                <a:cs typeface="Roboto" panose="02000000000000000000" pitchFamily="2" charset="0"/>
              </a:rPr>
              <a:t>      	 vs. </a:t>
            </a:r>
          </a:p>
          <a:p>
            <a:pPr marL="846146" lvl="1" indent="-285750">
              <a:buFont typeface="Arial" panose="020B0604020202020204" pitchFamily="34" charset="0"/>
              <a:buChar char="•"/>
            </a:pP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“det er</a:t>
            </a:r>
            <a:r>
              <a:rPr lang="nb-NO" sz="1000" dirty="0">
                <a:solidFill>
                  <a:schemeClr val="tx1"/>
                </a:solidFill>
                <a:latin typeface="Roboto" panose="02000000000000000000" pitchFamily="2" charset="0"/>
                <a:ea typeface="Roboto" panose="02000000000000000000" pitchFamily="2" charset="0"/>
                <a:cs typeface="Roboto" panose="02000000000000000000" pitchFamily="2" charset="0"/>
              </a:rPr>
              <a:t> ikke sikkert at de som skal avlaste har FS-tilgang</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en-US" sz="1000" dirty="0" err="1">
                <a:solidFill>
                  <a:schemeClr val="accent1"/>
                </a:solidFill>
                <a:latin typeface="Roboto" panose="02000000000000000000" pitchFamily="2" charset="0"/>
                <a:ea typeface="Roboto" panose="02000000000000000000" pitchFamily="2" charset="0"/>
                <a:cs typeface="Roboto" panose="02000000000000000000" pitchFamily="2" charset="0"/>
              </a:rPr>
              <a:t>og</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 “</a:t>
            </a:r>
            <a:r>
              <a:rPr lang="nb-NO" sz="1000" dirty="0">
                <a:solidFill>
                  <a:schemeClr val="tx1"/>
                </a:solidFill>
                <a:latin typeface="Roboto" panose="02000000000000000000" pitchFamily="2" charset="0"/>
                <a:ea typeface="Roboto" panose="02000000000000000000" pitchFamily="2" charset="0"/>
                <a:cs typeface="Roboto" panose="02000000000000000000" pitchFamily="2" charset="0"/>
              </a:rPr>
              <a:t>ikke alle andre i f.eks. Forskningsseksjonen på fakultetet har FS-tilganger</a:t>
            </a:r>
            <a:r>
              <a:rPr lang="en-US" sz="1000" dirty="0">
                <a:solidFill>
                  <a:schemeClr val="tx1"/>
                </a:solidFill>
                <a:latin typeface="Roboto" panose="02000000000000000000" pitchFamily="2" charset="0"/>
                <a:ea typeface="Roboto" panose="02000000000000000000" pitchFamily="2" charset="0"/>
                <a:cs typeface="Roboto" panose="02000000000000000000" pitchFamily="2" charset="0"/>
              </a:rPr>
              <a:t>”</a:t>
            </a:r>
          </a:p>
          <a:p>
            <a:pPr marL="285750" indent="-285750">
              <a:buFont typeface="Arial" panose="020B0604020202020204" pitchFamily="34" charset="0"/>
              <a:buChar char="•"/>
            </a:pPr>
            <a:r>
              <a:rPr lang="en-US" sz="1400" dirty="0" err="1">
                <a:latin typeface="Roboto" panose="02000000000000000000" pitchFamily="2" charset="0"/>
                <a:ea typeface="Roboto" panose="02000000000000000000" pitchFamily="2" charset="0"/>
                <a:cs typeface="Roboto" panose="02000000000000000000" pitchFamily="2" charset="0"/>
              </a:rPr>
              <a:t>Generelt</a:t>
            </a:r>
            <a:endParaRPr lang="nb-NO"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marL="846146" lvl="1" indent="-285750">
              <a:buFont typeface="Arial" panose="020B0604020202020204" pitchFamily="34" charset="0"/>
              <a:buChar char="•"/>
            </a:pPr>
            <a:r>
              <a:rPr lang="nb-NO" sz="1000" dirty="0">
                <a:latin typeface="Roboto" panose="02000000000000000000" pitchFamily="2" charset="0"/>
                <a:ea typeface="Roboto" panose="02000000000000000000" pitchFamily="2" charset="0"/>
                <a:cs typeface="Roboto" panose="02000000000000000000" pitchFamily="2" charset="0"/>
              </a:rPr>
              <a:t>Må </a:t>
            </a:r>
            <a:r>
              <a:rPr lang="nb-NO" sz="1000" dirty="0" err="1">
                <a:latin typeface="Roboto" panose="02000000000000000000" pitchFamily="2" charset="0"/>
                <a:ea typeface="Roboto" panose="02000000000000000000" pitchFamily="2" charset="0"/>
                <a:cs typeface="Roboto" panose="02000000000000000000" pitchFamily="2" charset="0"/>
              </a:rPr>
              <a:t>malteksten</a:t>
            </a:r>
            <a:r>
              <a:rPr lang="nb-NO" sz="1000" dirty="0">
                <a:latin typeface="Roboto" panose="02000000000000000000" pitchFamily="2" charset="0"/>
                <a:ea typeface="Roboto" panose="02000000000000000000" pitchFamily="2" charset="0"/>
                <a:cs typeface="Roboto" panose="02000000000000000000" pitchFamily="2" charset="0"/>
              </a:rPr>
              <a:t> ligge </a:t>
            </a:r>
            <a:r>
              <a:rPr lang="nb-NO" sz="1000" i="1" dirty="0">
                <a:latin typeface="Roboto" panose="02000000000000000000" pitchFamily="2" charset="0"/>
                <a:ea typeface="Roboto" panose="02000000000000000000" pitchFamily="2" charset="0"/>
                <a:cs typeface="Roboto" panose="02000000000000000000" pitchFamily="2" charset="0"/>
              </a:rPr>
              <a:t>i</a:t>
            </a:r>
            <a:r>
              <a:rPr lang="nb-NO" sz="1000" dirty="0">
                <a:latin typeface="Roboto" panose="02000000000000000000" pitchFamily="2" charset="0"/>
                <a:ea typeface="Roboto" panose="02000000000000000000" pitchFamily="2" charset="0"/>
                <a:cs typeface="Roboto" panose="02000000000000000000" pitchFamily="2" charset="0"/>
              </a:rPr>
              <a:t> løsningen, eller kan det også fungere med klipp og lim?</a:t>
            </a:r>
            <a:endParaRPr lang="nb-NO" sz="100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3601716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D514616-B19B-45FB-8999-E0E2ED54B5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B9CF10-6C6A-444C-B05E-E78C1785A52C}">
  <ds:schemaRefs>
    <ds:schemaRef ds:uri="http://schemas.microsoft.com/office/2006/metadata/properties"/>
    <ds:schemaRef ds:uri="http://schemas.microsoft.com/office/infopath/2007/PartnerControls"/>
    <ds:schemaRef ds:uri="3b00a67f-9791-437e-b702-303a706ea042"/>
    <ds:schemaRef ds:uri="7dc3d6ed-56f1-49b6-b310-0ff680cfe62a"/>
    <ds:schemaRef ds:uri="e5e35b8c-bb2a-40e7-acd7-beed1d1f14b8"/>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4.xml><?xml version="1.0" encoding="utf-8"?>
<ds:datastoreItem xmlns:ds="http://schemas.openxmlformats.org/officeDocument/2006/customXml" ds:itemID="{81821DCD-2816-4F67-91A6-4B2280A8440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UiO Norsk</Template>
  <TotalTime>83</TotalTime>
  <Words>674</Words>
  <Application>Microsoft Office PowerPoint</Application>
  <PresentationFormat>Widescreen</PresentationFormat>
  <Paragraphs>62</Paragraphs>
  <Slides>6</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3" baseType="lpstr">
      <vt:lpstr>Arial</vt:lpstr>
      <vt:lpstr>Arial, sans-serif</vt:lpstr>
      <vt:lpstr>Calibri</vt:lpstr>
      <vt:lpstr>Roboto</vt:lpstr>
      <vt:lpstr>Wingdings</vt:lpstr>
      <vt:lpstr>Office Theme</vt:lpstr>
      <vt:lpstr>think-cell Slide</vt:lpstr>
      <vt:lpstr>Planlegge e-post  om prøveforelesnings-dato ++</vt:lpstr>
      <vt:lpstr>Oppsummering, problem</vt:lpstr>
      <vt:lpstr>Oppsummering, behov</vt:lpstr>
      <vt:lpstr>Oppsummering, behov</vt:lpstr>
      <vt:lpstr>Erfaringer med andre løsninger</vt:lpstr>
      <vt:lpstr>Spørsmål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Kristine Høyem</dc:creator>
  <cp:lastModifiedBy>Anna Kristine Høyem</cp:lastModifiedBy>
  <cp:revision>3</cp:revision>
  <dcterms:created xsi:type="dcterms:W3CDTF">2023-09-08T12:40:15Z</dcterms:created>
  <dcterms:modified xsi:type="dcterms:W3CDTF">2023-09-11T11:19:00Z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